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34DE3-9CAA-4BD2-98F0-148CCA63DAF2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E7F4C-30B1-420E-B598-A496BC623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7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E7F4C-30B1-420E-B598-A496BC6237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5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9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2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1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2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9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9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8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0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1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2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FBAC-011A-420F-A0C7-5633716F00E4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CFD46-4987-4E6D-B856-462755D8F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00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Slavery in the Classical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and Indian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Slavery was a very minimal aspect of the social structure in India and China</a:t>
            </a:r>
          </a:p>
          <a:p>
            <a:pPr lvl="1"/>
            <a:r>
              <a:rPr lang="en-US" dirty="0" smtClean="0"/>
              <a:t>India: </a:t>
            </a:r>
            <a:r>
              <a:rPr lang="en-US" dirty="0"/>
              <a:t>P</a:t>
            </a:r>
            <a:r>
              <a:rPr lang="en-US" dirty="0" smtClean="0"/>
              <a:t>resence of obedient lower castes (and untouchables) removed most need for slaves</a:t>
            </a:r>
          </a:p>
          <a:p>
            <a:pPr lvl="2"/>
            <a:r>
              <a:rPr lang="en-US" dirty="0" smtClean="0"/>
              <a:t>Could fall into slavery through debt, crime, POW</a:t>
            </a:r>
          </a:p>
          <a:p>
            <a:pPr lvl="2"/>
            <a:r>
              <a:rPr lang="en-US" dirty="0" smtClean="0"/>
              <a:t>Law encouraged manumission (freeing slaves)</a:t>
            </a:r>
          </a:p>
          <a:p>
            <a:pPr lvl="1"/>
            <a:r>
              <a:rPr lang="en-US" dirty="0" smtClean="0"/>
              <a:t>China: Huge peasant population, less than 1% enslaved</a:t>
            </a:r>
          </a:p>
          <a:p>
            <a:pPr lvl="2"/>
            <a:r>
              <a:rPr lang="en-US" dirty="0" smtClean="0"/>
              <a:t>Enslaved for similar reasons to India</a:t>
            </a:r>
          </a:p>
          <a:p>
            <a:pPr lvl="2"/>
            <a:r>
              <a:rPr lang="en-US" dirty="0" smtClean="0"/>
              <a:t>Criminals and their families, and the children of poor families, were most likely to become slaves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5105400"/>
          </a:xfrm>
        </p:spPr>
        <p:txBody>
          <a:bodyPr/>
          <a:lstStyle/>
          <a:p>
            <a:r>
              <a:rPr lang="en-US" dirty="0" smtClean="0"/>
              <a:t>Roman society was built on the backs of slave labor</a:t>
            </a:r>
          </a:p>
          <a:p>
            <a:pPr lvl="1"/>
            <a:r>
              <a:rPr lang="en-US" dirty="0" smtClean="0"/>
              <a:t>2-3 million slaves, 1/3 or more of the total population</a:t>
            </a:r>
          </a:p>
          <a:p>
            <a:r>
              <a:rPr lang="en-US" dirty="0" smtClean="0"/>
              <a:t>Wealthy patricians could own hundreds or thousands of slaves</a:t>
            </a:r>
          </a:p>
          <a:p>
            <a:pPr lvl="1"/>
            <a:r>
              <a:rPr lang="en-US" dirty="0" smtClean="0"/>
              <a:t>Even “middle class” Romans owned a few slaves—denoted prestige, status as free citizens</a:t>
            </a:r>
          </a:p>
          <a:p>
            <a:pPr lvl="1"/>
            <a:r>
              <a:rPr lang="en-US" dirty="0" smtClean="0"/>
              <a:t>Some former slaves owned slaves</a:t>
            </a:r>
          </a:p>
        </p:txBody>
      </p:sp>
    </p:spTree>
    <p:extLst>
      <p:ext uri="{BB962C8B-B14F-4D97-AF65-F5344CB8AC3E}">
        <p14:creationId xmlns:p14="http://schemas.microsoft.com/office/powerpoint/2010/main" val="344566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the slaves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Originally, slaves were prisoners of war from the many Roman wars</a:t>
            </a:r>
          </a:p>
          <a:p>
            <a:r>
              <a:rPr lang="en-US" dirty="0" smtClean="0"/>
              <a:t>Children born to slaves were considered slaves</a:t>
            </a:r>
          </a:p>
          <a:p>
            <a:r>
              <a:rPr lang="en-US" dirty="0" smtClean="0"/>
              <a:t>Could also be purchased</a:t>
            </a:r>
            <a:endParaRPr lang="en-US" dirty="0"/>
          </a:p>
        </p:txBody>
      </p:sp>
      <p:pic>
        <p:nvPicPr>
          <p:cNvPr id="1026" name="Picture 2" descr="http://thehistoryleague.com/img450/warelephan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5052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57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of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perform any job except military service</a:t>
            </a:r>
          </a:p>
          <a:p>
            <a:pPr lvl="1"/>
            <a:r>
              <a:rPr lang="en-US" dirty="0" smtClean="0"/>
              <a:t>Often worked alongside free people</a:t>
            </a:r>
          </a:p>
          <a:p>
            <a:r>
              <a:rPr lang="en-US" dirty="0" smtClean="0"/>
              <a:t>Manumission was common</a:t>
            </a:r>
          </a:p>
          <a:p>
            <a:pPr lvl="1"/>
            <a:r>
              <a:rPr lang="en-US" dirty="0" smtClean="0"/>
              <a:t>Became a citizen after being freed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Rebellion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Slaves rebelled against their condition in a number of ways</a:t>
            </a:r>
          </a:p>
          <a:p>
            <a:pPr lvl="1"/>
            <a:r>
              <a:rPr lang="en-US" dirty="0" smtClean="0"/>
              <a:t>Attacking masters</a:t>
            </a:r>
          </a:p>
          <a:p>
            <a:pPr lvl="1"/>
            <a:r>
              <a:rPr lang="en-US" dirty="0" smtClean="0"/>
              <a:t>Refusing to work (or working poorly)</a:t>
            </a:r>
          </a:p>
          <a:p>
            <a:pPr lvl="1"/>
            <a:r>
              <a:rPr lang="en-US" dirty="0" smtClean="0"/>
              <a:t>Suicide</a:t>
            </a:r>
          </a:p>
          <a:p>
            <a:pPr lvl="1"/>
            <a:r>
              <a:rPr lang="en-US" dirty="0" smtClean="0"/>
              <a:t>Running Away</a:t>
            </a:r>
          </a:p>
          <a:p>
            <a:r>
              <a:rPr lang="en-US" dirty="0" smtClean="0"/>
              <a:t>Spartacus’ Rebellion: Massive slave rebellion, encompassing tens of thousands of slaves</a:t>
            </a:r>
          </a:p>
          <a:p>
            <a:pPr lvl="1"/>
            <a:r>
              <a:rPr lang="en-US" dirty="0" smtClean="0"/>
              <a:t>Put down by Roman legion, 8000 slaves were crucified along the Appian Way (a Roman Road)</a:t>
            </a:r>
          </a:p>
          <a:p>
            <a:pPr lvl="1"/>
            <a:r>
              <a:rPr lang="en-US" dirty="0" smtClean="0"/>
              <a:t>http://www.youtube.com/watch?v=-8h_v_our_Q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2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261</Words>
  <Application>Microsoft Office PowerPoint</Application>
  <PresentationFormat>On-screen Show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Slavery in the Classical World</vt:lpstr>
      <vt:lpstr>Chinese and Indian Slavery</vt:lpstr>
      <vt:lpstr>Roman Slavery</vt:lpstr>
      <vt:lpstr>Where did the slaves come from?</vt:lpstr>
      <vt:lpstr>Experience of Slaves</vt:lpstr>
      <vt:lpstr>Rebellion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Slavery in the Classical World</dc:title>
  <dc:creator>.</dc:creator>
  <cp:lastModifiedBy>.</cp:lastModifiedBy>
  <cp:revision>12</cp:revision>
  <dcterms:created xsi:type="dcterms:W3CDTF">2014-10-02T00:53:42Z</dcterms:created>
  <dcterms:modified xsi:type="dcterms:W3CDTF">2014-10-02T02:53:21Z</dcterms:modified>
</cp:coreProperties>
</file>