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2" r:id="rId6"/>
    <p:sldId id="263" r:id="rId7"/>
    <p:sldId id="266" r:id="rId8"/>
    <p:sldId id="267" r:id="rId9"/>
    <p:sldId id="268" r:id="rId10"/>
    <p:sldId id="269" r:id="rId11"/>
    <p:sldId id="270" r:id="rId12"/>
    <p:sldId id="271" r:id="rId13"/>
    <p:sldId id="272" r:id="rId14"/>
    <p:sldId id="273" r:id="rId15"/>
    <p:sldId id="274" r:id="rId16"/>
    <p:sldId id="281" r:id="rId17"/>
    <p:sldId id="282" r:id="rId18"/>
    <p:sldId id="276" r:id="rId19"/>
    <p:sldId id="275" r:id="rId20"/>
    <p:sldId id="278" r:id="rId21"/>
    <p:sldId id="279" r:id="rId22"/>
    <p:sldId id="280"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B4A29D-25B8-4B0F-8813-0C3CA5E56D3A}"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3C576-BBD4-4DC0-BB64-CEAE59FC071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4A29D-25B8-4B0F-8813-0C3CA5E56D3A}"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B4A29D-25B8-4B0F-8813-0C3CA5E56D3A}"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4A29D-25B8-4B0F-8813-0C3CA5E56D3A}"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4A29D-25B8-4B0F-8813-0C3CA5E56D3A}" type="datetimeFigureOut">
              <a:rPr lang="en-US" smtClean="0"/>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3C576-BBD4-4DC0-BB64-CEAE59FC071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B4A29D-25B8-4B0F-8813-0C3CA5E56D3A}"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B4A29D-25B8-4B0F-8813-0C3CA5E56D3A}" type="datetimeFigureOut">
              <a:rPr lang="en-US" smtClean="0"/>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3C576-BBD4-4DC0-BB64-CEAE59FC071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B4A29D-25B8-4B0F-8813-0C3CA5E56D3A}" type="datetimeFigureOut">
              <a:rPr lang="en-US" smtClean="0"/>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4A29D-25B8-4B0F-8813-0C3CA5E56D3A}" type="datetimeFigureOut">
              <a:rPr lang="en-US" smtClean="0"/>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4A29D-25B8-4B0F-8813-0C3CA5E56D3A}"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3C576-BBD4-4DC0-BB64-CEAE59FC071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4A29D-25B8-4B0F-8813-0C3CA5E56D3A}" type="datetimeFigureOut">
              <a:rPr lang="en-US" smtClean="0"/>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3C576-BBD4-4DC0-BB64-CEAE59FC07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2B4A29D-25B8-4B0F-8813-0C3CA5E56D3A}" type="datetimeFigureOut">
              <a:rPr lang="en-US" smtClean="0"/>
              <a:t>9/11/2014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8C3C576-BBD4-4DC0-BB64-CEAE59FC07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en-US" dirty="0"/>
          </a:p>
        </p:txBody>
      </p:sp>
      <p:sp>
        <p:nvSpPr>
          <p:cNvPr id="3" name="Subtitle 2"/>
          <p:cNvSpPr>
            <a:spLocks noGrp="1"/>
          </p:cNvSpPr>
          <p:nvPr>
            <p:ph type="subTitle" idx="1"/>
          </p:nvPr>
        </p:nvSpPr>
        <p:spPr/>
        <p:txBody>
          <a:bodyPr/>
          <a:lstStyle/>
          <a:p>
            <a:r>
              <a:rPr lang="en-US" dirty="0" smtClean="0"/>
              <a:t>First Civilizations: Cities, States, and Unequal Societies</a:t>
            </a:r>
          </a:p>
          <a:p>
            <a:r>
              <a:rPr lang="en-US" dirty="0" smtClean="0"/>
              <a:t>3500 BCE-500 BCE</a:t>
            </a:r>
            <a:endParaRPr lang="en-US" dirty="0"/>
          </a:p>
        </p:txBody>
      </p:sp>
    </p:spTree>
    <p:extLst>
      <p:ext uri="{BB962C8B-B14F-4D97-AF65-F5344CB8AC3E}">
        <p14:creationId xmlns:p14="http://schemas.microsoft.com/office/powerpoint/2010/main" val="1652794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Cities</a:t>
            </a:r>
            <a:endParaRPr lang="en-US" dirty="0"/>
          </a:p>
        </p:txBody>
      </p:sp>
      <p:sp>
        <p:nvSpPr>
          <p:cNvPr id="3" name="Content Placeholder 2"/>
          <p:cNvSpPr>
            <a:spLocks noGrp="1"/>
          </p:cNvSpPr>
          <p:nvPr>
            <p:ph idx="1"/>
          </p:nvPr>
        </p:nvSpPr>
        <p:spPr/>
        <p:txBody>
          <a:bodyPr>
            <a:normAutofit/>
          </a:bodyPr>
          <a:lstStyle/>
          <a:p>
            <a:r>
              <a:rPr lang="en-US" sz="2800" dirty="0" smtClean="0"/>
              <a:t>Served many different functions</a:t>
            </a:r>
          </a:p>
          <a:p>
            <a:pPr lvl="1"/>
            <a:r>
              <a:rPr lang="en-US" sz="2400" dirty="0" smtClean="0"/>
              <a:t>Seat of the government/political system</a:t>
            </a:r>
          </a:p>
          <a:p>
            <a:pPr lvl="1"/>
            <a:r>
              <a:rPr lang="en-US" sz="2400" dirty="0" smtClean="0"/>
              <a:t>Cultural center (Art, architecture, language, etc.)</a:t>
            </a:r>
          </a:p>
          <a:p>
            <a:pPr lvl="1"/>
            <a:r>
              <a:rPr lang="en-US" sz="2400" dirty="0" smtClean="0"/>
              <a:t>Marketplaces/cultural exchange centers</a:t>
            </a:r>
          </a:p>
          <a:p>
            <a:pPr lvl="1"/>
            <a:r>
              <a:rPr lang="en-US" sz="2400" dirty="0" smtClean="0"/>
              <a:t>Home to specialized trade and crafts</a:t>
            </a:r>
            <a:br>
              <a:rPr lang="en-US" sz="2400" dirty="0" smtClean="0"/>
            </a:br>
            <a:endParaRPr lang="en-US" sz="2400" dirty="0" smtClean="0"/>
          </a:p>
          <a:p>
            <a:r>
              <a:rPr lang="en-US" sz="2800" dirty="0" smtClean="0"/>
              <a:t>No longer know everyone in the area around you</a:t>
            </a:r>
          </a:p>
          <a:p>
            <a:pPr lvl="1"/>
            <a:r>
              <a:rPr lang="en-US" sz="2400" dirty="0" smtClean="0"/>
              <a:t>Class and occupation became important markers</a:t>
            </a:r>
          </a:p>
          <a:p>
            <a:pPr lvl="1"/>
            <a:r>
              <a:rPr lang="en-US" sz="2400" dirty="0" smtClean="0"/>
              <a:t>Led to the creation of class structure and </a:t>
            </a:r>
            <a:r>
              <a:rPr lang="en-US" sz="2400" b="1" dirty="0" smtClean="0"/>
              <a:t>the inequality of wealth, status, and power</a:t>
            </a:r>
          </a:p>
        </p:txBody>
      </p:sp>
    </p:spTree>
    <p:extLst>
      <p:ext uri="{BB962C8B-B14F-4D97-AF65-F5344CB8AC3E}">
        <p14:creationId xmlns:p14="http://schemas.microsoft.com/office/powerpoint/2010/main" val="382387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63286"/>
            <a:ext cx="8229600" cy="990600"/>
          </a:xfrm>
        </p:spPr>
        <p:txBody>
          <a:bodyPr/>
          <a:lstStyle/>
          <a:p>
            <a:r>
              <a:rPr lang="en-US" dirty="0" smtClean="0"/>
              <a:t>Mohenjo-Daro</a:t>
            </a:r>
            <a:endParaRPr lang="en-US" dirty="0"/>
          </a:p>
        </p:txBody>
      </p:sp>
      <p:pic>
        <p:nvPicPr>
          <p:cNvPr id="2050" name="Picture 2" descr="http://www.nationalgeographic.com/history/ancient/images/sw/mohenjo-daro-ruins-285685-s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083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Structure and Social Inequality</a:t>
            </a:r>
            <a:endParaRPr lang="en-US" dirty="0"/>
          </a:p>
        </p:txBody>
      </p:sp>
      <p:sp>
        <p:nvSpPr>
          <p:cNvPr id="3" name="Content Placeholder 2"/>
          <p:cNvSpPr>
            <a:spLocks noGrp="1"/>
          </p:cNvSpPr>
          <p:nvPr>
            <p:ph idx="1"/>
          </p:nvPr>
        </p:nvSpPr>
        <p:spPr>
          <a:xfrm>
            <a:off x="457200" y="1295400"/>
            <a:ext cx="8229600" cy="4876800"/>
          </a:xfrm>
        </p:spPr>
        <p:txBody>
          <a:bodyPr>
            <a:normAutofit/>
          </a:bodyPr>
          <a:lstStyle/>
          <a:p>
            <a:r>
              <a:rPr lang="en-US" sz="2800" dirty="0" smtClean="0"/>
              <a:t>Upper classes enjoyed many advantages</a:t>
            </a:r>
          </a:p>
          <a:p>
            <a:pPr lvl="1"/>
            <a:r>
              <a:rPr lang="en-US" sz="2400" dirty="0" smtClean="0"/>
              <a:t>No physical labor</a:t>
            </a:r>
          </a:p>
          <a:p>
            <a:pPr lvl="1"/>
            <a:r>
              <a:rPr lang="en-US" sz="2400" dirty="0" smtClean="0"/>
              <a:t>Great wealth </a:t>
            </a:r>
          </a:p>
          <a:p>
            <a:pPr lvl="1"/>
            <a:r>
              <a:rPr lang="en-US" sz="2400" dirty="0" smtClean="0"/>
              <a:t>Fine goods (clothing)</a:t>
            </a:r>
          </a:p>
          <a:p>
            <a:pPr lvl="1"/>
            <a:r>
              <a:rPr lang="en-US" sz="2400" dirty="0" smtClean="0"/>
              <a:t>Elaborate burial practices</a:t>
            </a:r>
          </a:p>
          <a:p>
            <a:pPr lvl="1"/>
            <a:r>
              <a:rPr lang="en-US" sz="2400" dirty="0" smtClean="0"/>
              <a:t>Head of political, military, and religious systems</a:t>
            </a:r>
          </a:p>
          <a:p>
            <a:pPr lvl="1"/>
            <a:endParaRPr lang="en-US" sz="2400" dirty="0" smtClean="0"/>
          </a:p>
          <a:p>
            <a:pPr lvl="1"/>
            <a:endParaRPr lang="en-US" sz="2400" dirty="0"/>
          </a:p>
        </p:txBody>
      </p:sp>
      <p:pic>
        <p:nvPicPr>
          <p:cNvPr id="1028" name="Picture 4" descr="http://www.bible-history.com/ibh/images/fullsized/costume-of-a-high-prie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008782"/>
            <a:ext cx="2286000" cy="28492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ancient-world-mysteries.com/images/Hunter-Gather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38600"/>
            <a:ext cx="4322660" cy="23717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87726" y="6380946"/>
            <a:ext cx="4956074" cy="523220"/>
          </a:xfrm>
          <a:prstGeom prst="rect">
            <a:avLst/>
          </a:prstGeom>
          <a:noFill/>
        </p:spPr>
        <p:txBody>
          <a:bodyPr wrap="square" rtlCol="0">
            <a:spAutoFit/>
          </a:bodyPr>
          <a:lstStyle/>
          <a:p>
            <a:r>
              <a:rPr lang="en-US" sz="2800" dirty="0" smtClean="0">
                <a:solidFill>
                  <a:srgbClr val="FF0000"/>
                </a:solidFill>
              </a:rPr>
              <a:t>Started from the bottom…</a:t>
            </a:r>
            <a:endParaRPr lang="en-US" sz="2800" dirty="0">
              <a:solidFill>
                <a:srgbClr val="FF0000"/>
              </a:solidFill>
            </a:endParaRPr>
          </a:p>
        </p:txBody>
      </p:sp>
    </p:spTree>
    <p:extLst>
      <p:ext uri="{BB962C8B-B14F-4D97-AF65-F5344CB8AC3E}">
        <p14:creationId xmlns:p14="http://schemas.microsoft.com/office/powerpoint/2010/main" val="330225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 calcmode="lin" valueType="num">
                                      <p:cBhvr additive="base">
                                        <p:cTn id="37" dur="500" fill="hold"/>
                                        <p:tgtEl>
                                          <p:spTgt spid="1030"/>
                                        </p:tgtEl>
                                        <p:attrNameLst>
                                          <p:attrName>ppt_x</p:attrName>
                                        </p:attrNameLst>
                                      </p:cBhvr>
                                      <p:tavLst>
                                        <p:tav tm="0">
                                          <p:val>
                                            <p:strVal val="#ppt_x"/>
                                          </p:val>
                                        </p:tav>
                                        <p:tav tm="100000">
                                          <p:val>
                                            <p:strVal val="#ppt_x"/>
                                          </p:val>
                                        </p:tav>
                                      </p:tavLst>
                                    </p:anim>
                                    <p:anim calcmode="lin" valueType="num">
                                      <p:cBhvr additive="base">
                                        <p:cTn id="38" dur="500" fill="hold"/>
                                        <p:tgtEl>
                                          <p:spTgt spid="103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28"/>
                                        </p:tgtEl>
                                        <p:attrNameLst>
                                          <p:attrName>style.visibility</p:attrName>
                                        </p:attrNameLst>
                                      </p:cBhvr>
                                      <p:to>
                                        <p:strVal val="visible"/>
                                      </p:to>
                                    </p:set>
                                    <p:anim calcmode="lin" valueType="num">
                                      <p:cBhvr additive="base">
                                        <p:cTn id="41" dur="500" fill="hold"/>
                                        <p:tgtEl>
                                          <p:spTgt spid="1028"/>
                                        </p:tgtEl>
                                        <p:attrNameLst>
                                          <p:attrName>ppt_x</p:attrName>
                                        </p:attrNameLst>
                                      </p:cBhvr>
                                      <p:tavLst>
                                        <p:tav tm="0">
                                          <p:val>
                                            <p:strVal val="#ppt_x"/>
                                          </p:val>
                                        </p:tav>
                                        <p:tav tm="100000">
                                          <p:val>
                                            <p:strVal val="#ppt_x"/>
                                          </p:val>
                                        </p:tav>
                                      </p:tavLst>
                                    </p:anim>
                                    <p:anim calcmode="lin" valueType="num">
                                      <p:cBhvr additive="base">
                                        <p:cTn id="42" dur="500" fill="hold"/>
                                        <p:tgtEl>
                                          <p:spTgt spid="102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the whole team isn’t here…</a:t>
            </a:r>
            <a:endParaRPr lang="en-US" dirty="0"/>
          </a:p>
        </p:txBody>
      </p:sp>
      <p:sp>
        <p:nvSpPr>
          <p:cNvPr id="3" name="Content Placeholder 2"/>
          <p:cNvSpPr>
            <a:spLocks noGrp="1"/>
          </p:cNvSpPr>
          <p:nvPr>
            <p:ph idx="1"/>
          </p:nvPr>
        </p:nvSpPr>
        <p:spPr/>
        <p:txBody>
          <a:bodyPr>
            <a:normAutofit/>
          </a:bodyPr>
          <a:lstStyle/>
          <a:p>
            <a:r>
              <a:rPr lang="en-US" sz="2800" dirty="0" smtClean="0"/>
              <a:t>Far more people were commoners and did not have the privileges of the wealthy</a:t>
            </a:r>
          </a:p>
          <a:p>
            <a:pPr lvl="1"/>
            <a:r>
              <a:rPr lang="en-US" sz="2400" dirty="0" smtClean="0"/>
              <a:t>Included guards, soldiers, artisans, officials, and </a:t>
            </a:r>
            <a:r>
              <a:rPr lang="en-US" sz="2400" b="1" dirty="0" smtClean="0"/>
              <a:t>farmers</a:t>
            </a:r>
          </a:p>
          <a:p>
            <a:r>
              <a:rPr lang="en-US" sz="2800" dirty="0" smtClean="0"/>
              <a:t>Even lower were the slaves—often enemies captured during a war</a:t>
            </a:r>
          </a:p>
          <a:p>
            <a:pPr lvl="1"/>
            <a:r>
              <a:rPr lang="en-US" sz="2400" dirty="0" smtClean="0"/>
              <a:t>Slavery was a feature of state-based societies, but varied place-to-place</a:t>
            </a:r>
          </a:p>
          <a:p>
            <a:endParaRPr lang="en-US" sz="2800" dirty="0" smtClean="0"/>
          </a:p>
          <a:p>
            <a:endParaRPr lang="en-US" sz="2800" dirty="0"/>
          </a:p>
        </p:txBody>
      </p:sp>
    </p:spTree>
    <p:extLst>
      <p:ext uri="{BB962C8B-B14F-4D97-AF65-F5344CB8AC3E}">
        <p14:creationId xmlns:p14="http://schemas.microsoft.com/office/powerpoint/2010/main" val="53462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Hierarchies and Patriarchy</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787901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type="body" idx="1"/>
          </p:nvPr>
        </p:nvSpPr>
        <p:spPr>
          <a:xfrm>
            <a:off x="457200" y="228600"/>
            <a:ext cx="4040188" cy="639763"/>
          </a:xfrm>
        </p:spPr>
        <p:txBody>
          <a:bodyPr/>
          <a:lstStyle/>
          <a:p>
            <a:pPr algn="ctr"/>
            <a:r>
              <a:rPr lang="en-US" altLang="en-US" smtClean="0"/>
              <a:t>Mesopotamia</a:t>
            </a:r>
          </a:p>
        </p:txBody>
      </p:sp>
      <p:sp>
        <p:nvSpPr>
          <p:cNvPr id="3" name="Content Placeholder 2"/>
          <p:cNvSpPr>
            <a:spLocks noGrp="1"/>
          </p:cNvSpPr>
          <p:nvPr>
            <p:ph sz="half" idx="2"/>
          </p:nvPr>
        </p:nvSpPr>
        <p:spPr>
          <a:xfrm>
            <a:off x="457200" y="1066800"/>
            <a:ext cx="4040188" cy="5486400"/>
          </a:xfrm>
        </p:spPr>
        <p:txBody>
          <a:bodyPr>
            <a:noAutofit/>
          </a:bodyPr>
          <a:lstStyle/>
          <a:p>
            <a:pPr>
              <a:lnSpc>
                <a:spcPct val="80000"/>
              </a:lnSpc>
            </a:pPr>
            <a:r>
              <a:rPr lang="en-US" altLang="en-US" sz="1900" dirty="0" smtClean="0"/>
              <a:t>Written law codified and sought to enforce a patriarchal family life. </a:t>
            </a:r>
          </a:p>
          <a:p>
            <a:pPr>
              <a:lnSpc>
                <a:spcPct val="80000"/>
              </a:lnSpc>
            </a:pPr>
            <a:r>
              <a:rPr lang="en-US" altLang="en-US" sz="1900" dirty="0" smtClean="0"/>
              <a:t>The law supported unquestioned authority of men while offering women a measure of paternalistic protection. </a:t>
            </a:r>
          </a:p>
          <a:p>
            <a:pPr>
              <a:lnSpc>
                <a:spcPct val="80000"/>
              </a:lnSpc>
            </a:pPr>
            <a:r>
              <a:rPr lang="en-US" altLang="en-US" sz="1900" dirty="0" smtClean="0"/>
              <a:t>Central to these laws was the regulation of female sexuality by men.</a:t>
            </a:r>
          </a:p>
          <a:p>
            <a:pPr>
              <a:lnSpc>
                <a:spcPct val="80000"/>
              </a:lnSpc>
            </a:pPr>
            <a:r>
              <a:rPr lang="en-US" altLang="en-US" sz="1900" dirty="0" smtClean="0"/>
              <a:t>Women in Mesopotamian civilization were sometimes divided into two sharply distinguished categories:</a:t>
            </a:r>
          </a:p>
          <a:p>
            <a:pPr lvl="1">
              <a:lnSpc>
                <a:spcPct val="80000"/>
              </a:lnSpc>
            </a:pPr>
            <a:r>
              <a:rPr lang="en-US" altLang="en-US" sz="1900" dirty="0" smtClean="0"/>
              <a:t> (1) respectable women, those under the protection and sexual control of one man, who were often veiled outside the home; and</a:t>
            </a:r>
          </a:p>
          <a:p>
            <a:pPr lvl="1">
              <a:lnSpc>
                <a:spcPct val="80000"/>
              </a:lnSpc>
            </a:pPr>
            <a:r>
              <a:rPr lang="en-US" altLang="en-US" sz="1900" dirty="0" smtClean="0"/>
              <a:t> (2) </a:t>
            </a:r>
            <a:r>
              <a:rPr lang="en-US" altLang="en-US" sz="1900" dirty="0" err="1" smtClean="0"/>
              <a:t>nonrespectable</a:t>
            </a:r>
            <a:r>
              <a:rPr lang="en-US" altLang="en-US" sz="1900" dirty="0" smtClean="0"/>
              <a:t> women, such as slaves and prostitutes, who were often forbidden to wear a veil</a:t>
            </a:r>
            <a:r>
              <a:rPr lang="en-US" altLang="en-US" sz="1900" dirty="0"/>
              <a:t>.</a:t>
            </a:r>
            <a:endParaRPr lang="en-US" altLang="en-US" sz="1900" dirty="0" smtClean="0"/>
          </a:p>
        </p:txBody>
      </p:sp>
      <p:sp>
        <p:nvSpPr>
          <p:cNvPr id="32772" name="Text Placeholder 5"/>
          <p:cNvSpPr>
            <a:spLocks noGrp="1"/>
          </p:cNvSpPr>
          <p:nvPr>
            <p:ph type="body" sz="quarter" idx="3"/>
          </p:nvPr>
        </p:nvSpPr>
        <p:spPr>
          <a:xfrm>
            <a:off x="4645025" y="228600"/>
            <a:ext cx="4041775" cy="639763"/>
          </a:xfrm>
        </p:spPr>
        <p:txBody>
          <a:bodyPr/>
          <a:lstStyle/>
          <a:p>
            <a:pPr algn="ctr"/>
            <a:r>
              <a:rPr lang="en-US" altLang="en-US" dirty="0" smtClean="0"/>
              <a:t>Egypt</a:t>
            </a:r>
          </a:p>
        </p:txBody>
      </p:sp>
      <p:sp>
        <p:nvSpPr>
          <p:cNvPr id="7" name="Content Placeholder 6"/>
          <p:cNvSpPr>
            <a:spLocks noGrp="1"/>
          </p:cNvSpPr>
          <p:nvPr>
            <p:ph sz="quarter" idx="4"/>
          </p:nvPr>
        </p:nvSpPr>
        <p:spPr>
          <a:xfrm>
            <a:off x="4645025" y="1066800"/>
            <a:ext cx="4041775" cy="5059363"/>
          </a:xfrm>
        </p:spPr>
        <p:txBody>
          <a:bodyPr>
            <a:normAutofit/>
          </a:bodyPr>
          <a:lstStyle/>
          <a:p>
            <a:pPr>
              <a:lnSpc>
                <a:spcPct val="80000"/>
              </a:lnSpc>
            </a:pPr>
            <a:r>
              <a:rPr lang="en-US" altLang="en-US" sz="1900" dirty="0" smtClean="0"/>
              <a:t>While Egypt was still a patriarchal society, it afforded women greater opportunities than did Mesopotamia. </a:t>
            </a:r>
          </a:p>
          <a:p>
            <a:pPr>
              <a:lnSpc>
                <a:spcPct val="80000"/>
              </a:lnSpc>
            </a:pPr>
            <a:r>
              <a:rPr lang="en-US" altLang="en-US" sz="1900" dirty="0" smtClean="0"/>
              <a:t>Women in Egypt were recognized as legal equals to men. They were able to own property, sell land, make their own wills, sign their own marriage contracts, and initiate their own divorces.</a:t>
            </a:r>
          </a:p>
          <a:p>
            <a:pPr>
              <a:lnSpc>
                <a:spcPct val="80000"/>
              </a:lnSpc>
            </a:pPr>
            <a:r>
              <a:rPr lang="en-US" altLang="en-US" sz="1900" dirty="0" smtClean="0"/>
              <a:t>Royal women occasionally exercised significant political power as regents for their young sons or, more rarely, as queens in their own right.</a:t>
            </a:r>
          </a:p>
          <a:p>
            <a:pPr>
              <a:lnSpc>
                <a:spcPct val="80000"/>
              </a:lnSpc>
            </a:pPr>
            <a:r>
              <a:rPr lang="en-US" altLang="en-US" sz="1900" dirty="0" smtClean="0"/>
              <a:t>Women were not veiled in Egypt, and art depicting married couples showed women and men in affectionate poses as equal partners.</a:t>
            </a:r>
          </a:p>
          <a:p>
            <a:pPr>
              <a:lnSpc>
                <a:spcPct val="80000"/>
              </a:lnSpc>
            </a:pPr>
            <a:endParaRPr lang="en-US" altLang="en-US" sz="1900" dirty="0" smtClean="0"/>
          </a:p>
        </p:txBody>
      </p:sp>
    </p:spTree>
    <p:extLst>
      <p:ext uri="{BB962C8B-B14F-4D97-AF65-F5344CB8AC3E}">
        <p14:creationId xmlns:p14="http://schemas.microsoft.com/office/powerpoint/2010/main" val="141910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fade">
                                      <p:cBhvr>
                                        <p:cTn id="33" dur="500"/>
                                        <p:tgtEl>
                                          <p:spTgt spid="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Effect transition="in" filter="fade">
                                      <p:cBhvr>
                                        <p:cTn id="38" dur="500"/>
                                        <p:tgtEl>
                                          <p:spTgt spid="7">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fade">
                                      <p:cBhvr>
                                        <p:cTn id="43" dur="500"/>
                                        <p:tgtEl>
                                          <p:spTgt spid="7">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fade">
                                      <p:cBhvr>
                                        <p:cTn id="4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762000"/>
            <a:ext cx="6477000" cy="3416320"/>
          </a:xfrm>
          <a:prstGeom prst="rect">
            <a:avLst/>
          </a:prstGeom>
          <a:noFill/>
        </p:spPr>
        <p:txBody>
          <a:bodyPr wrap="square" rtlCol="0">
            <a:spAutoFit/>
          </a:bodyPr>
          <a:lstStyle/>
          <a:p>
            <a:pPr algn="ctr"/>
            <a:r>
              <a:rPr lang="en-US" sz="5400" dirty="0" smtClean="0"/>
              <a:t>PUT YOUR HOMEWORK IN THE BLACK BOX ON THE STOOL</a:t>
            </a:r>
            <a:endParaRPr lang="en-US" sz="5400" dirty="0"/>
          </a:p>
        </p:txBody>
      </p:sp>
    </p:spTree>
    <p:extLst>
      <p:ext uri="{BB962C8B-B14F-4D97-AF65-F5344CB8AC3E}">
        <p14:creationId xmlns:p14="http://schemas.microsoft.com/office/powerpoint/2010/main" val="312308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sz="4000" dirty="0" smtClean="0"/>
              <a:t>What are some of the main jobs of the State? (the government)</a:t>
            </a:r>
            <a:endParaRPr lang="en-US" sz="4000" dirty="0"/>
          </a:p>
        </p:txBody>
      </p:sp>
      <p:pic>
        <p:nvPicPr>
          <p:cNvPr id="2050" name="Picture 2" descr="https://lh5.googleusercontent.com/-6m_IGHDpRXo/U4SUCHc4CSI/AAAAAAAAAE0/Wss9wmAaNsM/s532-no/dome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283131"/>
            <a:ext cx="3390900" cy="339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088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THE STATE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1962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Rise of the State</a:t>
            </a:r>
            <a:endParaRPr lang="en-US" dirty="0"/>
          </a:p>
        </p:txBody>
      </p:sp>
      <p:sp>
        <p:nvSpPr>
          <p:cNvPr id="8" name="Content Placeholder 7"/>
          <p:cNvSpPr>
            <a:spLocks noGrp="1"/>
          </p:cNvSpPr>
          <p:nvPr>
            <p:ph idx="1"/>
          </p:nvPr>
        </p:nvSpPr>
        <p:spPr/>
        <p:txBody>
          <a:bodyPr>
            <a:normAutofit/>
          </a:bodyPr>
          <a:lstStyle/>
          <a:p>
            <a:r>
              <a:rPr lang="en-US" sz="2800" dirty="0" smtClean="0"/>
              <a:t>Need for an authority to regulate and administer the varied and complex communities…</a:t>
            </a:r>
          </a:p>
          <a:p>
            <a:pPr lvl="1"/>
            <a:r>
              <a:rPr lang="en-US" sz="2400" dirty="0" smtClean="0"/>
              <a:t>Organize irrigation</a:t>
            </a:r>
          </a:p>
          <a:p>
            <a:pPr lvl="1"/>
            <a:r>
              <a:rPr lang="en-US" sz="2400" dirty="0" smtClean="0"/>
              <a:t>Solve conflicts between people from different cultures</a:t>
            </a:r>
          </a:p>
          <a:p>
            <a:pPr lvl="2"/>
            <a:r>
              <a:rPr lang="en-US" sz="2200" dirty="0" smtClean="0"/>
              <a:t>Laws!</a:t>
            </a:r>
          </a:p>
          <a:p>
            <a:pPr lvl="1"/>
            <a:r>
              <a:rPr lang="en-US" sz="2400" dirty="0" smtClean="0"/>
              <a:t>Defend the city from outsiders</a:t>
            </a:r>
          </a:p>
          <a:p>
            <a:pPr lvl="2"/>
            <a:r>
              <a:rPr lang="en-US" sz="2200" dirty="0" smtClean="0"/>
              <a:t>Walls!</a:t>
            </a:r>
          </a:p>
          <a:p>
            <a:r>
              <a:rPr lang="en-US" sz="2800" dirty="0" smtClean="0"/>
              <a:t>Solved (or at least addressed) the big problems, gained support of population</a:t>
            </a:r>
            <a:endParaRPr lang="en-US" sz="2800" dirty="0"/>
          </a:p>
        </p:txBody>
      </p:sp>
    </p:spTree>
    <p:extLst>
      <p:ext uri="{BB962C8B-B14F-4D97-AF65-F5344CB8AC3E}">
        <p14:creationId xmlns:p14="http://schemas.microsoft.com/office/powerpoint/2010/main" val="211564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fade">
                                      <p:cBhvr>
                                        <p:cTn id="3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6019800" cy="861774"/>
          </a:xfrm>
          <a:prstGeom prst="rect">
            <a:avLst/>
          </a:prstGeom>
        </p:spPr>
        <p:txBody>
          <a:bodyPr wrap="square">
            <a:spAutoFit/>
          </a:bodyPr>
          <a:lstStyle/>
          <a:p>
            <a:r>
              <a:rPr lang="en-US" dirty="0" smtClean="0"/>
              <a:t>The </a:t>
            </a:r>
            <a:r>
              <a:rPr lang="en-US" sz="3200" dirty="0" smtClean="0"/>
              <a:t>Agricultural</a:t>
            </a:r>
            <a:r>
              <a:rPr lang="en-US" dirty="0" smtClean="0"/>
              <a:t> Revolution!</a:t>
            </a:r>
          </a:p>
          <a:p>
            <a:r>
              <a:rPr lang="en-US" dirty="0" smtClean="0"/>
              <a:t>https://www.youtube.com/watch?v=Yocja_N5s1I</a:t>
            </a:r>
            <a:endParaRPr lang="en-US" dirty="0"/>
          </a:p>
        </p:txBody>
      </p:sp>
      <p:pic>
        <p:nvPicPr>
          <p:cNvPr id="1026" name="Picture 2" descr="http://static.tvtropes.org/pmwiki/pub/images/crashcourse_73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81000"/>
            <a:ext cx="3333750"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712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Downsides of the State</a:t>
            </a:r>
            <a:endParaRPr lang="en-US" dirty="0"/>
          </a:p>
        </p:txBody>
      </p:sp>
      <p:sp>
        <p:nvSpPr>
          <p:cNvPr id="3" name="Content Placeholder 2"/>
          <p:cNvSpPr>
            <a:spLocks noGrp="1"/>
          </p:cNvSpPr>
          <p:nvPr>
            <p:ph idx="1"/>
          </p:nvPr>
        </p:nvSpPr>
        <p:spPr/>
        <p:txBody>
          <a:bodyPr>
            <a:normAutofit/>
          </a:bodyPr>
          <a:lstStyle/>
          <a:p>
            <a:r>
              <a:rPr lang="en-US" sz="3200" dirty="0" smtClean="0"/>
              <a:t>Mainly concerned with protecting upper class</a:t>
            </a:r>
          </a:p>
          <a:p>
            <a:r>
              <a:rPr lang="en-US" sz="3200" dirty="0" smtClean="0"/>
              <a:t>Compelled farmers to pay tax (give away food)</a:t>
            </a:r>
          </a:p>
          <a:p>
            <a:r>
              <a:rPr lang="en-US" sz="3200" dirty="0" smtClean="0"/>
              <a:t>Forced people to create public work projects (irrigation canals, ziggurats, pyramids)</a:t>
            </a:r>
            <a:endParaRPr lang="en-US" sz="3200" dirty="0"/>
          </a:p>
        </p:txBody>
      </p:sp>
    </p:spTree>
    <p:extLst>
      <p:ext uri="{BB962C8B-B14F-4D97-AF65-F5344CB8AC3E}">
        <p14:creationId xmlns:p14="http://schemas.microsoft.com/office/powerpoint/2010/main" val="195411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How does a state gain its authority?</a:t>
            </a:r>
            <a:endParaRPr lang="en-US" dirty="0"/>
          </a:p>
        </p:txBody>
      </p:sp>
      <p:sp>
        <p:nvSpPr>
          <p:cNvPr id="3" name="Content Placeholder 2"/>
          <p:cNvSpPr>
            <a:spLocks noGrp="1"/>
          </p:cNvSpPr>
          <p:nvPr>
            <p:ph idx="1"/>
          </p:nvPr>
        </p:nvSpPr>
        <p:spPr>
          <a:xfrm>
            <a:off x="152400" y="1143000"/>
            <a:ext cx="8610600" cy="4876800"/>
          </a:xfrm>
        </p:spPr>
        <p:txBody>
          <a:bodyPr>
            <a:normAutofit/>
          </a:bodyPr>
          <a:lstStyle/>
          <a:p>
            <a:r>
              <a:rPr lang="en-US" sz="2800" dirty="0" smtClean="0"/>
              <a:t>Generally, connecting the king/pharaoh/ruler to God</a:t>
            </a:r>
          </a:p>
          <a:p>
            <a:r>
              <a:rPr lang="en-US" sz="2800" dirty="0" smtClean="0"/>
              <a:t>Chinese kings were called the Son of Heaven—special responsibilities to keep universe in check</a:t>
            </a:r>
          </a:p>
          <a:p>
            <a:r>
              <a:rPr lang="en-US" sz="2800" dirty="0" smtClean="0"/>
              <a:t>Mesopotamian rulers—Officials of the gods</a:t>
            </a:r>
          </a:p>
          <a:p>
            <a:r>
              <a:rPr lang="en-US" sz="2800" dirty="0" smtClean="0"/>
              <a:t>Egyptian pharaohs—Embodiment of the gods, ensured that the Nile flooded and enemies were defeated</a:t>
            </a:r>
          </a:p>
        </p:txBody>
      </p:sp>
      <p:pic>
        <p:nvPicPr>
          <p:cNvPr id="1028" name="Picture 4" descr="http://warboar.files.wordpress.com/2012/08/amun_nebket_pharao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962400"/>
            <a:ext cx="3905250" cy="2924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100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Writing/Accounting </a:t>
            </a:r>
            <a:endParaRPr lang="en-US" dirty="0"/>
          </a:p>
        </p:txBody>
      </p:sp>
      <p:sp>
        <p:nvSpPr>
          <p:cNvPr id="3" name="Content Placeholder 2"/>
          <p:cNvSpPr>
            <a:spLocks noGrp="1"/>
          </p:cNvSpPr>
          <p:nvPr>
            <p:ph idx="1"/>
          </p:nvPr>
        </p:nvSpPr>
        <p:spPr/>
        <p:txBody>
          <a:bodyPr>
            <a:normAutofit/>
          </a:bodyPr>
          <a:lstStyle/>
          <a:p>
            <a:r>
              <a:rPr lang="en-US" sz="2800" dirty="0" smtClean="0"/>
              <a:t>Literacy was reserved for the elites</a:t>
            </a:r>
          </a:p>
          <a:p>
            <a:pPr lvl="1"/>
            <a:r>
              <a:rPr lang="en-US" sz="2400" dirty="0" smtClean="0"/>
              <a:t>Served as a tool of social mobility as well (commoners could learn)</a:t>
            </a:r>
          </a:p>
          <a:p>
            <a:r>
              <a:rPr lang="en-US" sz="2800" dirty="0" smtClean="0"/>
              <a:t>Tool for propaganda</a:t>
            </a:r>
          </a:p>
          <a:p>
            <a:r>
              <a:rPr lang="en-US" sz="2800" dirty="0" smtClean="0"/>
              <a:t>Accounting tool for recording taxes</a:t>
            </a:r>
          </a:p>
          <a:p>
            <a:r>
              <a:rPr lang="en-US" sz="2800" dirty="0" smtClean="0"/>
              <a:t>Calendars were invented (agricultural and religious purpose)</a:t>
            </a:r>
          </a:p>
          <a:p>
            <a:r>
              <a:rPr lang="en-US" sz="2800" dirty="0" smtClean="0"/>
              <a:t>Used to codify and publicize laws</a:t>
            </a:r>
          </a:p>
          <a:p>
            <a:endParaRPr lang="en-US" sz="2800" dirty="0"/>
          </a:p>
        </p:txBody>
      </p:sp>
    </p:spTree>
    <p:extLst>
      <p:ext uri="{BB962C8B-B14F-4D97-AF65-F5344CB8AC3E}">
        <p14:creationId xmlns:p14="http://schemas.microsoft.com/office/powerpoint/2010/main" val="65548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Hammurabi </a:t>
            </a:r>
            <a:endParaRPr lang="en-US" dirty="0"/>
          </a:p>
        </p:txBody>
      </p:sp>
      <p:sp>
        <p:nvSpPr>
          <p:cNvPr id="3" name="Content Placeholder 2"/>
          <p:cNvSpPr>
            <a:spLocks noGrp="1"/>
          </p:cNvSpPr>
          <p:nvPr>
            <p:ph idx="1"/>
          </p:nvPr>
        </p:nvSpPr>
        <p:spPr>
          <a:xfrm>
            <a:off x="228600" y="1600200"/>
            <a:ext cx="8686800" cy="4876800"/>
          </a:xfrm>
        </p:spPr>
        <p:txBody>
          <a:bodyPr/>
          <a:lstStyle/>
          <a:p>
            <a:r>
              <a:rPr lang="en-US" dirty="0" smtClean="0"/>
              <a:t>Series of laws created by Babylonian king Hammurabi</a:t>
            </a:r>
          </a:p>
          <a:p>
            <a:r>
              <a:rPr lang="en-US" dirty="0" smtClean="0"/>
              <a:t>With 2-3 other people, you are going to create a poster of important laws</a:t>
            </a:r>
            <a:r>
              <a:rPr lang="en-US" dirty="0"/>
              <a:t> that you </a:t>
            </a:r>
            <a:r>
              <a:rPr lang="en-US" dirty="0" smtClean="0"/>
              <a:t>will display </a:t>
            </a:r>
            <a:r>
              <a:rPr lang="en-US" dirty="0"/>
              <a:t>around your city center </a:t>
            </a:r>
            <a:endParaRPr lang="en-US" dirty="0" smtClean="0"/>
          </a:p>
          <a:p>
            <a:r>
              <a:rPr lang="en-US" dirty="0" smtClean="0"/>
              <a:t>Hammurabi created hundreds of laws, </a:t>
            </a:r>
            <a:r>
              <a:rPr lang="en-US" smtClean="0"/>
              <a:t>so include </a:t>
            </a:r>
            <a:r>
              <a:rPr lang="en-US" dirty="0" smtClean="0"/>
              <a:t>at least two notable laws from each of these four categories: </a:t>
            </a:r>
            <a:r>
              <a:rPr lang="en-US" b="1" dirty="0" smtClean="0"/>
              <a:t>theft, family, assault, and liability (fault) </a:t>
            </a:r>
          </a:p>
          <a:p>
            <a:r>
              <a:rPr lang="en-US" dirty="0" smtClean="0"/>
              <a:t>Summarize the remaining laws in those categories</a:t>
            </a:r>
          </a:p>
          <a:p>
            <a:r>
              <a:rPr lang="en-US" dirty="0" smtClean="0"/>
              <a:t>Mention if laws apply differently to people of different classes or genders</a:t>
            </a:r>
          </a:p>
          <a:p>
            <a:endParaRPr lang="en-US" dirty="0" smtClean="0"/>
          </a:p>
          <a:p>
            <a:r>
              <a:rPr lang="en-US" u="sng" dirty="0" smtClean="0"/>
              <a:t>You will present your poster to the class</a:t>
            </a:r>
            <a:endParaRPr lang="en-US" u="sng" dirty="0"/>
          </a:p>
        </p:txBody>
      </p:sp>
    </p:spTree>
    <p:extLst>
      <p:ext uri="{BB962C8B-B14F-4D97-AF65-F5344CB8AC3E}">
        <p14:creationId xmlns:p14="http://schemas.microsoft.com/office/powerpoint/2010/main" val="320992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Civilization</a:t>
            </a:r>
            <a:endParaRPr lang="en-US" dirty="0"/>
          </a:p>
        </p:txBody>
      </p:sp>
      <p:sp>
        <p:nvSpPr>
          <p:cNvPr id="3" name="Content Placeholder 2"/>
          <p:cNvSpPr>
            <a:spLocks noGrp="1"/>
          </p:cNvSpPr>
          <p:nvPr>
            <p:ph idx="1"/>
          </p:nvPr>
        </p:nvSpPr>
        <p:spPr/>
        <p:txBody>
          <a:bodyPr>
            <a:normAutofit lnSpcReduction="10000"/>
          </a:bodyPr>
          <a:lstStyle/>
          <a:p>
            <a:r>
              <a:rPr lang="en-US" dirty="0"/>
              <a:t>A </a:t>
            </a:r>
            <a:r>
              <a:rPr lang="en-US" b="1" dirty="0"/>
              <a:t>civilization</a:t>
            </a:r>
            <a:r>
              <a:rPr lang="en-US" dirty="0"/>
              <a:t> is generally defined as an advanced state of human society containing highly developed forms of government, culture, industry, and common social norms</a:t>
            </a:r>
            <a:r>
              <a:rPr lang="en-US" dirty="0" smtClean="0"/>
              <a:t>.</a:t>
            </a:r>
          </a:p>
          <a:p>
            <a:endParaRPr lang="en-US" dirty="0"/>
          </a:p>
          <a:p>
            <a:r>
              <a:rPr lang="en-US" sz="3200" dirty="0" smtClean="0"/>
              <a:t>Characteristics: </a:t>
            </a:r>
          </a:p>
          <a:p>
            <a:pPr lvl="1"/>
            <a:r>
              <a:rPr lang="en-US" sz="2800" dirty="0" smtClean="0"/>
              <a:t>Cities/Urban Centers</a:t>
            </a:r>
          </a:p>
          <a:p>
            <a:pPr lvl="1"/>
            <a:r>
              <a:rPr lang="en-US" sz="2800" dirty="0" smtClean="0"/>
              <a:t>Specialization (different jobs)</a:t>
            </a:r>
          </a:p>
          <a:p>
            <a:pPr lvl="1"/>
            <a:r>
              <a:rPr lang="en-US" sz="2800" dirty="0" smtClean="0"/>
              <a:t>Record Keeping/Writing</a:t>
            </a:r>
          </a:p>
          <a:p>
            <a:pPr lvl="1"/>
            <a:r>
              <a:rPr lang="en-US" sz="2800" dirty="0" smtClean="0"/>
              <a:t>Technological Developments</a:t>
            </a:r>
          </a:p>
          <a:p>
            <a:pPr lvl="1"/>
            <a:r>
              <a:rPr lang="en-US" sz="2800" dirty="0" smtClean="0"/>
              <a:t>Complex Institutions (government, religion, etc.)</a:t>
            </a:r>
          </a:p>
          <a:p>
            <a:pPr lvl="1"/>
            <a:r>
              <a:rPr lang="en-US" sz="2800" dirty="0" smtClean="0"/>
              <a:t>Social Stratification</a:t>
            </a:r>
          </a:p>
        </p:txBody>
      </p:sp>
    </p:spTree>
    <p:extLst>
      <p:ext uri="{BB962C8B-B14F-4D97-AF65-F5344CB8AC3E}">
        <p14:creationId xmlns:p14="http://schemas.microsoft.com/office/powerpoint/2010/main" val="73018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civilization develop?</a:t>
            </a:r>
            <a:endParaRPr lang="en-US" dirty="0"/>
          </a:p>
        </p:txBody>
      </p:sp>
      <p:sp>
        <p:nvSpPr>
          <p:cNvPr id="3" name="Content Placeholder 2"/>
          <p:cNvSpPr>
            <a:spLocks noGrp="1"/>
          </p:cNvSpPr>
          <p:nvPr>
            <p:ph idx="1"/>
          </p:nvPr>
        </p:nvSpPr>
        <p:spPr/>
        <p:txBody>
          <a:bodyPr>
            <a:normAutofit/>
          </a:bodyPr>
          <a:lstStyle/>
          <a:p>
            <a:r>
              <a:rPr lang="en-US" dirty="0" smtClean="0"/>
              <a:t>Mesoamerica: Olmec civilization</a:t>
            </a:r>
          </a:p>
          <a:p>
            <a:r>
              <a:rPr lang="en-US" dirty="0" smtClean="0"/>
              <a:t>South America: Norte Chico civilization</a:t>
            </a:r>
          </a:p>
          <a:p>
            <a:r>
              <a:rPr lang="en-US" dirty="0" smtClean="0"/>
              <a:t>North Africa: Nile Valley civilization</a:t>
            </a:r>
          </a:p>
          <a:p>
            <a:r>
              <a:rPr lang="en-US" dirty="0" smtClean="0"/>
              <a:t>Middle East: Mesopotamian civilization</a:t>
            </a:r>
          </a:p>
          <a:p>
            <a:r>
              <a:rPr lang="en-US" dirty="0" smtClean="0"/>
              <a:t>South Asia: Indus Valley civilization</a:t>
            </a:r>
          </a:p>
          <a:p>
            <a:r>
              <a:rPr lang="en-US" dirty="0" smtClean="0"/>
              <a:t>East Asia: Chinese civilization (Shang dynasty)</a:t>
            </a:r>
          </a:p>
          <a:p>
            <a:endParaRPr lang="en-US" dirty="0"/>
          </a:p>
          <a:p>
            <a:endParaRPr lang="en-US" dirty="0" smtClean="0"/>
          </a:p>
          <a:p>
            <a:r>
              <a:rPr lang="en-US" dirty="0" smtClean="0"/>
              <a:t>All between 3500 BCE-1000 BCE</a:t>
            </a:r>
            <a:endParaRPr lang="en-US" dirty="0"/>
          </a:p>
        </p:txBody>
      </p:sp>
    </p:spTree>
    <p:extLst>
      <p:ext uri="{BB962C8B-B14F-4D97-AF65-F5344CB8AC3E}">
        <p14:creationId xmlns:p14="http://schemas.microsoft.com/office/powerpoint/2010/main" val="2152394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229600" cy="990600"/>
          </a:xfrm>
        </p:spPr>
        <p:txBody>
          <a:bodyPr>
            <a:noAutofit/>
          </a:bodyPr>
          <a:lstStyle/>
          <a:p>
            <a:r>
              <a:rPr lang="en-US" sz="5400" dirty="0" smtClean="0"/>
              <a:t>“How did it all get started?” – the question of origins</a:t>
            </a:r>
            <a:endParaRPr lang="en-US" sz="5400" dirty="0"/>
          </a:p>
        </p:txBody>
      </p:sp>
    </p:spTree>
    <p:extLst>
      <p:ext uri="{BB962C8B-B14F-4D97-AF65-F5344CB8AC3E}">
        <p14:creationId xmlns:p14="http://schemas.microsoft.com/office/powerpoint/2010/main" val="120007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did civilization come from?</a:t>
            </a:r>
            <a:endParaRPr lang="en-US" dirty="0"/>
          </a:p>
        </p:txBody>
      </p:sp>
      <p:sp>
        <p:nvSpPr>
          <p:cNvPr id="3" name="Content Placeholder 2"/>
          <p:cNvSpPr>
            <a:spLocks noGrp="1"/>
          </p:cNvSpPr>
          <p:nvPr>
            <p:ph idx="1"/>
          </p:nvPr>
        </p:nvSpPr>
        <p:spPr/>
        <p:txBody>
          <a:bodyPr>
            <a:normAutofit/>
          </a:bodyPr>
          <a:lstStyle/>
          <a:p>
            <a:r>
              <a:rPr lang="en-US" sz="3200" dirty="0"/>
              <a:t>Emerged from pre-existing chiefdoms with social stratification.</a:t>
            </a:r>
            <a:endParaRPr lang="en-US" sz="3200" dirty="0" smtClean="0"/>
          </a:p>
          <a:p>
            <a:r>
              <a:rPr lang="en-US" sz="3200" dirty="0" smtClean="0"/>
              <a:t>Had </a:t>
            </a:r>
            <a:r>
              <a:rPr lang="en-US" sz="3200" dirty="0"/>
              <a:t>roots in agricultural revolution but</a:t>
            </a:r>
            <a:r>
              <a:rPr lang="en-US" sz="3200" dirty="0" smtClean="0"/>
              <a:t>...</a:t>
            </a:r>
          </a:p>
          <a:p>
            <a:r>
              <a:rPr lang="en-US" sz="3200" dirty="0"/>
              <a:t>…not all agricultural societies became urbanized “civilizations.” (Why not?)</a:t>
            </a:r>
            <a:endParaRPr lang="en-US" sz="3200" dirty="0" smtClean="0"/>
          </a:p>
          <a:p>
            <a:endParaRPr lang="en-US" sz="3200" dirty="0"/>
          </a:p>
        </p:txBody>
      </p:sp>
    </p:spTree>
    <p:extLst>
      <p:ext uri="{BB962C8B-B14F-4D97-AF65-F5344CB8AC3E}">
        <p14:creationId xmlns:p14="http://schemas.microsoft.com/office/powerpoint/2010/main" val="141139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a:buNone/>
            </a:pPr>
            <a:r>
              <a:rPr lang="en-US" sz="4000" b="1" dirty="0"/>
              <a:t>Claim</a:t>
            </a:r>
            <a:r>
              <a:rPr lang="en-US" sz="4000" dirty="0"/>
              <a:t>: the need for large scale irrigation led to the birth of civilization</a:t>
            </a:r>
            <a:endParaRPr lang="en-US" sz="4000" dirty="0" smtClean="0"/>
          </a:p>
          <a:p>
            <a:pPr>
              <a:buNone/>
            </a:pPr>
            <a:r>
              <a:rPr lang="en-US" sz="4000" b="1" dirty="0" smtClean="0"/>
              <a:t>Counterclaim</a:t>
            </a:r>
            <a:r>
              <a:rPr lang="en-US" sz="4000" dirty="0" smtClean="0"/>
              <a:t>: large-scale irrigation seems to have developed after the emergence of civilization.</a:t>
            </a:r>
          </a:p>
          <a:p>
            <a:pPr>
              <a:buNone/>
            </a:pPr>
            <a:r>
              <a:rPr lang="en-US" sz="4000" dirty="0"/>
              <a:t>	</a:t>
            </a:r>
            <a:r>
              <a:rPr lang="en-US" sz="4000" dirty="0" smtClean="0"/>
              <a:t>-Civilizations manipulate and adapt to their environment</a:t>
            </a:r>
            <a:endParaRPr lang="en-US" sz="4000" dirty="0"/>
          </a:p>
        </p:txBody>
      </p:sp>
    </p:spTree>
    <p:extLst>
      <p:ext uri="{BB962C8B-B14F-4D97-AF65-F5344CB8AC3E}">
        <p14:creationId xmlns:p14="http://schemas.microsoft.com/office/powerpoint/2010/main" val="28919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876800"/>
          </a:xfrm>
        </p:spPr>
        <p:txBody>
          <a:bodyPr>
            <a:noAutofit/>
          </a:bodyPr>
          <a:lstStyle/>
          <a:p>
            <a:r>
              <a:rPr lang="en-US" sz="4000" b="1" dirty="0"/>
              <a:t>Claim</a:t>
            </a:r>
            <a:r>
              <a:rPr lang="en-US" sz="4000" dirty="0"/>
              <a:t>: as agricultural societies organized, elites established “power structures” to protect their </a:t>
            </a:r>
            <a:r>
              <a:rPr lang="en-US" sz="4000" dirty="0" smtClean="0"/>
              <a:t>privileges, </a:t>
            </a:r>
            <a:r>
              <a:rPr lang="en-US" sz="4000" dirty="0"/>
              <a:t>so </a:t>
            </a:r>
            <a:r>
              <a:rPr lang="en-US" sz="4000" dirty="0" smtClean="0"/>
              <a:t>strong </a:t>
            </a:r>
            <a:r>
              <a:rPr lang="en-US" sz="4000" dirty="0"/>
              <a:t>centralized states emerged.</a:t>
            </a:r>
            <a:br>
              <a:rPr lang="en-US" sz="4000" dirty="0"/>
            </a:br>
            <a:r>
              <a:rPr lang="en-US" sz="4000" dirty="0"/>
              <a:t/>
            </a:r>
            <a:br>
              <a:rPr lang="en-US" sz="4000" dirty="0"/>
            </a:br>
            <a:r>
              <a:rPr lang="en-US" sz="4000" dirty="0"/>
              <a:t>(What’s a “power structure</a:t>
            </a:r>
            <a:r>
              <a:rPr lang="en-US" sz="4000" dirty="0" smtClean="0"/>
              <a:t>”?)</a:t>
            </a:r>
          </a:p>
          <a:p>
            <a:r>
              <a:rPr lang="en-US" sz="4000" dirty="0" smtClean="0"/>
              <a:t>	the </a:t>
            </a:r>
            <a:r>
              <a:rPr lang="en-US" sz="4000" dirty="0"/>
              <a:t>way power and authority is </a:t>
            </a:r>
            <a:r>
              <a:rPr lang="en-US" sz="4000" dirty="0" smtClean="0"/>
              <a:t>	distributed </a:t>
            </a:r>
            <a:r>
              <a:rPr lang="en-US" sz="4000" dirty="0"/>
              <a:t>in </a:t>
            </a:r>
            <a:r>
              <a:rPr lang="en-US" sz="4000" dirty="0" smtClean="0"/>
              <a:t>groups</a:t>
            </a:r>
            <a:endParaRPr lang="en-US" sz="4000" dirty="0"/>
          </a:p>
        </p:txBody>
      </p:sp>
    </p:spTree>
    <p:extLst>
      <p:ext uri="{BB962C8B-B14F-4D97-AF65-F5344CB8AC3E}">
        <p14:creationId xmlns:p14="http://schemas.microsoft.com/office/powerpoint/2010/main" val="252550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876800"/>
          </a:xfrm>
        </p:spPr>
        <p:txBody>
          <a:bodyPr>
            <a:noAutofit/>
          </a:bodyPr>
          <a:lstStyle/>
          <a:p>
            <a:r>
              <a:rPr lang="en-US" sz="3600" b="1" dirty="0"/>
              <a:t>Claim</a:t>
            </a:r>
            <a:r>
              <a:rPr lang="en-US" sz="3600" dirty="0"/>
              <a:t>: As societies grew more crowded, competition between people led to the need for large-scale organization. </a:t>
            </a:r>
            <a:endParaRPr lang="en-US" sz="3600" dirty="0" smtClean="0"/>
          </a:p>
          <a:p>
            <a:r>
              <a:rPr lang="en-US" sz="3600" dirty="0" smtClean="0"/>
              <a:t>This </a:t>
            </a:r>
            <a:r>
              <a:rPr lang="en-US" sz="3600" dirty="0"/>
              <a:t>organization provided internal stability but competition with outsiders led to a need for military organization. </a:t>
            </a:r>
            <a:endParaRPr lang="en-US" sz="3600" dirty="0" smtClean="0"/>
          </a:p>
          <a:p>
            <a:r>
              <a:rPr lang="en-US" sz="3600" dirty="0" smtClean="0"/>
              <a:t>(“</a:t>
            </a:r>
            <a:r>
              <a:rPr lang="en-US" sz="3600" dirty="0"/>
              <a:t>Winners” became upper class, “losers” became lower class.) </a:t>
            </a:r>
          </a:p>
        </p:txBody>
      </p:sp>
    </p:spTree>
    <p:extLst>
      <p:ext uri="{BB962C8B-B14F-4D97-AF65-F5344CB8AC3E}">
        <p14:creationId xmlns:p14="http://schemas.microsoft.com/office/powerpoint/2010/main" val="31434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5416</TotalTime>
  <Words>906</Words>
  <Application>Microsoft Office PowerPoint</Application>
  <PresentationFormat>On-screen Show (4:3)</PresentationFormat>
  <Paragraphs>110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Chapter 3</vt:lpstr>
      <vt:lpstr>PowerPoint Presentation</vt:lpstr>
      <vt:lpstr>Civilization</vt:lpstr>
      <vt:lpstr>Where did civilization develop?</vt:lpstr>
      <vt:lpstr>“How did it all get started?” – the question of origins</vt:lpstr>
      <vt:lpstr>Where did civilization come from?</vt:lpstr>
      <vt:lpstr>PowerPoint Presentation</vt:lpstr>
      <vt:lpstr>PowerPoint Presentation</vt:lpstr>
      <vt:lpstr>PowerPoint Presentation</vt:lpstr>
      <vt:lpstr>Cities</vt:lpstr>
      <vt:lpstr>Mohenjo-Daro</vt:lpstr>
      <vt:lpstr>Class Structure and Social Inequality</vt:lpstr>
      <vt:lpstr>But the whole team isn’t here…</vt:lpstr>
      <vt:lpstr>Gender Hierarchies and Patriarchy</vt:lpstr>
      <vt:lpstr>PowerPoint Presentation</vt:lpstr>
      <vt:lpstr>PowerPoint Presentation</vt:lpstr>
      <vt:lpstr>Warm-Up</vt:lpstr>
      <vt:lpstr>The RISE OF THE STATE</vt:lpstr>
      <vt:lpstr>Rise of the State</vt:lpstr>
      <vt:lpstr>Downsides of the State</vt:lpstr>
      <vt:lpstr>How does a state gain its authority?</vt:lpstr>
      <vt:lpstr>Writing/Accounting </vt:lpstr>
      <vt:lpstr>Code of Hammurabi </vt:lpstr>
    </vt:vector>
  </TitlesOfParts>
  <Company>Howard County Public School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dc:creator>
  <cp:lastModifiedBy>.</cp:lastModifiedBy>
  <cp:revision>57</cp:revision>
  <dcterms:created xsi:type="dcterms:W3CDTF">2014-09-05T17:10:38Z</dcterms:created>
  <dcterms:modified xsi:type="dcterms:W3CDTF">2014-09-11T13:32:45Z</dcterms:modified>
</cp:coreProperties>
</file>