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58" r:id="rId9"/>
    <p:sldId id="266" r:id="rId10"/>
    <p:sldId id="267" r:id="rId11"/>
    <p:sldId id="268" r:id="rId12"/>
    <p:sldId id="269" r:id="rId13"/>
    <p:sldId id="25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4E82D-4A1E-4992-B406-69C900D4B42D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FF5CE-9F08-408D-B852-2998D00B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8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F5CE-9F08-408D-B852-2998D00BBC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4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38D-B709-4770-9B85-CBAE70CEDF0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583976-6E14-4B79-8C38-5F623B5AF01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38D-B709-4770-9B85-CBAE70CEDF0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976-6E14-4B79-8C38-5F623B5AF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38D-B709-4770-9B85-CBAE70CEDF0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976-6E14-4B79-8C38-5F623B5AF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38D-B709-4770-9B85-CBAE70CEDF0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976-6E14-4B79-8C38-5F623B5AF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38D-B709-4770-9B85-CBAE70CEDF0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976-6E14-4B79-8C38-5F623B5AF01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38D-B709-4770-9B85-CBAE70CEDF0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976-6E14-4B79-8C38-5F623B5AF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38D-B709-4770-9B85-CBAE70CEDF0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976-6E14-4B79-8C38-5F623B5AF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38D-B709-4770-9B85-CBAE70CEDF0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976-6E14-4B79-8C38-5F623B5AF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38D-B709-4770-9B85-CBAE70CEDF0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976-6E14-4B79-8C38-5F623B5AF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38D-B709-4770-9B85-CBAE70CEDF0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976-6E14-4B79-8C38-5F623B5AF0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38D-B709-4770-9B85-CBAE70CEDF0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976-6E14-4B79-8C38-5F623B5AF01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3DC38D-B709-4770-9B85-CBAE70CEDF0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583976-6E14-4B79-8C38-5F623B5AF0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genetics.utah.edu/content/selection/corn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AGRICULTURAL REVOLUTION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Saharan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Cattle were domesticated in the present-day Sahara</a:t>
            </a:r>
          </a:p>
          <a:p>
            <a:r>
              <a:rPr lang="en-US" dirty="0" smtClean="0"/>
              <a:t>The Sahara was a grassland until 5000 years ago</a:t>
            </a:r>
          </a:p>
          <a:p>
            <a:r>
              <a:rPr lang="en-US" dirty="0" smtClean="0"/>
              <a:t>Animal domestication came before plant domestication here, unlike elsewhere</a:t>
            </a:r>
            <a:endParaRPr lang="en-US" dirty="0"/>
          </a:p>
        </p:txBody>
      </p:sp>
      <p:pic>
        <p:nvPicPr>
          <p:cNvPr id="7170" name="Picture 2" descr="http://www.saharacattle.co.za/wp-content/uploads/2012/11/Sahara-Afrikaner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54" y="4125812"/>
            <a:ext cx="4038600" cy="271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2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SUB-SAHARAN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Scattered and independent farming practices developed, dependent on region</a:t>
            </a:r>
          </a:p>
          <a:p>
            <a:r>
              <a:rPr lang="en-US" dirty="0" smtClean="0"/>
              <a:t>Ethiopia: </a:t>
            </a:r>
            <a:r>
              <a:rPr lang="en-US" dirty="0" err="1" smtClean="0"/>
              <a:t>Teff</a:t>
            </a:r>
            <a:r>
              <a:rPr lang="en-US" dirty="0" smtClean="0"/>
              <a:t> (nutritious grain)</a:t>
            </a:r>
          </a:p>
          <a:p>
            <a:r>
              <a:rPr lang="en-US" dirty="0" smtClean="0"/>
              <a:t>West Africa: Yams, okra, kola nut</a:t>
            </a:r>
          </a:p>
          <a:p>
            <a:endParaRPr lang="en-US" dirty="0"/>
          </a:p>
          <a:p>
            <a:r>
              <a:rPr lang="en-US" dirty="0" smtClean="0"/>
              <a:t>Not as expansive or productive as Fertile Crescent</a:t>
            </a:r>
            <a:endParaRPr lang="en-US" dirty="0"/>
          </a:p>
        </p:txBody>
      </p:sp>
      <p:pic>
        <p:nvPicPr>
          <p:cNvPr id="8194" name="Picture 2" descr="http://www.laurabrussell.com/site/wp-content/uploads/2011/04/Teff_l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57305"/>
            <a:ext cx="4838700" cy="22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1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Few large domesticated animals (only llama/alpaca)</a:t>
            </a:r>
          </a:p>
          <a:p>
            <a:pPr lvl="1"/>
            <a:r>
              <a:rPr lang="en-US" sz="2400" dirty="0" smtClean="0"/>
              <a:t>Less meat than elsewhere</a:t>
            </a:r>
          </a:p>
          <a:p>
            <a:pPr lvl="1"/>
            <a:r>
              <a:rPr lang="en-US" sz="2400" dirty="0" smtClean="0"/>
              <a:t>Less animal power for farming than elsewhere</a:t>
            </a:r>
          </a:p>
          <a:p>
            <a:r>
              <a:rPr lang="en-US" dirty="0" smtClean="0"/>
              <a:t>No cereal grains</a:t>
            </a:r>
          </a:p>
          <a:p>
            <a:r>
              <a:rPr lang="en-US" dirty="0" smtClean="0"/>
              <a:t>Only maize/corn</a:t>
            </a:r>
          </a:p>
          <a:p>
            <a:pPr lvl="1"/>
            <a:r>
              <a:rPr lang="en-US" sz="2400" dirty="0" smtClean="0"/>
              <a:t>Developed from grain called </a:t>
            </a:r>
            <a:r>
              <a:rPr lang="en-US" sz="2400" dirty="0" err="1" smtClean="0"/>
              <a:t>teosinte</a:t>
            </a:r>
            <a:endParaRPr lang="en-US" sz="2400" dirty="0" smtClean="0"/>
          </a:p>
          <a:p>
            <a:pPr lvl="1"/>
            <a:r>
              <a:rPr lang="en-US" sz="2400" dirty="0" smtClean="0"/>
              <a:t>Genetically selected over long period</a:t>
            </a:r>
          </a:p>
          <a:p>
            <a:pPr lvl="1"/>
            <a:r>
              <a:rPr lang="en-US" sz="2400" dirty="0" smtClean="0"/>
              <a:t>Less nutritious than Fertile Crescent foods, so transition away from hunter-gatherer took longer </a:t>
            </a:r>
          </a:p>
          <a:p>
            <a:r>
              <a:rPr lang="en-US" sz="2600" dirty="0" smtClean="0"/>
              <a:t>Food developments spread less in Americas due to wide climate differences when moving North/South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2328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http://learn.genetics.utah.edu/content/selection/corn/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Discuss whether we can use modern-day genetic technology to make historical discoveries</a:t>
            </a:r>
          </a:p>
          <a:p>
            <a:endParaRPr lang="en-US" dirty="0"/>
          </a:p>
          <a:p>
            <a:r>
              <a:rPr lang="en-US" dirty="0" smtClean="0"/>
              <a:t>What does genetics tell us about the development of corn/maize, and of agriculture more generally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farming develop?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Diffusion: Spread of techniques/crops/animals without the spread of agricultural people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Colonization/Migration: As farmers spread out, they absorbed/conquered/displaced hunter-gatherer groups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Language spread with agriculture</a:t>
            </a:r>
          </a:p>
          <a:p>
            <a:pPr lvl="1"/>
            <a:r>
              <a:rPr lang="en-US" sz="2400" dirty="0" smtClean="0"/>
              <a:t>Indo-European language family spread as Middle Eastern agriculture spread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4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Bantu Migration: Over millennia, the Bantu-speaking people of Nigeria migrated into Central and Southern Africa</a:t>
            </a:r>
          </a:p>
          <a:p>
            <a:pPr lvl="1"/>
            <a:r>
              <a:rPr lang="en-US" sz="2400" dirty="0" smtClean="0"/>
              <a:t>Displaced, absorbed, or killed hunter-gatherers</a:t>
            </a:r>
          </a:p>
          <a:p>
            <a:r>
              <a:rPr lang="en-US" dirty="0" smtClean="0"/>
              <a:t>Similar process for Austronesian people as they migrated into SE Asia </a:t>
            </a:r>
          </a:p>
          <a:p>
            <a:r>
              <a:rPr lang="en-US" dirty="0" smtClean="0"/>
              <a:t>The hunter-gatherers had…</a:t>
            </a:r>
          </a:p>
          <a:p>
            <a:pPr lvl="1"/>
            <a:r>
              <a:rPr lang="en-US" sz="2400" dirty="0" smtClean="0"/>
              <a:t>No resistance to animal-borne </a:t>
            </a:r>
            <a:br>
              <a:rPr lang="en-US" sz="2400" dirty="0" smtClean="0"/>
            </a:br>
            <a:r>
              <a:rPr lang="en-US" sz="2400" dirty="0" smtClean="0"/>
              <a:t>disease</a:t>
            </a:r>
          </a:p>
          <a:p>
            <a:pPr lvl="1"/>
            <a:r>
              <a:rPr lang="en-US" sz="2400" dirty="0" smtClean="0"/>
              <a:t>Less resources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218" name="Picture 2" descr="http://m9.i.pbase.com/u36/daveb/upload/40341269.BantuMigrations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54281"/>
            <a:ext cx="2658291" cy="300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3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it revolutionary?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Population explosion (6 million to 250 million in 10000 years)</a:t>
            </a:r>
          </a:p>
          <a:p>
            <a:r>
              <a:rPr lang="en-US" dirty="0" smtClean="0"/>
              <a:t>Diminished life expectancy, exposure to animal diseases, susceptible to famine</a:t>
            </a:r>
          </a:p>
          <a:p>
            <a:r>
              <a:rPr lang="en-US" dirty="0" smtClean="0"/>
              <a:t>Large settled communities</a:t>
            </a:r>
          </a:p>
          <a:p>
            <a:r>
              <a:rPr lang="en-US" dirty="0"/>
              <a:t>New technological </a:t>
            </a:r>
            <a:r>
              <a:rPr lang="en-US" dirty="0" smtClean="0"/>
              <a:t>innovations	</a:t>
            </a:r>
          </a:p>
          <a:p>
            <a:pPr lvl="1"/>
            <a:r>
              <a:rPr lang="en-US" dirty="0" smtClean="0"/>
              <a:t>Weaving</a:t>
            </a:r>
          </a:p>
          <a:p>
            <a:pPr lvl="1"/>
            <a:r>
              <a:rPr lang="en-US" dirty="0" smtClean="0"/>
              <a:t>Metallurgy</a:t>
            </a:r>
          </a:p>
          <a:p>
            <a:pPr lvl="1"/>
            <a:r>
              <a:rPr lang="en-US" dirty="0" smtClean="0"/>
              <a:t>Irrigation</a:t>
            </a:r>
          </a:p>
          <a:p>
            <a:r>
              <a:rPr lang="en-US" dirty="0" smtClean="0"/>
              <a:t>Secondary Products Revolution: Uses for domesticated animals—skin, fur, milk, eggs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 well as for riding and labor (not in Americas)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Agricultural revolution and society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95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Pastoral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Herders/pastoralists/nomads</a:t>
            </a:r>
          </a:p>
          <a:p>
            <a:pPr lvl="1"/>
            <a:r>
              <a:rPr lang="en-US" dirty="0" smtClean="0"/>
              <a:t>Tended to domesticated animals</a:t>
            </a:r>
          </a:p>
          <a:p>
            <a:pPr lvl="1"/>
            <a:r>
              <a:rPr lang="en-US" dirty="0" smtClean="0"/>
              <a:t>Known as “animal husbandry”</a:t>
            </a:r>
          </a:p>
          <a:p>
            <a:r>
              <a:rPr lang="en-US" dirty="0" smtClean="0"/>
              <a:t>Tended to be in areas where agriculture was difficult</a:t>
            </a:r>
          </a:p>
          <a:p>
            <a:pPr lvl="1"/>
            <a:r>
              <a:rPr lang="en-US" dirty="0" smtClean="0"/>
              <a:t>Steppes of Central Asia</a:t>
            </a:r>
          </a:p>
          <a:p>
            <a:pPr lvl="1"/>
            <a:r>
              <a:rPr lang="en-US" dirty="0" smtClean="0"/>
              <a:t>Sahara</a:t>
            </a:r>
          </a:p>
          <a:p>
            <a:pPr lvl="1"/>
            <a:r>
              <a:rPr lang="en-US" dirty="0" smtClean="0"/>
              <a:t>Arabian Peninsula</a:t>
            </a:r>
          </a:p>
          <a:p>
            <a:pPr lvl="1"/>
            <a:r>
              <a:rPr lang="en-US" dirty="0" smtClean="0"/>
              <a:t>Parts of Africa</a:t>
            </a:r>
          </a:p>
          <a:p>
            <a:pPr lvl="1"/>
            <a:r>
              <a:rPr lang="en-US" dirty="0" smtClean="0"/>
              <a:t>NOT in the Americas!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www.documentarist.com/sites/default/files/images/group_of_nomads_with_tents_and_man_on_horse._algeria._1860-1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19" y="3471862"/>
            <a:ext cx="4836322" cy="30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39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Pastoralists vs. farmers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a relationship of conflict</a:t>
            </a:r>
          </a:p>
          <a:p>
            <a:pPr lvl="1"/>
            <a:r>
              <a:rPr lang="en-US" dirty="0" smtClean="0"/>
              <a:t>Attraction to wealth and resources of agrarian societies</a:t>
            </a:r>
          </a:p>
          <a:p>
            <a:pPr lvl="1"/>
            <a:r>
              <a:rPr lang="en-US" dirty="0" smtClean="0"/>
              <a:t>Such as their crops—good for grazing!</a:t>
            </a:r>
          </a:p>
          <a:p>
            <a:r>
              <a:rPr lang="en-US" dirty="0" smtClean="0"/>
              <a:t>Also a relationship of mutual exchange—ideas, technologies, products, people, etc.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://www.graphicsfactory.com/clip-art/image_files/tn_image/4/762624-tn_BSS013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59566"/>
            <a:ext cx="2336906" cy="231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mps.canstockphoto.com/can-stock-photo_csp6706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09999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96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blorpalenzuela.files.wordpress.com/2009/03/gary-larson-1984-far-side-anthropologis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5029200" cy="668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Village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will look into bigger civilizations next week</a:t>
            </a:r>
          </a:p>
          <a:p>
            <a:r>
              <a:rPr lang="en-US" dirty="0" smtClean="0"/>
              <a:t>Agriculture required settlement (be near your crops)</a:t>
            </a:r>
          </a:p>
          <a:p>
            <a:r>
              <a:rPr lang="en-US" dirty="0" err="1" smtClean="0"/>
              <a:t>Banpo</a:t>
            </a:r>
            <a:r>
              <a:rPr lang="en-US" dirty="0" smtClean="0"/>
              <a:t>: Northern China, 45 houses that were home to 500 people, farmed rice, millet, chickens, pigs</a:t>
            </a:r>
          </a:p>
          <a:p>
            <a:pPr lvl="1"/>
            <a:r>
              <a:rPr lang="en-US" dirty="0" smtClean="0"/>
              <a:t>Found decorated pots and vases</a:t>
            </a:r>
          </a:p>
          <a:p>
            <a:r>
              <a:rPr lang="en-US" dirty="0" err="1" smtClean="0"/>
              <a:t>Catalhuyuk</a:t>
            </a:r>
            <a:r>
              <a:rPr lang="en-US" dirty="0" smtClean="0"/>
              <a:t>: Southern Turkey, built dirt homes on top of homes, population of several thousand </a:t>
            </a:r>
          </a:p>
          <a:p>
            <a:r>
              <a:rPr lang="en-US" dirty="0" smtClean="0"/>
              <a:t>Cahokia: Missouri circa 1100 C.E., large earthen mounds, chief-based society</a:t>
            </a:r>
          </a:p>
          <a:p>
            <a:r>
              <a:rPr lang="en-US" dirty="0" smtClean="0"/>
              <a:t>Political systems differed: Lineage-based, Chief-based,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7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54563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Your poster should advertise to hunter-gatherer groups </a:t>
            </a:r>
            <a:r>
              <a:rPr lang="en-US" sz="2600" i="1" dirty="0" smtClean="0"/>
              <a:t>why </a:t>
            </a:r>
            <a:r>
              <a:rPr lang="en-US" sz="2600" dirty="0" smtClean="0"/>
              <a:t>they should join your society (Advantages of Agriculture)</a:t>
            </a:r>
          </a:p>
          <a:p>
            <a:pPr lvl="1"/>
            <a:r>
              <a:rPr lang="en-US" sz="2200" dirty="0" smtClean="0"/>
              <a:t>Choose an actual region of the world where </a:t>
            </a:r>
            <a:r>
              <a:rPr lang="en-US" sz="2200" dirty="0" err="1" smtClean="0"/>
              <a:t>agr</a:t>
            </a:r>
            <a:r>
              <a:rPr lang="en-US" sz="2200" dirty="0" smtClean="0"/>
              <a:t>. developed</a:t>
            </a:r>
          </a:p>
          <a:p>
            <a:r>
              <a:rPr lang="en-US" sz="2600" dirty="0" smtClean="0"/>
              <a:t>You should also provide a few disclaimers/warnings about why joining the society may not be advantageous to them</a:t>
            </a:r>
          </a:p>
          <a:p>
            <a:r>
              <a:rPr lang="en-US" sz="2600" dirty="0" smtClean="0"/>
              <a:t>Explain # </a:t>
            </a:r>
            <a:r>
              <a:rPr lang="en-US" sz="2600" dirty="0"/>
              <a:t>of people, types of </a:t>
            </a:r>
            <a:r>
              <a:rPr lang="en-US" sz="2600" dirty="0" smtClean="0"/>
              <a:t>crops, customs/laws, political organization, gender/class equality, etc.</a:t>
            </a:r>
          </a:p>
          <a:p>
            <a:r>
              <a:rPr lang="en-US" sz="2600" dirty="0" smtClean="0"/>
              <a:t>Include at least one </a:t>
            </a:r>
            <a:r>
              <a:rPr lang="en-US" sz="2600" u="sng" dirty="0" smtClean="0"/>
              <a:t>illustration</a:t>
            </a:r>
            <a:r>
              <a:rPr lang="en-US" sz="2600" dirty="0" smtClean="0"/>
              <a:t> of your society (village layout, crops, etc.) Use the book sources and printed sources for help! (pg. 64, 66, 77)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6019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sz="3200" dirty="0" smtClean="0"/>
              <a:t>Agricultural</a:t>
            </a:r>
            <a:r>
              <a:rPr lang="en-US" dirty="0" smtClean="0"/>
              <a:t> Revolution!</a:t>
            </a:r>
          </a:p>
          <a:p>
            <a:r>
              <a:rPr lang="en-US" dirty="0" smtClean="0"/>
              <a:t>https://www.youtube.com/watch?v=Yocja_N5s1I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TWO QUIZ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Agricultural revolution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52600"/>
            <a:ext cx="8229600" cy="4373563"/>
          </a:xfrm>
        </p:spPr>
        <p:txBody>
          <a:bodyPr/>
          <a:lstStyle/>
          <a:p>
            <a:r>
              <a:rPr lang="en-US" dirty="0" smtClean="0"/>
              <a:t>Occurred between 12,000-4,000 years ago, independently, across the world</a:t>
            </a:r>
          </a:p>
          <a:p>
            <a:pPr lvl="1"/>
            <a:r>
              <a:rPr lang="en-US" dirty="0"/>
              <a:t>the Fertile </a:t>
            </a:r>
            <a:r>
              <a:rPr lang="en-US" dirty="0" smtClean="0"/>
              <a:t>Crescent</a:t>
            </a:r>
          </a:p>
          <a:p>
            <a:pPr lvl="1"/>
            <a:r>
              <a:rPr lang="en-US" dirty="0" smtClean="0"/>
              <a:t>Mesoamerica</a:t>
            </a:r>
          </a:p>
          <a:p>
            <a:pPr lvl="1"/>
            <a:r>
              <a:rPr lang="en-US" dirty="0" smtClean="0"/>
              <a:t>Sub-Saharan Africa</a:t>
            </a:r>
          </a:p>
          <a:p>
            <a:pPr lvl="1"/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New Guinea</a:t>
            </a:r>
          </a:p>
          <a:p>
            <a:pPr lvl="1"/>
            <a:r>
              <a:rPr lang="en-US" dirty="0" smtClean="0"/>
              <a:t>the Andes</a:t>
            </a:r>
          </a:p>
          <a:p>
            <a:pPr lvl="1"/>
            <a:r>
              <a:rPr lang="en-US" dirty="0" smtClean="0"/>
              <a:t>eastern </a:t>
            </a:r>
            <a:r>
              <a:rPr lang="en-US" dirty="0"/>
              <a:t>North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America</a:t>
            </a:r>
            <a:endParaRPr lang="en-US" dirty="0"/>
          </a:p>
        </p:txBody>
      </p:sp>
      <p:pic>
        <p:nvPicPr>
          <p:cNvPr id="3074" name="Picture 2" descr="http://washington131.pbworks.com/f/1322114943/origins%20of%20agriculure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5715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2.bp.blogspot.com/-7IbpKFYGkQY/Uid3P-38QtI/AAAAAAAAJu4/uPPjKdw6C6s/s1600/ice-age-the-meltdown-136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68" y="1066800"/>
            <a:ext cx="3476421" cy="506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188" y="152400"/>
            <a:ext cx="8840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Why did the Agricultural Revolution occur after 10,000 BCE?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0022" y="2127460"/>
            <a:ext cx="55205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Human migration into new regions of the world</a:t>
            </a:r>
            <a:br>
              <a:rPr lang="en-US" sz="2800" dirty="0" smtClean="0"/>
            </a:b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Extinction of large mammals (why?)=need to find new food sources </a:t>
            </a:r>
            <a:br>
              <a:rPr lang="en-US" sz="2800" dirty="0" smtClean="0"/>
            </a:b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End of the last ice age</a:t>
            </a:r>
          </a:p>
          <a:p>
            <a:pPr lvl="1"/>
            <a:r>
              <a:rPr lang="en-US" sz="2800" dirty="0" smtClean="0"/>
              <a:t>Climate Change!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138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climate change affect the development of agriculture worldwide?</a:t>
            </a:r>
          </a:p>
          <a:p>
            <a:r>
              <a:rPr lang="en-US" dirty="0" smtClean="0"/>
              <a:t>Warmer, wetter, more stable conditions</a:t>
            </a:r>
          </a:p>
          <a:p>
            <a:r>
              <a:rPr lang="en-US" dirty="0" smtClean="0"/>
              <a:t>Helped cereal grasses grow</a:t>
            </a:r>
          </a:p>
          <a:p>
            <a:pPr lvl="1"/>
            <a:r>
              <a:rPr lang="en-US" dirty="0" smtClean="0"/>
              <a:t>Ancestors of wheat, barley, other grains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122" name="Picture 2" descr="http://www.birdagronomics.com/seed/CEREALRY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8600"/>
            <a:ext cx="3962400" cy="264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2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Favorable conditions </a:t>
            </a:r>
            <a:r>
              <a:rPr lang="en-US" i="1" dirty="0" smtClean="0"/>
              <a:t>allowed </a:t>
            </a:r>
            <a:r>
              <a:rPr lang="en-US" dirty="0" smtClean="0"/>
              <a:t>agriculture to happen, but didn’t </a:t>
            </a:r>
            <a:r>
              <a:rPr lang="en-US" i="1" dirty="0" smtClean="0"/>
              <a:t>cause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Hunter-gatherers began settling down, becoming more sedentary as climate improved</a:t>
            </a:r>
          </a:p>
          <a:p>
            <a:pPr lvl="1"/>
            <a:r>
              <a:rPr lang="en-US" dirty="0" smtClean="0"/>
              <a:t>Settled near resource-rich marshes, rivers, etc.</a:t>
            </a:r>
          </a:p>
          <a:p>
            <a:r>
              <a:rPr lang="en-US" dirty="0" smtClean="0"/>
              <a:t>Led to a population increase and greater strain on food resources</a:t>
            </a:r>
          </a:p>
          <a:p>
            <a:pPr lvl="1"/>
            <a:r>
              <a:rPr lang="en-US" dirty="0" smtClean="0"/>
              <a:t>Need to create more food</a:t>
            </a:r>
          </a:p>
          <a:p>
            <a:r>
              <a:rPr lang="en-US" dirty="0" smtClean="0"/>
              <a:t>Only </a:t>
            </a:r>
            <a:r>
              <a:rPr lang="en-US" i="1" dirty="0" smtClean="0"/>
              <a:t>then </a:t>
            </a:r>
            <a:r>
              <a:rPr lang="en-US" dirty="0" smtClean="0"/>
              <a:t>was agriculture developed in various places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7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3.media.tumblr.com/91b273362bc96b17aceb5b24d51a6b59/tumblr_mmhquvihiM1rbf4jto1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17" y="-1524000"/>
            <a:ext cx="9400217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Fertile CRESCENT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/>
          <a:lstStyle/>
          <a:p>
            <a:pPr lvl="0"/>
            <a:r>
              <a:rPr lang="en-US" dirty="0" smtClean="0"/>
              <a:t>Present-day </a:t>
            </a:r>
            <a:r>
              <a:rPr lang="en-US" dirty="0"/>
              <a:t>Middle East, first to develop </a:t>
            </a:r>
            <a:r>
              <a:rPr lang="en-US" dirty="0" smtClean="0"/>
              <a:t>agriculture</a:t>
            </a:r>
          </a:p>
          <a:p>
            <a:pPr lvl="0"/>
            <a:r>
              <a:rPr lang="en-US" dirty="0" smtClean="0"/>
              <a:t>Why there?</a:t>
            </a:r>
            <a:endParaRPr lang="en-US" dirty="0"/>
          </a:p>
          <a:p>
            <a:pPr lvl="1"/>
            <a:r>
              <a:rPr lang="en-US" sz="2400" dirty="0"/>
              <a:t>Mini climate shift threatened the larger settled populations, leading to </a:t>
            </a:r>
            <a:r>
              <a:rPr lang="en-US" sz="2400" dirty="0" smtClean="0"/>
              <a:t>domestication</a:t>
            </a:r>
          </a:p>
          <a:p>
            <a:pPr lvl="1"/>
            <a:r>
              <a:rPr lang="en-US" sz="2400" dirty="0" smtClean="0"/>
              <a:t>Shifted to agriculture within 500 years, as evidenced by growing and shifting settlements</a:t>
            </a:r>
          </a:p>
          <a:p>
            <a:r>
              <a:rPr lang="en-US" dirty="0" smtClean="0"/>
              <a:t>Domesticated wheat, barley, lentils, sheep, pigs, etc.</a:t>
            </a:r>
          </a:p>
          <a:p>
            <a:pPr lvl="1"/>
            <a:endParaRPr lang="en-US" sz="1800" dirty="0"/>
          </a:p>
          <a:p>
            <a:endParaRPr lang="en-US" dirty="0"/>
          </a:p>
        </p:txBody>
      </p:sp>
      <p:pic>
        <p:nvPicPr>
          <p:cNvPr id="6146" name="Picture 2" descr="http://earthobservatory.nasa.gov/Features/HarranPlains/Images/fertile_crescent_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96475"/>
            <a:ext cx="2876550" cy="21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3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1600</TotalTime>
  <Words>755</Words>
  <Application>Microsoft Office PowerPoint</Application>
  <PresentationFormat>On-screen Show (4:3)</PresentationFormat>
  <Paragraphs>117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Apothecary</vt:lpstr>
      <vt:lpstr>CHAPTER TWO</vt:lpstr>
      <vt:lpstr>PowerPoint Presentation</vt:lpstr>
      <vt:lpstr>CHAPTER TWO QUIZ</vt:lpstr>
      <vt:lpstr>The Agricultural revolution</vt:lpstr>
      <vt:lpstr>PowerPoint Presentation</vt:lpstr>
      <vt:lpstr>So what?</vt:lpstr>
      <vt:lpstr>Next steps…</vt:lpstr>
      <vt:lpstr>PowerPoint Presentation</vt:lpstr>
      <vt:lpstr>Fertile CRESCENT</vt:lpstr>
      <vt:lpstr>Saharan Africa</vt:lpstr>
      <vt:lpstr>SUB-SAHARAN AFRICA</vt:lpstr>
      <vt:lpstr>Americas</vt:lpstr>
      <vt:lpstr>PowerPoint Presentation</vt:lpstr>
      <vt:lpstr>How did farming develop?</vt:lpstr>
      <vt:lpstr>Spread of agriculture</vt:lpstr>
      <vt:lpstr>What makes it revolutionary?</vt:lpstr>
      <vt:lpstr>Agricultural revolution and society</vt:lpstr>
      <vt:lpstr>Pastoral Societies</vt:lpstr>
      <vt:lpstr>Pastoralists vs. farmers</vt:lpstr>
      <vt:lpstr>Agricultural Village societies</vt:lpstr>
      <vt:lpstr>CREATE A POSTER</vt:lpstr>
      <vt:lpstr>PowerPoint Presentation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</dc:title>
  <dc:creator>.</dc:creator>
  <cp:lastModifiedBy>.</cp:lastModifiedBy>
  <cp:revision>57</cp:revision>
  <dcterms:created xsi:type="dcterms:W3CDTF">2014-09-01T23:50:21Z</dcterms:created>
  <dcterms:modified xsi:type="dcterms:W3CDTF">2014-09-03T12:12:56Z</dcterms:modified>
</cp:coreProperties>
</file>