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8" r:id="rId5"/>
    <p:sldId id="263" r:id="rId6"/>
    <p:sldId id="266" r:id="rId7"/>
    <p:sldId id="267" r:id="rId8"/>
    <p:sldId id="259" r:id="rId9"/>
    <p:sldId id="260" r:id="rId10"/>
    <p:sldId id="262" r:id="rId11"/>
    <p:sldId id="273" r:id="rId12"/>
    <p:sldId id="272" r:id="rId13"/>
    <p:sldId id="261" r:id="rId14"/>
    <p:sldId id="270" r:id="rId15"/>
    <p:sldId id="276" r:id="rId16"/>
    <p:sldId id="271" r:id="rId17"/>
    <p:sldId id="275" r:id="rId18"/>
    <p:sldId id="265" r:id="rId19"/>
    <p:sldId id="274"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DCCCA-B94F-45F0-8045-4CFF21E0249D}" type="datetimeFigureOut">
              <a:rPr lang="en-US" smtClean="0"/>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7F411-CB86-49A0-8513-31EBAC739B7B}" type="slidenum">
              <a:rPr lang="en-US" smtClean="0"/>
              <a:t>‹#›</a:t>
            </a:fld>
            <a:endParaRPr lang="en-US"/>
          </a:p>
        </p:txBody>
      </p:sp>
    </p:spTree>
    <p:extLst>
      <p:ext uri="{BB962C8B-B14F-4D97-AF65-F5344CB8AC3E}">
        <p14:creationId xmlns:p14="http://schemas.microsoft.com/office/powerpoint/2010/main" val="411124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F411-CB86-49A0-8513-31EBAC739B7B}" type="slidenum">
              <a:rPr lang="en-US" smtClean="0"/>
              <a:t>1</a:t>
            </a:fld>
            <a:endParaRPr lang="en-US"/>
          </a:p>
        </p:txBody>
      </p:sp>
    </p:spTree>
    <p:extLst>
      <p:ext uri="{BB962C8B-B14F-4D97-AF65-F5344CB8AC3E}">
        <p14:creationId xmlns:p14="http://schemas.microsoft.com/office/powerpoint/2010/main" val="3306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45AA69E-5476-45FB-B67A-ED15C5DD0286}" type="datetimeFigureOut">
              <a:rPr lang="en-US" smtClean="0"/>
              <a:t>1/7/2015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CD7B310-3114-4881-A80A-BE50D8C7902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AA69E-5476-45FB-B67A-ED15C5DD0286}"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B310-3114-4881-A80A-BE50D8C79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AA69E-5476-45FB-B67A-ED15C5DD0286}"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CD7B310-3114-4881-A80A-BE50D8C79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AA69E-5476-45FB-B67A-ED15C5DD0286}"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B310-3114-4881-A80A-BE50D8C7902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45AA69E-5476-45FB-B67A-ED15C5DD0286}" type="datetimeFigureOut">
              <a:rPr lang="en-US" smtClean="0"/>
              <a:t>1/7/2015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CD7B310-3114-4881-A80A-BE50D8C7902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AA69E-5476-45FB-B67A-ED15C5DD0286}"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7B310-3114-4881-A80A-BE50D8C790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AA69E-5476-45FB-B67A-ED15C5DD0286}" type="datetimeFigureOut">
              <a:rPr lang="en-US" smtClean="0"/>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7B310-3114-4881-A80A-BE50D8C7902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5AA69E-5476-45FB-B67A-ED15C5DD0286}" type="datetimeFigureOut">
              <a:rPr lang="en-US" smtClean="0"/>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7B310-3114-4881-A80A-BE50D8C7902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45AA69E-5476-45FB-B67A-ED15C5DD0286}" type="datetimeFigureOut">
              <a:rPr lang="en-US" smtClean="0"/>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7B310-3114-4881-A80A-BE50D8C79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AA69E-5476-45FB-B67A-ED15C5DD0286}"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CD7B310-3114-4881-A80A-BE50D8C7902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AA69E-5476-45FB-B67A-ED15C5DD0286}"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7B310-3114-4881-A80A-BE50D8C7902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45AA69E-5476-45FB-B67A-ED15C5DD0286}" type="datetimeFigureOut">
              <a:rPr lang="en-US" smtClean="0"/>
              <a:t>1/7/2015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CD7B310-3114-4881-A80A-BE50D8C790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3m6iSe_xsP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cap="none" dirty="0" smtClean="0"/>
              <a:t>The </a:t>
            </a:r>
            <a:r>
              <a:rPr lang="en-US" i="1" cap="none" dirty="0" smtClean="0"/>
              <a:t>Reform</a:t>
            </a:r>
            <a:r>
              <a:rPr lang="en-US" cap="none" dirty="0" smtClean="0"/>
              <a:t>ation </a:t>
            </a:r>
            <a:br>
              <a:rPr lang="en-US" cap="none" dirty="0" smtClean="0"/>
            </a:br>
            <a:r>
              <a:rPr lang="en-US" cap="none" dirty="0" smtClean="0"/>
              <a:t>in Europe</a:t>
            </a:r>
            <a:endParaRPr lang="en-US" cap="none" dirty="0"/>
          </a:p>
        </p:txBody>
      </p:sp>
    </p:spTree>
    <p:extLst>
      <p:ext uri="{BB962C8B-B14F-4D97-AF65-F5344CB8AC3E}">
        <p14:creationId xmlns:p14="http://schemas.microsoft.com/office/powerpoint/2010/main" val="38562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smtClean="0"/>
              <a:t>https://www.youtube.com/watch?v=L4piapxaT0k</a:t>
            </a:r>
            <a:endParaRPr lang="en-US" dirty="0"/>
          </a:p>
        </p:txBody>
      </p:sp>
      <p:sp>
        <p:nvSpPr>
          <p:cNvPr id="2" name="Title 1"/>
          <p:cNvSpPr>
            <a:spLocks noGrp="1"/>
          </p:cNvSpPr>
          <p:nvPr>
            <p:ph type="title"/>
          </p:nvPr>
        </p:nvSpPr>
        <p:spPr/>
        <p:txBody>
          <a:bodyPr/>
          <a:lstStyle/>
          <a:p>
            <a:r>
              <a:rPr lang="en-US" smtClean="0"/>
              <a:t>Martin Luther Rap</a:t>
            </a:r>
            <a:endParaRPr lang="en-US" dirty="0"/>
          </a:p>
        </p:txBody>
      </p:sp>
    </p:spTree>
    <p:extLst>
      <p:ext uri="{BB962C8B-B14F-4D97-AF65-F5344CB8AC3E}">
        <p14:creationId xmlns:p14="http://schemas.microsoft.com/office/powerpoint/2010/main" val="177744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r>
              <a:rPr lang="en-US" dirty="0" smtClean="0"/>
              <a:t>THE VARIOUS IMPACTS OF PROTESTANTISM</a:t>
            </a:r>
            <a:endParaRPr lang="en-US" dirty="0"/>
          </a:p>
        </p:txBody>
      </p:sp>
      <p:pic>
        <p:nvPicPr>
          <p:cNvPr id="5" name="Picture 4" descr="http://img.search.com/thumb/8/8b/ChristianityBranches.svg/659px-ChristianityBranches.svg.png"/>
          <p:cNvPicPr>
            <a:picLocks noChangeAspect="1" noChangeArrowheads="1"/>
          </p:cNvPicPr>
          <p:nvPr/>
        </p:nvPicPr>
        <p:blipFill>
          <a:blip r:embed="rId2"/>
          <a:srcRect/>
          <a:stretch>
            <a:fillRect/>
          </a:stretch>
        </p:blipFill>
        <p:spPr bwMode="auto">
          <a:xfrm>
            <a:off x="190500" y="3886200"/>
            <a:ext cx="8763000" cy="2971800"/>
          </a:xfrm>
          <a:prstGeom prst="rect">
            <a:avLst/>
          </a:prstGeom>
          <a:noFill/>
        </p:spPr>
      </p:pic>
    </p:spTree>
    <p:extLst>
      <p:ext uri="{BB962C8B-B14F-4D97-AF65-F5344CB8AC3E}">
        <p14:creationId xmlns:p14="http://schemas.microsoft.com/office/powerpoint/2010/main" val="2904114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Council of Trent: A series of assemblies by the Catholic Church in the mid-1500’s to strengthen and clarify church teachings</a:t>
            </a:r>
          </a:p>
          <a:p>
            <a:pPr lvl="1"/>
            <a:r>
              <a:rPr lang="en-US" sz="2600" dirty="0" smtClean="0"/>
              <a:t>Addressed some Protestant </a:t>
            </a:r>
            <a:r>
              <a:rPr lang="en-US" sz="2600" dirty="0" smtClean="0"/>
              <a:t>complaints but maintained church doctrine</a:t>
            </a:r>
            <a:endParaRPr lang="en-US" sz="2600" dirty="0" smtClean="0"/>
          </a:p>
          <a:p>
            <a:pPr lvl="1"/>
            <a:r>
              <a:rPr lang="en-US" sz="2600" dirty="0" smtClean="0"/>
              <a:t>End corruption, indulgences</a:t>
            </a:r>
          </a:p>
          <a:p>
            <a:pPr lvl="1"/>
            <a:r>
              <a:rPr lang="en-US" sz="2600" dirty="0" smtClean="0"/>
              <a:t>Better educated priests</a:t>
            </a:r>
            <a:endParaRPr lang="en-US" sz="2600" dirty="0"/>
          </a:p>
        </p:txBody>
      </p:sp>
      <p:sp>
        <p:nvSpPr>
          <p:cNvPr id="3" name="Title 2"/>
          <p:cNvSpPr>
            <a:spLocks noGrp="1"/>
          </p:cNvSpPr>
          <p:nvPr>
            <p:ph type="title"/>
          </p:nvPr>
        </p:nvSpPr>
        <p:spPr/>
        <p:txBody>
          <a:bodyPr/>
          <a:lstStyle/>
          <a:p>
            <a:r>
              <a:rPr lang="en-US" dirty="0" smtClean="0"/>
              <a:t>Counter-REFORMATION</a:t>
            </a:r>
            <a:endParaRPr lang="en-US" dirty="0"/>
          </a:p>
        </p:txBody>
      </p:sp>
      <p:pic>
        <p:nvPicPr>
          <p:cNvPr id="9218" name="Picture 2" descr="http://upload.wikimedia.org/wikipedia/commons/2/28/Council_T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96543"/>
            <a:ext cx="3740285" cy="259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8695"/>
            <a:ext cx="8458201" cy="4407408"/>
          </a:xfrm>
        </p:spPr>
        <p:txBody>
          <a:bodyPr>
            <a:normAutofit/>
          </a:bodyPr>
          <a:lstStyle/>
          <a:p>
            <a:r>
              <a:rPr lang="en-US" sz="2400" dirty="0" smtClean="0"/>
              <a:t>Even after Luther’s death, the new </a:t>
            </a:r>
            <a:r>
              <a:rPr lang="en-US" sz="2400" i="1" dirty="0" smtClean="0"/>
              <a:t>Protest</a:t>
            </a:r>
            <a:r>
              <a:rPr lang="en-US" sz="2400" dirty="0" smtClean="0"/>
              <a:t>ant religion began to spread outside of Germany and create new denominations</a:t>
            </a:r>
          </a:p>
          <a:p>
            <a:pPr lvl="1"/>
            <a:r>
              <a:rPr lang="en-US" sz="2400" dirty="0" smtClean="0"/>
              <a:t>The Catholic Church would never again dominate Europe as it had</a:t>
            </a:r>
          </a:p>
          <a:p>
            <a:r>
              <a:rPr lang="en-US" sz="2400" dirty="0" smtClean="0"/>
              <a:t>Spread due to the Printing Press, invented by Johannes Gutenberg in the 1460’s</a:t>
            </a:r>
          </a:p>
          <a:p>
            <a:pPr lvl="1"/>
            <a:r>
              <a:rPr lang="en-US" sz="2400" dirty="0" smtClean="0"/>
              <a:t>Quick dissemination of ideas</a:t>
            </a:r>
          </a:p>
        </p:txBody>
      </p:sp>
      <p:sp>
        <p:nvSpPr>
          <p:cNvPr id="2" name="Title 1"/>
          <p:cNvSpPr>
            <a:spLocks noGrp="1"/>
          </p:cNvSpPr>
          <p:nvPr>
            <p:ph type="title"/>
          </p:nvPr>
        </p:nvSpPr>
        <p:spPr/>
        <p:txBody>
          <a:bodyPr/>
          <a:lstStyle/>
          <a:p>
            <a:r>
              <a:rPr lang="en-US" dirty="0" smtClean="0"/>
              <a:t>Spread of Protestantism</a:t>
            </a:r>
            <a:endParaRPr lang="en-US" dirty="0"/>
          </a:p>
        </p:txBody>
      </p:sp>
      <p:pic>
        <p:nvPicPr>
          <p:cNvPr id="7172" name="Picture 4" descr="http://etc.usf.edu/clipart/11300/11358/gutenberg_11358_m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919" y="4191000"/>
            <a:ext cx="2438400" cy="295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577927" cy="4407408"/>
          </a:xfrm>
        </p:spPr>
        <p:txBody>
          <a:bodyPr>
            <a:normAutofit/>
          </a:bodyPr>
          <a:lstStyle/>
          <a:p>
            <a:r>
              <a:rPr lang="en-US" sz="2800" dirty="0" smtClean="0"/>
              <a:t>The end of Catholic power occurred in England under King Henry VIII</a:t>
            </a:r>
          </a:p>
          <a:p>
            <a:r>
              <a:rPr lang="en-US" sz="2800" dirty="0" smtClean="0"/>
              <a:t>Henry married Catherine of Aragon (Spain), but wanted to divorce her when she couldn’t produce a son</a:t>
            </a:r>
          </a:p>
          <a:p>
            <a:pPr lvl="1"/>
            <a:r>
              <a:rPr lang="en-US" sz="2600" dirty="0" smtClean="0"/>
              <a:t>Divorce had to be approved by the Pope </a:t>
            </a:r>
          </a:p>
        </p:txBody>
      </p:sp>
      <p:sp>
        <p:nvSpPr>
          <p:cNvPr id="3" name="Title 2"/>
          <p:cNvSpPr>
            <a:spLocks noGrp="1"/>
          </p:cNvSpPr>
          <p:nvPr>
            <p:ph type="title"/>
          </p:nvPr>
        </p:nvSpPr>
        <p:spPr/>
        <p:txBody>
          <a:bodyPr/>
          <a:lstStyle/>
          <a:p>
            <a:r>
              <a:rPr lang="en-US" dirty="0" smtClean="0"/>
              <a:t>Protestantism in England</a:t>
            </a:r>
            <a:endParaRPr lang="en-US" dirty="0"/>
          </a:p>
        </p:txBody>
      </p:sp>
      <p:pic>
        <p:nvPicPr>
          <p:cNvPr id="1026" name="Picture 2" descr="http://www.luminarium.org/renlit/henry8154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8926" y="2209800"/>
            <a:ext cx="318072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The Pope refused to permit a divorce and excommunicated Henry when he married Anne Boleyn</a:t>
            </a:r>
          </a:p>
          <a:p>
            <a:r>
              <a:rPr lang="en-US" sz="2400" dirty="0"/>
              <a:t>In response, the Church of England (Anglican Church) was created, all land and treasures were confiscated from the Catholic Church in </a:t>
            </a:r>
            <a:r>
              <a:rPr lang="en-US" sz="2400" dirty="0" smtClean="0"/>
              <a:t>England</a:t>
            </a:r>
          </a:p>
          <a:p>
            <a:endParaRPr lang="en-US" sz="2400" dirty="0"/>
          </a:p>
          <a:p>
            <a:pPr marL="45720" indent="0">
              <a:buNone/>
            </a:pPr>
            <a:endParaRPr lang="en-US" sz="2400" dirty="0"/>
          </a:p>
          <a:p>
            <a:r>
              <a:rPr lang="en-US" sz="2400" dirty="0"/>
              <a:t>https://www.youtube.com/watch?v=Pb4j29AbQXQ</a:t>
            </a:r>
          </a:p>
          <a:p>
            <a:endParaRPr lang="en-US" sz="3200" dirty="0"/>
          </a:p>
        </p:txBody>
      </p:sp>
      <p:sp>
        <p:nvSpPr>
          <p:cNvPr id="3" name="Title 2"/>
          <p:cNvSpPr>
            <a:spLocks noGrp="1"/>
          </p:cNvSpPr>
          <p:nvPr>
            <p:ph type="title"/>
          </p:nvPr>
        </p:nvSpPr>
        <p:spPr/>
        <p:txBody>
          <a:bodyPr/>
          <a:lstStyle/>
          <a:p>
            <a:r>
              <a:rPr lang="en-US" dirty="0"/>
              <a:t>Protestantism in England</a:t>
            </a:r>
          </a:p>
        </p:txBody>
      </p:sp>
    </p:spTree>
    <p:extLst>
      <p:ext uri="{BB962C8B-B14F-4D97-AF65-F5344CB8AC3E}">
        <p14:creationId xmlns:p14="http://schemas.microsoft.com/office/powerpoint/2010/main" val="20486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17" y="16213"/>
            <a:ext cx="7984783" cy="688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27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rmAutofit/>
          </a:bodyPr>
          <a:lstStyle/>
          <a:p>
            <a:r>
              <a:rPr lang="en-US" sz="2400" dirty="0">
                <a:hlinkClick r:id="rId2"/>
              </a:rPr>
              <a:t>https://</a:t>
            </a:r>
            <a:r>
              <a:rPr lang="en-US" sz="2400" dirty="0" smtClean="0">
                <a:hlinkClick r:id="rId2"/>
              </a:rPr>
              <a:t>www.youtube.com/watch?v=3m6iSe_xsPM</a:t>
            </a:r>
            <a:endParaRPr lang="en-US" sz="2400" dirty="0" smtClean="0"/>
          </a:p>
          <a:p>
            <a:endParaRPr lang="en-US" sz="2400" dirty="0"/>
          </a:p>
          <a:p>
            <a:r>
              <a:rPr lang="en-US" sz="2400" dirty="0" smtClean="0"/>
              <a:t>Britain switched between Catholic and Protestant rulers after Henry VIII</a:t>
            </a:r>
          </a:p>
          <a:p>
            <a:pPr lvl="1"/>
            <a:r>
              <a:rPr lang="en-US" sz="2000" dirty="0" smtClean="0"/>
              <a:t>Some “heretics” (people of the other religion) were burned at the stake, had land confiscated</a:t>
            </a:r>
          </a:p>
          <a:p>
            <a:r>
              <a:rPr lang="en-US" sz="2400" dirty="0" smtClean="0"/>
              <a:t>In 1688, William and Mary of Orange became the monarchs, make Britain Protestant (as it remains today)</a:t>
            </a:r>
            <a:endParaRPr lang="en-US" sz="2400" dirty="0"/>
          </a:p>
        </p:txBody>
      </p:sp>
      <p:sp>
        <p:nvSpPr>
          <p:cNvPr id="4" name="Title 3"/>
          <p:cNvSpPr>
            <a:spLocks noGrp="1"/>
          </p:cNvSpPr>
          <p:nvPr>
            <p:ph type="title"/>
          </p:nvPr>
        </p:nvSpPr>
        <p:spPr/>
        <p:txBody>
          <a:bodyPr/>
          <a:lstStyle/>
          <a:p>
            <a:r>
              <a:rPr lang="en-US" dirty="0" smtClean="0"/>
              <a:t>The Tudors and religion</a:t>
            </a:r>
            <a:endParaRPr lang="en-US" dirty="0"/>
          </a:p>
        </p:txBody>
      </p:sp>
    </p:spTree>
    <p:extLst>
      <p:ext uri="{BB962C8B-B14F-4D97-AF65-F5344CB8AC3E}">
        <p14:creationId xmlns:p14="http://schemas.microsoft.com/office/powerpoint/2010/main" val="37114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openstudy.com/updates/attachments/53651e2be4b0fac5fcffc323-undeadknight26-1399135804883-0810_g1_q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711"/>
            <a:ext cx="7010400" cy="764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8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Disputes</a:t>
            </a:r>
            <a:endParaRPr lang="en-US" dirty="0"/>
          </a:p>
        </p:txBody>
      </p:sp>
      <p:sp>
        <p:nvSpPr>
          <p:cNvPr id="3" name="Content Placeholder 2"/>
          <p:cNvSpPr>
            <a:spLocks noGrp="1"/>
          </p:cNvSpPr>
          <p:nvPr>
            <p:ph idx="1"/>
          </p:nvPr>
        </p:nvSpPr>
        <p:spPr>
          <a:xfrm>
            <a:off x="228601" y="1719071"/>
            <a:ext cx="8686800" cy="4407408"/>
          </a:xfrm>
        </p:spPr>
        <p:txBody>
          <a:bodyPr>
            <a:normAutofit/>
          </a:bodyPr>
          <a:lstStyle/>
          <a:p>
            <a:r>
              <a:rPr lang="en-US" sz="2800" dirty="0" smtClean="0"/>
              <a:t>French </a:t>
            </a:r>
            <a:r>
              <a:rPr lang="en-US" sz="2800" dirty="0"/>
              <a:t>society was torn by violence between Catholics and the Protestant minority known as Huguenots </a:t>
            </a:r>
          </a:p>
          <a:p>
            <a:pPr lvl="1"/>
            <a:r>
              <a:rPr lang="en-US" sz="2400" dirty="0" smtClean="0"/>
              <a:t>Catholic </a:t>
            </a:r>
            <a:r>
              <a:rPr lang="en-US" sz="2400" dirty="0"/>
              <a:t>mobs in </a:t>
            </a:r>
            <a:r>
              <a:rPr lang="en-US" sz="2400" dirty="0" smtClean="0"/>
              <a:t>France massacred thousands of Huguenots </a:t>
            </a:r>
          </a:p>
          <a:p>
            <a:pPr lvl="1"/>
            <a:r>
              <a:rPr lang="en-US" sz="2400" dirty="0" smtClean="0"/>
              <a:t>Finally</a:t>
            </a:r>
            <a:r>
              <a:rPr lang="en-US" sz="2400" dirty="0"/>
              <a:t>, Henry </a:t>
            </a:r>
            <a:r>
              <a:rPr lang="en-US" sz="2400" dirty="0" smtClean="0"/>
              <a:t>IV of France </a:t>
            </a:r>
            <a:r>
              <a:rPr lang="en-US" sz="2400" dirty="0"/>
              <a:t>issued the </a:t>
            </a:r>
            <a:r>
              <a:rPr lang="en-US" sz="2400" dirty="0" smtClean="0"/>
              <a:t>*</a:t>
            </a:r>
            <a:r>
              <a:rPr lang="en-US" sz="2400" b="1" dirty="0" smtClean="0"/>
              <a:t>Edict </a:t>
            </a:r>
            <a:r>
              <a:rPr lang="en-US" sz="2400" b="1" dirty="0"/>
              <a:t>of </a:t>
            </a:r>
            <a:r>
              <a:rPr lang="en-US" sz="2400" b="1" dirty="0" smtClean="0"/>
              <a:t>Nantes* </a:t>
            </a:r>
            <a:r>
              <a:rPr lang="en-US" sz="2400" dirty="0"/>
              <a:t>(1598) granting a measure of religious toleration to French </a:t>
            </a:r>
            <a:r>
              <a:rPr lang="en-US" sz="2400" dirty="0" smtClean="0"/>
              <a:t>Protestants</a:t>
            </a:r>
            <a:endParaRPr lang="en-US" sz="2400" dirty="0"/>
          </a:p>
        </p:txBody>
      </p:sp>
    </p:spTree>
    <p:extLst>
      <p:ext uri="{BB962C8B-B14F-4D97-AF65-F5344CB8AC3E}">
        <p14:creationId xmlns:p14="http://schemas.microsoft.com/office/powerpoint/2010/main" val="394551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Divided between Catholic Church (West) and Eastern Orthodox (East)—both against Islam</a:t>
            </a:r>
          </a:p>
          <a:p>
            <a:r>
              <a:rPr lang="en-US" sz="2800" dirty="0" smtClean="0"/>
              <a:t>Catholic Church wielded lot of power and influence </a:t>
            </a:r>
          </a:p>
        </p:txBody>
      </p:sp>
      <p:sp>
        <p:nvSpPr>
          <p:cNvPr id="2" name="Title 1"/>
          <p:cNvSpPr>
            <a:spLocks noGrp="1"/>
          </p:cNvSpPr>
          <p:nvPr>
            <p:ph type="title"/>
          </p:nvPr>
        </p:nvSpPr>
        <p:spPr/>
        <p:txBody>
          <a:bodyPr/>
          <a:lstStyle/>
          <a:p>
            <a:r>
              <a:rPr lang="en-US" dirty="0" smtClean="0"/>
              <a:t>Europe in the 16</a:t>
            </a:r>
            <a:r>
              <a:rPr lang="en-US" baseline="30000" dirty="0" smtClean="0"/>
              <a:t>th</a:t>
            </a:r>
            <a:r>
              <a:rPr lang="en-US" dirty="0" smtClean="0"/>
              <a:t> Century</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749" y="3162300"/>
            <a:ext cx="6198251"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09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Write summaries (3-5 sentences, NO QUOTING but you can paraphrase) for each of the 4 paragraphs</a:t>
            </a:r>
          </a:p>
          <a:p>
            <a:endParaRPr lang="en-US" sz="2400" dirty="0"/>
          </a:p>
          <a:p>
            <a:r>
              <a:rPr lang="en-US" sz="2400" dirty="0" smtClean="0"/>
              <a:t>Finally, write a paragraph about what the Thirty Years’ War tells us about Europe at this time.</a:t>
            </a:r>
            <a:endParaRPr lang="en-US" sz="2400" dirty="0"/>
          </a:p>
        </p:txBody>
      </p:sp>
      <p:sp>
        <p:nvSpPr>
          <p:cNvPr id="2" name="Title 1"/>
          <p:cNvSpPr>
            <a:spLocks noGrp="1"/>
          </p:cNvSpPr>
          <p:nvPr>
            <p:ph type="title"/>
          </p:nvPr>
        </p:nvSpPr>
        <p:spPr/>
        <p:txBody>
          <a:bodyPr/>
          <a:lstStyle/>
          <a:p>
            <a:r>
              <a:rPr lang="en-US" dirty="0" smtClean="0"/>
              <a:t>Impact of the reformation: </a:t>
            </a:r>
            <a:br>
              <a:rPr lang="en-US" dirty="0" smtClean="0"/>
            </a:br>
            <a:r>
              <a:rPr lang="en-US" dirty="0" smtClean="0"/>
              <a:t>The Thirty Years’ War</a:t>
            </a:r>
            <a:endParaRPr lang="en-US" dirty="0"/>
          </a:p>
        </p:txBody>
      </p:sp>
    </p:spTree>
    <p:extLst>
      <p:ext uri="{BB962C8B-B14F-4D97-AF65-F5344CB8AC3E}">
        <p14:creationId xmlns:p14="http://schemas.microsoft.com/office/powerpoint/2010/main" val="4159466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fontScale="92500" lnSpcReduction="10000"/>
          </a:bodyPr>
          <a:lstStyle/>
          <a:p>
            <a:r>
              <a:rPr lang="en-US" sz="2800" dirty="0" smtClean="0"/>
              <a:t>Catholic friar who began the Reformation</a:t>
            </a:r>
          </a:p>
          <a:p>
            <a:r>
              <a:rPr lang="en-US" sz="2800" dirty="0" smtClean="0"/>
              <a:t>Saw problems in the Catholic Church—wrote his ‘95 Theses’ in 1517 outlining his objections</a:t>
            </a:r>
          </a:p>
          <a:p>
            <a:pPr lvl="1"/>
            <a:r>
              <a:rPr lang="en-US" sz="2600" dirty="0" smtClean="0"/>
              <a:t>Nailed one copy on church door</a:t>
            </a:r>
          </a:p>
          <a:p>
            <a:pPr lvl="1"/>
            <a:r>
              <a:rPr lang="en-US" sz="2600" dirty="0" smtClean="0"/>
              <a:t>Others translated it into German, </a:t>
            </a:r>
            <a:br>
              <a:rPr lang="en-US" sz="2600" dirty="0" smtClean="0"/>
            </a:br>
            <a:r>
              <a:rPr lang="en-US" sz="2600" dirty="0"/>
              <a:t>distributed </a:t>
            </a:r>
            <a:r>
              <a:rPr lang="en-US" sz="2600" dirty="0" smtClean="0"/>
              <a:t>via the </a:t>
            </a:r>
            <a:r>
              <a:rPr lang="en-US" sz="2600" b="1" dirty="0" smtClean="0"/>
              <a:t>printing press</a:t>
            </a:r>
          </a:p>
          <a:p>
            <a:r>
              <a:rPr lang="en-US" sz="2800" dirty="0"/>
              <a:t>Luther objected to the selling of </a:t>
            </a:r>
            <a:br>
              <a:rPr lang="en-US" sz="2800" dirty="0"/>
            </a:br>
            <a:r>
              <a:rPr lang="en-US" sz="2800" b="1" dirty="0"/>
              <a:t>indulgences</a:t>
            </a:r>
            <a:r>
              <a:rPr lang="en-US" sz="2800" dirty="0"/>
              <a:t> </a:t>
            </a:r>
            <a:r>
              <a:rPr lang="en-US" sz="2800" dirty="0" smtClean="0"/>
              <a:t>(people would pay the </a:t>
            </a:r>
            <a:br>
              <a:rPr lang="en-US" sz="2800" dirty="0" smtClean="0"/>
            </a:br>
            <a:r>
              <a:rPr lang="en-US" sz="2800" dirty="0" smtClean="0"/>
              <a:t>church to have their sins forgiven)</a:t>
            </a:r>
          </a:p>
          <a:p>
            <a:pPr lvl="1"/>
            <a:r>
              <a:rPr lang="en-US" sz="2200" i="1" dirty="0" smtClean="0"/>
              <a:t>“</a:t>
            </a:r>
            <a:r>
              <a:rPr lang="en-US" sz="2600" i="1" dirty="0"/>
              <a:t>As soon as the coin in the coffer rings,</a:t>
            </a:r>
            <a:br>
              <a:rPr lang="en-US" sz="2600" i="1" dirty="0"/>
            </a:br>
            <a:r>
              <a:rPr lang="en-US" sz="2600" i="1" dirty="0"/>
              <a:t>The soul from purgatory springs</a:t>
            </a:r>
            <a:r>
              <a:rPr lang="en-US" sz="2600" i="1" dirty="0" smtClean="0"/>
              <a:t>.”</a:t>
            </a:r>
            <a:r>
              <a:rPr lang="en-US" sz="2600" dirty="0"/>
              <a:t/>
            </a:r>
            <a:br>
              <a:rPr lang="en-US" sz="2600" dirty="0"/>
            </a:br>
            <a:endParaRPr lang="en-US" sz="2600" dirty="0"/>
          </a:p>
        </p:txBody>
      </p:sp>
      <p:sp>
        <p:nvSpPr>
          <p:cNvPr id="2" name="Title 1"/>
          <p:cNvSpPr>
            <a:spLocks noGrp="1"/>
          </p:cNvSpPr>
          <p:nvPr>
            <p:ph type="title"/>
          </p:nvPr>
        </p:nvSpPr>
        <p:spPr/>
        <p:txBody>
          <a:bodyPr/>
          <a:lstStyle/>
          <a:p>
            <a:r>
              <a:rPr lang="en-US" dirty="0" smtClean="0"/>
              <a:t>Martin Luther (Not King)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15" y="3831907"/>
            <a:ext cx="1892589" cy="299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6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1/15/Petersdom_von_Engelsburg_gesehen.jpg/800px-Petersdom_von_Engelsburg_gese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77983"/>
            <a:ext cx="7419975"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ST. PETER’S BASILICA (Vatican City)</a:t>
            </a:r>
            <a:endParaRPr lang="en-US" dirty="0"/>
          </a:p>
        </p:txBody>
      </p:sp>
    </p:spTree>
    <p:extLst>
      <p:ext uri="{BB962C8B-B14F-4D97-AF65-F5344CB8AC3E}">
        <p14:creationId xmlns:p14="http://schemas.microsoft.com/office/powerpoint/2010/main" val="267881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693594"/>
            <a:ext cx="8407893" cy="4407408"/>
          </a:xfrm>
        </p:spPr>
        <p:txBody>
          <a:bodyPr/>
          <a:lstStyle/>
          <a:p>
            <a:pPr marL="45720" indent="0">
              <a:buNone/>
            </a:pPr>
            <a:r>
              <a:rPr lang="en-US" i="1" dirty="0" smtClean="0"/>
              <a:t>“Why </a:t>
            </a:r>
            <a:r>
              <a:rPr lang="en-US" i="1" dirty="0"/>
              <a:t>does not the pope, whose wealth today is greater than the wealth of the richest Crassus, build the basilica of St. Peter with his own money rather than with the money of poor believers</a:t>
            </a:r>
            <a:r>
              <a:rPr lang="en-US" i="1" dirty="0" smtClean="0"/>
              <a:t>?”</a:t>
            </a:r>
            <a:endParaRPr lang="en-US" dirty="0"/>
          </a:p>
        </p:txBody>
      </p:sp>
      <p:sp>
        <p:nvSpPr>
          <p:cNvPr id="2" name="Title 1"/>
          <p:cNvSpPr>
            <a:spLocks noGrp="1"/>
          </p:cNvSpPr>
          <p:nvPr>
            <p:ph type="title"/>
          </p:nvPr>
        </p:nvSpPr>
        <p:spPr>
          <a:xfrm>
            <a:off x="34835" y="228600"/>
            <a:ext cx="4384765" cy="1143000"/>
          </a:xfrm>
        </p:spPr>
        <p:txBody>
          <a:bodyPr/>
          <a:lstStyle/>
          <a:p>
            <a:r>
              <a:rPr lang="en-US" dirty="0" smtClean="0"/>
              <a:t>Pope as Antichrist</a:t>
            </a:r>
            <a:endParaRPr lang="en-US" dirty="0"/>
          </a:p>
        </p:txBody>
      </p:sp>
      <p:pic>
        <p:nvPicPr>
          <p:cNvPr id="1026" name="Picture 2" descr="Cranach, Pope as Antichrist vs. True Christ, 15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37" y="1316806"/>
            <a:ext cx="7434967" cy="44743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18821" y="241663"/>
            <a:ext cx="438476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True </a:t>
            </a:r>
            <a:br>
              <a:rPr lang="en-US" dirty="0" smtClean="0"/>
            </a:br>
            <a:r>
              <a:rPr lang="en-US" dirty="0" smtClean="0"/>
              <a:t>Christ</a:t>
            </a:r>
            <a:endParaRPr lang="en-US" dirty="0"/>
          </a:p>
        </p:txBody>
      </p:sp>
    </p:spTree>
    <p:extLst>
      <p:ext uri="{BB962C8B-B14F-4D97-AF65-F5344CB8AC3E}">
        <p14:creationId xmlns:p14="http://schemas.microsoft.com/office/powerpoint/2010/main" val="248606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610601" cy="4407408"/>
          </a:xfrm>
        </p:spPr>
        <p:txBody>
          <a:bodyPr>
            <a:normAutofit/>
          </a:bodyPr>
          <a:lstStyle/>
          <a:p>
            <a:r>
              <a:rPr lang="en-US" sz="2400" dirty="0" smtClean="0"/>
              <a:t>Main beliefs of Martin Luther</a:t>
            </a:r>
          </a:p>
          <a:p>
            <a:r>
              <a:rPr lang="en-US" sz="2400" dirty="0"/>
              <a:t>T</a:t>
            </a:r>
            <a:r>
              <a:rPr lang="en-US" sz="2400" dirty="0" smtClean="0"/>
              <a:t>he Bible [NOT the Catholic Church or Pope] </a:t>
            </a:r>
            <a:r>
              <a:rPr lang="en-US" sz="2400" dirty="0"/>
              <a:t>is the central religious authority </a:t>
            </a:r>
          </a:p>
          <a:p>
            <a:pPr lvl="1"/>
            <a:r>
              <a:rPr lang="en-US" sz="2400" dirty="0" smtClean="0"/>
              <a:t>Translated the Bible from Latin to common languages like German</a:t>
            </a:r>
          </a:p>
          <a:p>
            <a:r>
              <a:rPr lang="en-US" sz="2400" dirty="0" smtClean="0"/>
              <a:t>Believed that </a:t>
            </a:r>
            <a:r>
              <a:rPr lang="en-US" sz="2400" dirty="0"/>
              <a:t>humans may reach salvation </a:t>
            </a:r>
            <a:r>
              <a:rPr lang="en-US" sz="2400" dirty="0" smtClean="0"/>
              <a:t>through “faith alone,” not </a:t>
            </a:r>
            <a:r>
              <a:rPr lang="en-US" sz="2400" dirty="0"/>
              <a:t>by their </a:t>
            </a:r>
            <a:r>
              <a:rPr lang="en-US" sz="2400" dirty="0" smtClean="0"/>
              <a:t>deeds</a:t>
            </a:r>
          </a:p>
          <a:p>
            <a:pPr lvl="1"/>
            <a:r>
              <a:rPr lang="en-US" sz="2400" dirty="0" smtClean="0"/>
              <a:t>Didn’t </a:t>
            </a:r>
            <a:r>
              <a:rPr lang="en-US" sz="2400" dirty="0"/>
              <a:t>need </a:t>
            </a:r>
            <a:r>
              <a:rPr lang="en-US" sz="2400" dirty="0" smtClean="0"/>
              <a:t>to pay indulgences</a:t>
            </a:r>
            <a:endParaRPr lang="en-US" sz="2400" dirty="0"/>
          </a:p>
          <a:p>
            <a:endParaRPr lang="en-US" sz="1800" dirty="0"/>
          </a:p>
        </p:txBody>
      </p:sp>
      <p:sp>
        <p:nvSpPr>
          <p:cNvPr id="3" name="Title 2"/>
          <p:cNvSpPr>
            <a:spLocks noGrp="1"/>
          </p:cNvSpPr>
          <p:nvPr>
            <p:ph type="title"/>
          </p:nvPr>
        </p:nvSpPr>
        <p:spPr/>
        <p:txBody>
          <a:bodyPr/>
          <a:lstStyle/>
          <a:p>
            <a:r>
              <a:rPr lang="en-US" dirty="0" smtClean="0"/>
              <a:t>95 Theses</a:t>
            </a:r>
            <a:endParaRPr lang="en-US" dirty="0"/>
          </a:p>
        </p:txBody>
      </p:sp>
      <p:pic>
        <p:nvPicPr>
          <p:cNvPr id="1026" name="Picture 2" descr="http://t.qkme.me/3olgx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257675"/>
            <a:ext cx="1905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Martin Luther Reading</a:t>
            </a:r>
            <a:endParaRPr lang="en-US" dirty="0"/>
          </a:p>
        </p:txBody>
      </p:sp>
    </p:spTree>
    <p:extLst>
      <p:ext uri="{BB962C8B-B14F-4D97-AF65-F5344CB8AC3E}">
        <p14:creationId xmlns:p14="http://schemas.microsoft.com/office/powerpoint/2010/main" val="338215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Card Sort</a:t>
            </a:r>
            <a:endParaRPr lang="en-US" dirty="0"/>
          </a:p>
        </p:txBody>
      </p:sp>
    </p:spTree>
    <p:extLst>
      <p:ext uri="{BB962C8B-B14F-4D97-AF65-F5344CB8AC3E}">
        <p14:creationId xmlns:p14="http://schemas.microsoft.com/office/powerpoint/2010/main" val="3434834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Luther’s questioning of the Catholic Church did not go unnoticed (or unpunished)</a:t>
            </a:r>
          </a:p>
          <a:p>
            <a:r>
              <a:rPr lang="en-US" sz="2400" dirty="0" smtClean="0"/>
              <a:t>Luther was excommunicated by Pope Leo X in 1521</a:t>
            </a:r>
          </a:p>
          <a:p>
            <a:r>
              <a:rPr lang="en-US" sz="2400" dirty="0" smtClean="0"/>
              <a:t>The Holy Roman Emperor Charles V called upon Luther to appear at Worms to defend himself against charges of heresy</a:t>
            </a:r>
          </a:p>
          <a:p>
            <a:pPr lvl="1"/>
            <a:r>
              <a:rPr lang="en-US" sz="2400" dirty="0" smtClean="0"/>
              <a:t>Luther refused to recant (take back) his writings</a:t>
            </a:r>
          </a:p>
          <a:p>
            <a:r>
              <a:rPr lang="en-US" sz="2400" dirty="0" smtClean="0"/>
              <a:t>Luther was declared an outlaw, though he never faced punishment or execution—protected by followers and powerful princes</a:t>
            </a:r>
          </a:p>
          <a:p>
            <a:pPr lvl="1"/>
            <a:endParaRPr lang="en-US" sz="2400" dirty="0"/>
          </a:p>
        </p:txBody>
      </p:sp>
      <p:sp>
        <p:nvSpPr>
          <p:cNvPr id="2" name="Title 1"/>
          <p:cNvSpPr>
            <a:spLocks noGrp="1"/>
          </p:cNvSpPr>
          <p:nvPr>
            <p:ph type="title"/>
          </p:nvPr>
        </p:nvSpPr>
        <p:spPr/>
        <p:txBody>
          <a:bodyPr>
            <a:normAutofit/>
          </a:bodyPr>
          <a:lstStyle/>
          <a:p>
            <a:r>
              <a:rPr lang="en-US" dirty="0" smtClean="0"/>
              <a:t>Diet of Worms [pronounced </a:t>
            </a:r>
            <a:r>
              <a:rPr lang="en-US" dirty="0" err="1" smtClean="0"/>
              <a:t>Vurmz</a:t>
            </a:r>
            <a:r>
              <a:rPr lang="en-US" dirty="0" smtClean="0"/>
              <a:t>]</a:t>
            </a:r>
            <a:endParaRPr lang="en-US" dirty="0"/>
          </a:p>
        </p:txBody>
      </p:sp>
    </p:spTree>
    <p:extLst>
      <p:ext uri="{BB962C8B-B14F-4D97-AF65-F5344CB8AC3E}">
        <p14:creationId xmlns:p14="http://schemas.microsoft.com/office/powerpoint/2010/main" val="42006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1105</TotalTime>
  <Words>599</Words>
  <Application>Microsoft Office PowerPoint</Application>
  <PresentationFormat>On-screen Show (4:3)</PresentationFormat>
  <Paragraphs>67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Grid</vt:lpstr>
      <vt:lpstr>The Reformation  in Europe</vt:lpstr>
      <vt:lpstr>Europe in the 16th Century</vt:lpstr>
      <vt:lpstr>Martin Luther (Not King) </vt:lpstr>
      <vt:lpstr>ST. PETER’S BASILICA (Vatican City)</vt:lpstr>
      <vt:lpstr>Pope as Antichrist</vt:lpstr>
      <vt:lpstr>95 Theses</vt:lpstr>
      <vt:lpstr>Martin Luther Reading</vt:lpstr>
      <vt:lpstr>Card Sort</vt:lpstr>
      <vt:lpstr>Diet of Worms [pronounced Vurmz]</vt:lpstr>
      <vt:lpstr>Martin Luther Rap</vt:lpstr>
      <vt:lpstr>THE VARIOUS IMPACTS OF PROTESTANTISM</vt:lpstr>
      <vt:lpstr>Counter-REFORMATION</vt:lpstr>
      <vt:lpstr>Spread of Protestantism</vt:lpstr>
      <vt:lpstr>Protestantism in England</vt:lpstr>
      <vt:lpstr>Protestantism in England</vt:lpstr>
      <vt:lpstr>PowerPoint Presentation</vt:lpstr>
      <vt:lpstr>The Tudors and religion</vt:lpstr>
      <vt:lpstr>PowerPoint Presentation</vt:lpstr>
      <vt:lpstr>Religious Disputes</vt:lpstr>
      <vt:lpstr>Impact of the reformation:  The Thirty Years’ War</vt:lpstr>
    </vt:vector>
  </TitlesOfParts>
  <Company>Howard County Public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dc:title>
  <dc:creator>.</dc:creator>
  <cp:lastModifiedBy>.</cp:lastModifiedBy>
  <cp:revision>62</cp:revision>
  <dcterms:created xsi:type="dcterms:W3CDTF">2015-01-04T19:13:09Z</dcterms:created>
  <dcterms:modified xsi:type="dcterms:W3CDTF">2015-01-07T14:47:51Z</dcterms:modified>
</cp:coreProperties>
</file>