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sldIdLst>
    <p:sldId id="256" r:id="rId2"/>
    <p:sldId id="260" r:id="rId3"/>
    <p:sldId id="261" r:id="rId4"/>
    <p:sldId id="262" r:id="rId5"/>
    <p:sldId id="269" r:id="rId6"/>
    <p:sldId id="270" r:id="rId7"/>
    <p:sldId id="271" r:id="rId8"/>
    <p:sldId id="275" r:id="rId9"/>
    <p:sldId id="273" r:id="rId10"/>
    <p:sldId id="272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9" autoAdjust="0"/>
    <p:restoredTop sz="94660"/>
  </p:normalViewPr>
  <p:slideViewPr>
    <p:cSldViewPr snapToGrid="0" snapToObjects="1">
      <p:cViewPr>
        <p:scale>
          <a:sx n="76" d="100"/>
          <a:sy n="76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329F7-6059-3342-8AD0-3B8E670F7F0B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892A9-438F-6B42-B0F6-5CB43FC5D4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0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2" y="1904999"/>
            <a:ext cx="6938963" cy="1582271"/>
          </a:xfrm>
        </p:spPr>
        <p:txBody>
          <a:bodyPr anchor="b" anchorCtr="0"/>
          <a:lstStyle>
            <a:lvl1pPr>
              <a:lnSpc>
                <a:spcPct val="95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3487271"/>
            <a:ext cx="6938961" cy="11430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5715000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DB32461A-250E-4A29-9E9B-599CA3838FA1}" type="datetime1">
              <a:rPr lang="en-US" smtClean="0"/>
              <a:pPr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5715000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5715000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4686766"/>
            <a:ext cx="7315200" cy="400705"/>
          </a:xfrm>
          <a:prstGeom prst="rect">
            <a:avLst/>
          </a:prstGeom>
        </p:spPr>
      </p:pic>
      <p:pic>
        <p:nvPicPr>
          <p:cNvPr id="10" name="Picture 9" descr="coverAccentT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1619136"/>
            <a:ext cx="7315200" cy="39138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754083" y="673398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54083" y="5636584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4169" y="5636584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4169" y="673398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1121" y="914400"/>
            <a:ext cx="3108960" cy="481584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500"/>
              </a:spcBef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aptionAcc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752600" y="565897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52600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8450" y="412824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8450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780826"/>
            <a:ext cx="45720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11/18/2014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93402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7649" y="4128247"/>
            <a:ext cx="742950" cy="361950"/>
          </a:xfrm>
          <a:prstGeom prst="rect">
            <a:avLst/>
          </a:prstGeom>
          <a:noFill/>
        </p:spPr>
      </p:pic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93402" y="56589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7649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11/18/2014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912659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84294"/>
            <a:ext cx="7543800" cy="3639670"/>
          </a:xfrm>
        </p:spPr>
        <p:txBody>
          <a:bodyPr vert="eaVert"/>
          <a:lstStyle>
            <a:lvl5pPr>
              <a:defRPr/>
            </a:lvl5pPr>
            <a:lvl6pPr marL="2286000">
              <a:defRPr/>
            </a:lvl6pPr>
            <a:lvl7pPr marL="2286000">
              <a:defRPr/>
            </a:lvl7pPr>
            <a:lvl8pPr marL="2286000">
              <a:defRPr/>
            </a:lvl8pPr>
            <a:lvl9pPr marL="22860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922048"/>
            <a:ext cx="1676400" cy="4814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22048"/>
            <a:ext cx="5638800" cy="481488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122" name="Picture 2" descr="verticalAcc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6225" y="860612"/>
            <a:ext cx="247364" cy="49377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519" y="4038600"/>
            <a:ext cx="6938963" cy="1174376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520" y="5212977"/>
            <a:ext cx="6938961" cy="77544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6214969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6214969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214969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915801"/>
            <a:ext cx="7315200" cy="400705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88720" y="1004455"/>
            <a:ext cx="6766560" cy="2729345"/>
          </a:xfrm>
          <a:solidFill>
            <a:schemeClr val="bg2"/>
          </a:solidFill>
          <a:ln w="127000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2" y="1904998"/>
            <a:ext cx="6938964" cy="158227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2" y="3487271"/>
            <a:ext cx="6938960" cy="11430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SzPct val="100000"/>
              <a:buFont typeface="Wingdings" pitchFamily="2" charset="2"/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SectionAccentT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18488"/>
            <a:ext cx="7315200" cy="356382"/>
          </a:xfrm>
          <a:prstGeom prst="rect">
            <a:avLst/>
          </a:prstGeom>
          <a:noFill/>
        </p:spPr>
      </p:pic>
      <p:pic>
        <p:nvPicPr>
          <p:cNvPr id="1027" name="Picture 3" descr="SectionAccentBott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690872"/>
            <a:ext cx="7315200" cy="3563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ageAccent-F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106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5013" indent="-282575">
              <a:defRPr sz="1800"/>
            </a:lvl7pPr>
            <a:lvl8pPr marL="2287588" indent="-282575">
              <a:defRPr sz="1800"/>
            </a:lvl8pPr>
            <a:lvl9pPr marL="2568575" indent="-2809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ageAccent-F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4163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9006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6106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11/18/2014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 descr="comparisonRu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7775" y="2686050"/>
            <a:ext cx="2609850" cy="133350"/>
          </a:xfrm>
          <a:prstGeom prst="rect">
            <a:avLst/>
          </a:prstGeom>
          <a:noFill/>
        </p:spPr>
      </p:pic>
      <p:pic>
        <p:nvPicPr>
          <p:cNvPr id="12" name="Picture 2" descr="comparisonRu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5681" y="2686050"/>
            <a:ext cx="2609850" cy="133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geAccent-F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11/18/2014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11/18/2014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106" y="914400"/>
            <a:ext cx="3429000" cy="4815841"/>
          </a:xfrm>
        </p:spPr>
        <p:txBody>
          <a:bodyPr>
            <a:normAutofit/>
          </a:bodyPr>
          <a:lstStyle>
            <a:lvl1pPr marL="341313" indent="-341313">
              <a:defRPr sz="2200"/>
            </a:lvl1pPr>
            <a:lvl2pPr marL="631825" indent="-284163">
              <a:defRPr sz="2000"/>
            </a:lvl2pPr>
            <a:lvl3pPr marL="914400" indent="-284163">
              <a:defRPr sz="1800"/>
            </a:lvl3pPr>
            <a:lvl4pPr marL="1196975" indent="-284163">
              <a:defRPr sz="1800"/>
            </a:lvl4pPr>
            <a:lvl5pPr marL="1487488" indent="-284163">
              <a:defRPr sz="1800"/>
            </a:lvl5pPr>
            <a:lvl6pPr marL="1770063" indent="-284163">
              <a:defRPr sz="1800"/>
            </a:lvl6pPr>
            <a:lvl7pPr marL="2060575" indent="-284163">
              <a:defRPr sz="1800"/>
            </a:lvl7pPr>
            <a:lvl8pPr marL="2344738" indent="-284163">
              <a:defRPr sz="1800"/>
            </a:lvl8pPr>
            <a:lvl9pPr marL="2627313" indent="-2841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74" name="Picture 2" descr="captionAcc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Edging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84294"/>
            <a:ext cx="6949440" cy="363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118412"/>
            <a:ext cx="2133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18412"/>
            <a:ext cx="2895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118412"/>
            <a:ext cx="4572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SzPct val="100000"/>
        <a:buFont typeface="Wingdings" pitchFamily="2" charset="2"/>
        <a:buChar char="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2" y="1715860"/>
            <a:ext cx="6938963" cy="15822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Worlds of the 15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87270"/>
            <a:ext cx="6400800" cy="1218431"/>
          </a:xfrm>
        </p:spPr>
        <p:txBody>
          <a:bodyPr>
            <a:normAutofit/>
          </a:bodyPr>
          <a:lstStyle/>
          <a:p>
            <a:r>
              <a:rPr lang="en-US" dirty="0" smtClean="0"/>
              <a:t>AP World History Notes</a:t>
            </a:r>
          </a:p>
          <a:p>
            <a:r>
              <a:rPr lang="en-US" dirty="0" smtClean="0"/>
              <a:t>Chapter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248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98" y="1752599"/>
            <a:ext cx="5163081" cy="474819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Goals of Chinese exploration:</a:t>
            </a:r>
          </a:p>
          <a:p>
            <a:pPr lvl="1"/>
            <a:r>
              <a:rPr lang="en-US" sz="2400" dirty="0" smtClean="0"/>
              <a:t>Enroll distant peoples and states in the Chinese tribute system</a:t>
            </a:r>
          </a:p>
          <a:p>
            <a:pPr lvl="1"/>
            <a:r>
              <a:rPr lang="en-US" sz="2400" dirty="0" smtClean="0"/>
              <a:t>Bring back exotic goods from foreign lands (ex: zebras, giraffes, etc.)</a:t>
            </a:r>
          </a:p>
          <a:p>
            <a:pPr lvl="1"/>
            <a:r>
              <a:rPr lang="en-US" sz="2400" dirty="0" smtClean="0"/>
              <a:t>Establish Chinese power and prestige in the Indian Ocean</a:t>
            </a:r>
          </a:p>
          <a:p>
            <a:pPr lvl="1"/>
            <a:r>
              <a:rPr lang="en-US" sz="2400" dirty="0" smtClean="0"/>
              <a:t>Exert Chinese control over foreign trade</a:t>
            </a:r>
            <a:endParaRPr lang="en-US" sz="2400" dirty="0"/>
          </a:p>
        </p:txBody>
      </p:sp>
      <p:pic>
        <p:nvPicPr>
          <p:cNvPr id="4" name="Picture 4" descr="zheng_20he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678" y="1953139"/>
            <a:ext cx="3224837" cy="438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441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84293"/>
            <a:ext cx="6949440" cy="4332939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Abrupt and deliberate end to Chinese exploration in 1433</a:t>
            </a:r>
          </a:p>
          <a:p>
            <a:r>
              <a:rPr lang="en-US" sz="2400" dirty="0" smtClean="0"/>
              <a:t>WHY?</a:t>
            </a:r>
          </a:p>
          <a:p>
            <a:pPr lvl="1"/>
            <a:r>
              <a:rPr lang="en-US" sz="2400" dirty="0" smtClean="0"/>
              <a:t>Death of Emperor </a:t>
            </a:r>
            <a:r>
              <a:rPr lang="en-US" sz="2400" dirty="0" err="1" smtClean="0"/>
              <a:t>Yongle</a:t>
            </a:r>
            <a:r>
              <a:rPr lang="en-US" sz="2400" dirty="0" smtClean="0"/>
              <a:t> = chief supporter</a:t>
            </a:r>
          </a:p>
          <a:p>
            <a:pPr lvl="1"/>
            <a:r>
              <a:rPr lang="en-US" sz="2400" dirty="0" smtClean="0"/>
              <a:t>Many officials saw expeditions as a waste of money and resources</a:t>
            </a:r>
          </a:p>
          <a:p>
            <a:pPr lvl="1"/>
            <a:r>
              <a:rPr lang="en-US" sz="2400" dirty="0" smtClean="0"/>
              <a:t>Believed focus should be on real </a:t>
            </a:r>
            <a:r>
              <a:rPr lang="en-US" sz="2400" dirty="0" smtClean="0"/>
              <a:t>threat: nomads </a:t>
            </a:r>
            <a:r>
              <a:rPr lang="en-US" sz="2400" dirty="0" smtClean="0"/>
              <a:t>to the north</a:t>
            </a:r>
          </a:p>
          <a:p>
            <a:pPr lvl="1"/>
            <a:r>
              <a:rPr lang="en-US" sz="2400" dirty="0" smtClean="0"/>
              <a:t>Thought people should come </a:t>
            </a:r>
            <a:r>
              <a:rPr lang="en-US" sz="2400" smtClean="0"/>
              <a:t>to </a:t>
            </a:r>
            <a:r>
              <a:rPr lang="en-US" sz="2400" smtClean="0"/>
              <a:t>Chinese…not </a:t>
            </a:r>
            <a:r>
              <a:rPr lang="en-US" sz="2400" dirty="0" smtClean="0"/>
              <a:t>other way around!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133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Herding Peoples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726" y="2084293"/>
            <a:ext cx="4411176" cy="431622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Nomadic pastoral peoples</a:t>
            </a:r>
          </a:p>
          <a:p>
            <a:r>
              <a:rPr lang="en-US" sz="2400" dirty="0" smtClean="0"/>
              <a:t>Had more direct and dramatic contact with larger civilizations than agricultural village societies or hunter-gatherers</a:t>
            </a:r>
          </a:p>
          <a:p>
            <a:r>
              <a:rPr lang="en-US" sz="2400" dirty="0" smtClean="0"/>
              <a:t>Where? </a:t>
            </a:r>
            <a:r>
              <a:rPr lang="en-US" sz="2400" dirty="0" smtClean="0">
                <a:sym typeface="Wingdings"/>
              </a:rPr>
              <a:t> Central Asia/the steppe, parts of Africa</a:t>
            </a:r>
          </a:p>
          <a:p>
            <a:r>
              <a:rPr lang="en-US" sz="2400" dirty="0" smtClean="0">
                <a:sym typeface="Wingdings"/>
              </a:rPr>
              <a:t>Arguably the most significant = the Mongols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1509" y="1752600"/>
            <a:ext cx="3512836" cy="491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20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922" y="381000"/>
            <a:ext cx="4032978" cy="1371600"/>
          </a:xfrm>
        </p:spPr>
        <p:txBody>
          <a:bodyPr/>
          <a:lstStyle/>
          <a:p>
            <a:r>
              <a:rPr lang="en-US" dirty="0" err="1" smtClean="0"/>
              <a:t>Timur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9906" y="1752600"/>
            <a:ext cx="4979281" cy="49911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Turkic warrior who tried to restore the Mongol Empire in the late 14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&amp; early 15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centuries</a:t>
            </a:r>
          </a:p>
          <a:p>
            <a:r>
              <a:rPr lang="en-US" sz="2400" dirty="0" smtClean="0"/>
              <a:t>Devastation once again to Russia, Persia, and India</a:t>
            </a:r>
          </a:p>
          <a:p>
            <a:r>
              <a:rPr lang="en-US" sz="2400" dirty="0" smtClean="0"/>
              <a:t>Died (in 1405) while preparing an invasion of China</a:t>
            </a:r>
          </a:p>
          <a:p>
            <a:r>
              <a:rPr lang="en-US" sz="2400" dirty="0" smtClean="0"/>
              <a:t>Empire didn’t last </a:t>
            </a:r>
            <a:r>
              <a:rPr lang="en-US" sz="2400" dirty="0" smtClean="0">
                <a:sym typeface="Wingdings"/>
              </a:rPr>
              <a:t> conflict among his successors</a:t>
            </a:r>
          </a:p>
          <a:p>
            <a:r>
              <a:rPr lang="en-US" sz="2400" dirty="0" smtClean="0">
                <a:sym typeface="Wingdings"/>
              </a:rPr>
              <a:t>Last great military success of Central Asian nomads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400" y="381000"/>
            <a:ext cx="2900781" cy="3111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638" y="3626405"/>
            <a:ext cx="3619269" cy="311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Ming China (1368-1644)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80" y="2084293"/>
            <a:ext cx="4361049" cy="419924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Rebuilt strong central government</a:t>
            </a:r>
          </a:p>
          <a:p>
            <a:r>
              <a:rPr lang="en-US" sz="2400" dirty="0" smtClean="0"/>
              <a:t>Reinstated civil service examinations and made them even harder</a:t>
            </a:r>
          </a:p>
          <a:p>
            <a:r>
              <a:rPr lang="en-US" sz="2400" dirty="0" smtClean="0"/>
              <a:t>Increase in  food and trade production</a:t>
            </a:r>
          </a:p>
          <a:p>
            <a:r>
              <a:rPr lang="en-US" sz="2400" dirty="0" smtClean="0"/>
              <a:t>Increase in population</a:t>
            </a:r>
            <a:endParaRPr lang="en-US" sz="2400" dirty="0"/>
          </a:p>
        </p:txBody>
      </p:sp>
      <p:pic>
        <p:nvPicPr>
          <p:cNvPr id="4" name="Picture 4" descr="ming-dynasty-map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229" y="2084293"/>
            <a:ext cx="4213225" cy="406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38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Ming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5229" y="1752601"/>
            <a:ext cx="4010160" cy="46479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Capital = Beijing</a:t>
            </a:r>
          </a:p>
          <a:p>
            <a:r>
              <a:rPr lang="en-US" sz="2400" dirty="0" smtClean="0"/>
              <a:t>Emperor </a:t>
            </a:r>
            <a:r>
              <a:rPr lang="en-US" sz="2400" dirty="0" err="1" smtClean="0"/>
              <a:t>Yongle</a:t>
            </a:r>
            <a:r>
              <a:rPr lang="en-US" sz="2400" dirty="0" smtClean="0"/>
              <a:t> built Forbidden City = magnificent imperial residence</a:t>
            </a:r>
          </a:p>
          <a:p>
            <a:r>
              <a:rPr lang="en-US" sz="2400" dirty="0" smtClean="0"/>
              <a:t>Also built Temple of Heaven = where rulers performed </a:t>
            </a:r>
            <a:r>
              <a:rPr lang="en-US" sz="2400" dirty="0" err="1" smtClean="0"/>
              <a:t>Confucianrituals</a:t>
            </a:r>
            <a:r>
              <a:rPr lang="en-US" sz="2400" dirty="0" smtClean="0"/>
              <a:t> to ensure the well-being of Chinese society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497" y="1752600"/>
            <a:ext cx="4200515" cy="476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60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Ming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6742" y="2084293"/>
            <a:ext cx="4812192" cy="4399785"/>
          </a:xfrm>
        </p:spPr>
        <p:txBody>
          <a:bodyPr>
            <a:normAutofit/>
          </a:bodyPr>
          <a:lstStyle/>
          <a:p>
            <a:r>
              <a:rPr lang="en-US" sz="2600" dirty="0" smtClean="0"/>
              <a:t>Focus on repairing the damage caused by Mongol rule</a:t>
            </a:r>
          </a:p>
          <a:p>
            <a:r>
              <a:rPr lang="en-US" sz="2600" dirty="0" smtClean="0"/>
              <a:t>Restored millions of acres of cultivation</a:t>
            </a:r>
          </a:p>
          <a:p>
            <a:r>
              <a:rPr lang="en-US" sz="2600" dirty="0" smtClean="0"/>
              <a:t>Rebuilt: canals, reservoirs, and irrigation systems</a:t>
            </a:r>
          </a:p>
          <a:p>
            <a:r>
              <a:rPr lang="en-US" sz="2600" dirty="0" smtClean="0"/>
              <a:t>Planted millions of trees to reforest China</a:t>
            </a:r>
            <a:endParaRPr lang="en-US" sz="2600" dirty="0"/>
          </a:p>
        </p:txBody>
      </p:sp>
      <p:pic>
        <p:nvPicPr>
          <p:cNvPr id="4" name="Picture 4" descr="TIT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12" y="2247215"/>
            <a:ext cx="3227388" cy="325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910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3958" y="2084293"/>
            <a:ext cx="4427886" cy="419924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China undertook large and impressive maritime expeditions</a:t>
            </a:r>
          </a:p>
          <a:p>
            <a:r>
              <a:rPr lang="en-US" sz="2400" dirty="0" smtClean="0"/>
              <a:t>Largest = launched in 1405 and led by </a:t>
            </a:r>
            <a:r>
              <a:rPr lang="en-US" sz="2400" dirty="0" err="1" smtClean="0"/>
              <a:t>Zheng</a:t>
            </a:r>
            <a:r>
              <a:rPr lang="en-US" sz="2400" dirty="0" smtClean="0"/>
              <a:t> He</a:t>
            </a:r>
          </a:p>
          <a:p>
            <a:pPr lvl="1"/>
            <a:r>
              <a:rPr lang="en-US" sz="2400" dirty="0" smtClean="0"/>
              <a:t>300 ships; 27,000 crew members; variety of different people on board</a:t>
            </a:r>
          </a:p>
          <a:p>
            <a:r>
              <a:rPr lang="en-US" sz="2400" dirty="0" smtClean="0"/>
              <a:t>He made 7 voyages between 1405 and 1433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041" y="1790178"/>
            <a:ext cx="2954686" cy="4881141"/>
          </a:xfrm>
          <a:prstGeom prst="rect">
            <a:avLst/>
          </a:prstGeom>
        </p:spPr>
      </p:pic>
      <p:pic>
        <p:nvPicPr>
          <p:cNvPr id="4" name="Picture 5" descr="33308_Zheng-H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2" y="1868548"/>
            <a:ext cx="187483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752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19" y="77693"/>
            <a:ext cx="9132850" cy="577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12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Voyages of </a:t>
            </a:r>
            <a:r>
              <a:rPr lang="en-US" dirty="0" err="1" smtClean="0"/>
              <a:t>Zheng</a:t>
            </a:r>
            <a:r>
              <a:rPr lang="en-US" dirty="0" smtClean="0"/>
              <a:t> He</a:t>
            </a:r>
            <a:endParaRPr lang="en-US" dirty="0"/>
          </a:p>
        </p:txBody>
      </p:sp>
      <p:pic>
        <p:nvPicPr>
          <p:cNvPr id="4" name="Picture 5" descr="voyages-of-zheng-he-map-06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8" y="1752600"/>
            <a:ext cx="8163739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8422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rmal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Form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0000"/>
                <a:satMod val="200000"/>
              </a:schemeClr>
              <a:schemeClr val="phClr">
                <a:shade val="9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35000"/>
              </a:schemeClr>
              <a:schemeClr val="phClr">
                <a:shade val="80000"/>
                <a:satMod val="150000"/>
              </a:schemeClr>
            </a:duotone>
          </a:blip>
          <a:tile tx="0" ty="0" sx="65000" sy="65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>
              <a:shade val="90000"/>
              <a:alpha val="90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85000"/>
              <a:alpha val="90000"/>
              <a:satMod val="125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st="38100" dir="5400000" sx="101000" sy="101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6000000"/>
            </a:lightRig>
          </a:scene3d>
          <a:sp3d prstMaterial="metal">
            <a:bevelT w="25400" h="12700" prst="artDeco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tint val="50000"/>
                <a:satMod val="250000"/>
              </a:schemeClr>
              <a:schemeClr val="phClr">
                <a:shade val="80000"/>
                <a:satMod val="175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10000"/>
                <a:satMod val="260000"/>
                <a:lumMod val="115000"/>
              </a:schemeClr>
              <a:schemeClr val="phClr">
                <a:shade val="75000"/>
                <a:satMod val="175000"/>
                <a:lumMod val="10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Formal.thmx</Template>
  <TotalTime>133</TotalTime>
  <Words>340</Words>
  <Application>Microsoft Office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Formal</vt:lpstr>
      <vt:lpstr>The Worlds of the 15th Century</vt:lpstr>
      <vt:lpstr>Herding Peoples</vt:lpstr>
      <vt:lpstr>Timur</vt:lpstr>
      <vt:lpstr>Ming China (1368-1644)</vt:lpstr>
      <vt:lpstr>Ming China</vt:lpstr>
      <vt:lpstr>Ming China</vt:lpstr>
      <vt:lpstr>Chinese Exploration</vt:lpstr>
      <vt:lpstr>PowerPoint Presentation</vt:lpstr>
      <vt:lpstr>Voyages of Zheng He</vt:lpstr>
      <vt:lpstr>Chinese Exploration</vt:lpstr>
      <vt:lpstr>Chinese Exploration</vt:lpstr>
    </vt:vector>
  </TitlesOfParts>
  <Company>Griffin-Spalding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Worlds of the 15th Century</dc:title>
  <dc:creator>Elise Cona</dc:creator>
  <cp:lastModifiedBy>.</cp:lastModifiedBy>
  <cp:revision>26</cp:revision>
  <dcterms:created xsi:type="dcterms:W3CDTF">2011-12-11T15:53:07Z</dcterms:created>
  <dcterms:modified xsi:type="dcterms:W3CDTF">2014-11-18T21:28:02Z</dcterms:modified>
</cp:coreProperties>
</file>