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0" r:id="rId2"/>
    <p:sldId id="279" r:id="rId3"/>
    <p:sldId id="256" r:id="rId4"/>
    <p:sldId id="273" r:id="rId5"/>
    <p:sldId id="278" r:id="rId6"/>
    <p:sldId id="267" r:id="rId7"/>
    <p:sldId id="258" r:id="rId8"/>
    <p:sldId id="268" r:id="rId9"/>
    <p:sldId id="262" r:id="rId10"/>
    <p:sldId id="265" r:id="rId11"/>
    <p:sldId id="271" r:id="rId12"/>
    <p:sldId id="270" r:id="rId13"/>
    <p:sldId id="272" r:id="rId14"/>
    <p:sldId id="260" r:id="rId15"/>
    <p:sldId id="274" r:id="rId16"/>
    <p:sldId id="275" r:id="rId17"/>
    <p:sldId id="276" r:id="rId18"/>
    <p:sldId id="264" r:id="rId19"/>
    <p:sldId id="281" r:id="rId20"/>
    <p:sldId id="261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42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41608-6978-4D5E-8E6B-FF656288126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7BDF-9999-43F7-88C7-7F370D071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0FE1-38FE-A049-ADBF-8A48F168AF3D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2002-4006-F344-84F3-0492639E1C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x92kBKad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23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Have your reading notes and a pen/pencil on your desk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315"/>
            <a:ext cx="9144000" cy="5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metrics demonstrate accelerating global interaction?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737" y="237991"/>
            <a:ext cx="96984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Globalization Case Study —Norman Borlaug</a:t>
            </a:r>
            <a:endParaRPr lang="en-US" dirty="0"/>
          </a:p>
        </p:txBody>
      </p:sp>
      <p:pic>
        <p:nvPicPr>
          <p:cNvPr id="6146" name="Picture 2" descr="http://rickmcnary.me/wp-content/uploads/2014/10/norman_borla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3" y="1575238"/>
            <a:ext cx="5423338" cy="44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3291" y="2412124"/>
            <a:ext cx="3250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are some benefits and drawbacks to globalization?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7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Globalization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https://www.youtube.com/watch?v=5SnR-e0S6Ic&amp;list=PLBDA2E52FB1EF80C9&amp;index=41</a:t>
            </a:r>
          </a:p>
        </p:txBody>
      </p:sp>
    </p:spTree>
    <p:extLst>
      <p:ext uri="{BB962C8B-B14F-4D97-AF65-F5344CB8AC3E}">
        <p14:creationId xmlns:p14="http://schemas.microsoft.com/office/powerpoint/2010/main" val="42134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3455" y="-1555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Downsides to Globalization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9220" name="Picture 4" descr="https://em849.files.wordpress.com/2013/08/blu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98" y="1174694"/>
            <a:ext cx="7049266" cy="58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Economic Integration </a:t>
            </a:r>
            <a:r>
              <a:rPr lang="en-US" dirty="0" smtClean="0"/>
              <a:t>on </a:t>
            </a:r>
            <a:r>
              <a:rPr lang="en-US" dirty="0" smtClean="0"/>
              <a:t>the World: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lobalization </a:t>
            </a:r>
            <a:r>
              <a:rPr lang="en-US" dirty="0" smtClean="0"/>
              <a:t>of culture</a:t>
            </a:r>
          </a:p>
          <a:p>
            <a:pPr lvl="1"/>
            <a:r>
              <a:rPr lang="en-US" sz="3200" dirty="0" smtClean="0"/>
              <a:t>food/media/music</a:t>
            </a:r>
          </a:p>
          <a:p>
            <a:pPr lvl="1"/>
            <a:r>
              <a:rPr lang="en-US" sz="3200" dirty="0" smtClean="0"/>
              <a:t>U.S./</a:t>
            </a:r>
            <a:r>
              <a:rPr lang="en-US" sz="3200" dirty="0" smtClean="0"/>
              <a:t>Japan/European </a:t>
            </a:r>
            <a:br>
              <a:rPr lang="en-US" sz="3200" dirty="0" smtClean="0"/>
            </a:br>
            <a:r>
              <a:rPr lang="en-US" sz="3200" dirty="0" smtClean="0"/>
              <a:t>culture spread globally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1778000"/>
            <a:ext cx="3848100" cy="5080000"/>
          </a:xfrm>
          <a:prstGeom prst="rect">
            <a:avLst/>
          </a:prstGeom>
        </p:spPr>
      </p:pic>
      <p:pic>
        <p:nvPicPr>
          <p:cNvPr id="2052" name="Picture 4" descr="http://fc01.deviantart.com/fs24/f/2008/013/c/f/Globalization_by_Guille36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3667643"/>
            <a:ext cx="4247787" cy="31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cdonalds-worldw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0" y="1"/>
            <a:ext cx="9043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Pepsi and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062" y="11114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 Times, April 10</a:t>
            </a:r>
            <a:r>
              <a:rPr lang="en-US" baseline="30000" dirty="0" smtClean="0"/>
              <a:t>th</a:t>
            </a:r>
            <a:r>
              <a:rPr lang="en-US" dirty="0" smtClean="0"/>
              <a:t>, 1990</a:t>
            </a:r>
            <a:endParaRPr lang="en-US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98" y="1732333"/>
            <a:ext cx="6527662" cy="36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23571" y="5432479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some benefits and drawbacks to globalization?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3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Bretton-Woods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IMF </a:t>
            </a:r>
            <a:r>
              <a:rPr lang="en-US" dirty="0" smtClean="0"/>
              <a:t>forced borrowing countries to privatize businesses, </a:t>
            </a:r>
            <a:r>
              <a:rPr lang="en-US" dirty="0"/>
              <a:t>deregulate markets and slash social spending. </a:t>
            </a:r>
            <a:endParaRPr lang="en-US" dirty="0" smtClean="0"/>
          </a:p>
          <a:p>
            <a:r>
              <a:rPr lang="en-US" dirty="0" smtClean="0"/>
              <a:t>Resulted in enormous social </a:t>
            </a:r>
            <a:r>
              <a:rPr lang="en-US" dirty="0"/>
              <a:t>and political </a:t>
            </a:r>
            <a:r>
              <a:rPr lang="en-US" dirty="0" smtClean="0"/>
              <a:t>strife in places.</a:t>
            </a:r>
          </a:p>
          <a:p>
            <a:r>
              <a:rPr lang="en-US" dirty="0" smtClean="0"/>
              <a:t>In developing countries, IMF programs hurt </a:t>
            </a:r>
            <a:r>
              <a:rPr lang="en-US" dirty="0"/>
              <a:t>economic growth and redistributed incomes </a:t>
            </a:r>
            <a:r>
              <a:rPr lang="en-US" dirty="0" smtClean="0"/>
              <a:t>to create large wealth gap.</a:t>
            </a:r>
            <a:endParaRPr lang="en-US" dirty="0"/>
          </a:p>
        </p:txBody>
      </p:sp>
      <p:pic>
        <p:nvPicPr>
          <p:cNvPr id="5122" name="Picture 2" descr="LifeAndDe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46" y="2801566"/>
            <a:ext cx="2897453" cy="40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slandscribbler.files.wordpress.com/2013/03/lettcartoon20120626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52" y="1417638"/>
            <a:ext cx="3161638" cy="23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000"/>
            <a:ext cx="8229600" cy="1143000"/>
          </a:xfrm>
        </p:spPr>
        <p:txBody>
          <a:bodyPr/>
          <a:lstStyle/>
          <a:p>
            <a:r>
              <a:rPr lang="en-US" dirty="0" smtClean="0"/>
              <a:t>Consequences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5943"/>
            <a:ext cx="8229600" cy="4525963"/>
          </a:xfrm>
        </p:spPr>
        <p:txBody>
          <a:bodyPr/>
          <a:lstStyle/>
          <a:p>
            <a:r>
              <a:rPr lang="en-US" dirty="0" smtClean="0"/>
              <a:t>Environmental damage</a:t>
            </a:r>
          </a:p>
          <a:p>
            <a:pPr lvl="2"/>
            <a:r>
              <a:rPr lang="en-US" dirty="0" smtClean="0"/>
              <a:t>fisheries, forests, global warming, loss of species</a:t>
            </a:r>
          </a:p>
          <a:p>
            <a:r>
              <a:rPr lang="en-US" dirty="0" smtClean="0"/>
              <a:t>Climate change resulting from increased industrialization</a:t>
            </a:r>
            <a:endParaRPr lang="en-US" dirty="0" smtClean="0"/>
          </a:p>
        </p:txBody>
      </p:sp>
      <p:pic>
        <p:nvPicPr>
          <p:cNvPr id="11266" name="Picture 2" descr="A picture depicting a few issues of Financial Globalisation and the EnvironmentGlobal Cartoons, Finance Globali, Financial Globalisation, Global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26" y="3043647"/>
            <a:ext cx="7010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https://www.youtube.com/watch?v=3F8e8s39sCs</a:t>
            </a:r>
          </a:p>
        </p:txBody>
      </p:sp>
    </p:spTree>
    <p:extLst>
      <p:ext uri="{BB962C8B-B14F-4D97-AF65-F5344CB8AC3E}">
        <p14:creationId xmlns:p14="http://schemas.microsoft.com/office/powerpoint/2010/main" val="15931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23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1. What was </a:t>
            </a:r>
            <a:r>
              <a:rPr lang="en-US" sz="2800" i="1" dirty="0" err="1"/>
              <a:t>satyagraha</a:t>
            </a:r>
            <a:r>
              <a:rPr lang="en-US" sz="2800" dirty="0"/>
              <a:t>? (Don’t write ‘truth force</a:t>
            </a:r>
            <a:r>
              <a:rPr lang="en-US" sz="2800" dirty="0" smtClean="0"/>
              <a:t>’)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2. How did the cultural revolutions in Turkey and Iran differ with respect to the role of Islam in society</a:t>
            </a:r>
            <a:r>
              <a:rPr lang="en-US" sz="2800" dirty="0" smtClean="0"/>
              <a:t>?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3. What obstacles impeded the economic development of 3</a:t>
            </a:r>
            <a:r>
              <a:rPr lang="en-US" sz="2800" baseline="30000" dirty="0"/>
              <a:t>rd</a:t>
            </a:r>
            <a:r>
              <a:rPr lang="en-US" sz="2800" dirty="0"/>
              <a:t>-world countries?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9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Consequences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969"/>
            <a:ext cx="8229600" cy="4525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ransformation/replacement </a:t>
            </a:r>
            <a:r>
              <a:rPr lang="en-US" dirty="0" smtClean="0"/>
              <a:t>of older cultural forms, values and systems</a:t>
            </a:r>
          </a:p>
          <a:p>
            <a:pPr lvl="1"/>
            <a:r>
              <a:rPr lang="en-US" dirty="0" smtClean="0"/>
              <a:t>challenges to tribalism</a:t>
            </a:r>
          </a:p>
          <a:p>
            <a:pPr lvl="1"/>
            <a:r>
              <a:rPr lang="en-US" dirty="0" smtClean="0"/>
              <a:t>challenges to religion </a:t>
            </a:r>
          </a:p>
          <a:p>
            <a:pPr lvl="1"/>
            <a:r>
              <a:rPr lang="en-US" dirty="0" smtClean="0"/>
              <a:t>expansion of Western science</a:t>
            </a:r>
          </a:p>
          <a:p>
            <a:pPr lvl="1"/>
            <a:r>
              <a:rPr lang="en-US" dirty="0" smtClean="0"/>
              <a:t> frugality replaced by consumerism</a:t>
            </a:r>
          </a:p>
          <a:p>
            <a:pPr lvl="1"/>
            <a:r>
              <a:rPr lang="en-US" dirty="0" smtClean="0"/>
              <a:t>radical responses to change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59" y="4745297"/>
            <a:ext cx="2767241" cy="1851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7441"/>
            <a:ext cx="2235591" cy="2240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444" y="4617441"/>
            <a:ext cx="1998312" cy="223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 Globalization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https://www.youtube.com/watch?v=s_iwrt7D5OA&amp;list=PLBDA2E52FB1EF80C9&amp;index=42</a:t>
            </a:r>
          </a:p>
        </p:txBody>
      </p:sp>
    </p:spTree>
    <p:extLst>
      <p:ext uri="{BB962C8B-B14F-4D97-AF65-F5344CB8AC3E}">
        <p14:creationId xmlns:p14="http://schemas.microsoft.com/office/powerpoint/2010/main" val="4144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Accelerating </a:t>
            </a:r>
            <a:r>
              <a:rPr lang="en-US" dirty="0" smtClean="0"/>
              <a:t>Global Interaction</a:t>
            </a:r>
            <a:br>
              <a:rPr lang="en-US" dirty="0" smtClean="0"/>
            </a:br>
            <a:r>
              <a:rPr lang="en-US" dirty="0" smtClean="0"/>
              <a:t> Since 1945</a:t>
            </a:r>
            <a:endParaRPr lang="en-US" dirty="0"/>
          </a:p>
        </p:txBody>
      </p:sp>
      <p:pic>
        <p:nvPicPr>
          <p:cNvPr id="7170" name="Picture 2" descr="http://everydayfaith.ca/wp-content/uploads/2014/02/0214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7" y="2167714"/>
            <a:ext cx="7490365" cy="56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5511" y="121173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latin typeface="Baskerville Old Face" panose="02020602080505020303" pitchFamily="18" charset="0"/>
              </a:rPr>
              <a:t>Benefits of Globalization</a:t>
            </a:r>
            <a:r>
              <a:rPr lang="en-US" dirty="0" smtClean="0">
                <a:latin typeface="Baskerville Old Face" panose="02020602080505020303" pitchFamily="18" charset="0"/>
              </a:rPr>
              <a:t/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>
                <a:latin typeface="Baskerville Old Face" panose="02020602080505020303" pitchFamily="18" charset="0"/>
              </a:rPr>
              <a:t/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/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 err="1" smtClean="0"/>
              <a:t>Globalization</a:t>
            </a:r>
            <a:r>
              <a:rPr lang="en-US" dirty="0" smtClean="0"/>
              <a:t>: The integration of economies, societies, and cultures around the world </a:t>
            </a:r>
            <a:endParaRPr lang="en-US" dirty="0"/>
          </a:p>
        </p:txBody>
      </p:sp>
      <p:pic>
        <p:nvPicPr>
          <p:cNvPr id="8194" name="Picture 2" descr="http://www.globalsherpa.org/wp-content/uploads/2011/06/globalization-hands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61" y="3409948"/>
            <a:ext cx="34480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7975" y="1101862"/>
            <a:ext cx="86965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smtClean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NO</a:t>
            </a:r>
            <a:endParaRPr lang="en-US" sz="34400" dirty="0"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cultural exchange and integration</a:t>
            </a:r>
            <a:br>
              <a:rPr lang="en-US" dirty="0" smtClean="0"/>
            </a:br>
            <a:r>
              <a:rPr lang="en-US" dirty="0" smtClean="0"/>
              <a:t>a new phenomenon in world history?</a:t>
            </a:r>
            <a:endParaRPr lang="en-US" dirty="0"/>
          </a:p>
        </p:txBody>
      </p:sp>
      <p:sp>
        <p:nvSpPr>
          <p:cNvPr id="4" name="AutoShape 2" descr="Image result for silk roads crash cou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ilk roads crash cour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mrbelloblog.com/wp-content/uploads/2014/10/Indian-ocean-trade.jpg"/>
          <p:cNvSpPr>
            <a:spLocks noChangeAspect="1" noChangeArrowheads="1"/>
          </p:cNvSpPr>
          <p:nvPr/>
        </p:nvSpPr>
        <p:spPr bwMode="auto">
          <a:xfrm>
            <a:off x="155575" y="-1804988"/>
            <a:ext cx="66865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://mrbelloblog.com/wp-content/uploads/2014/10/Indian-ocean-trade.jpg"/>
          <p:cNvSpPr>
            <a:spLocks noChangeAspect="1" noChangeArrowheads="1"/>
          </p:cNvSpPr>
          <p:nvPr/>
        </p:nvSpPr>
        <p:spPr bwMode="auto">
          <a:xfrm>
            <a:off x="307975" y="-1652588"/>
            <a:ext cx="66865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http://mrbelloblog.com/wp-content/uploads/2014/10/Indian-ocean-trade.jpg"/>
          <p:cNvSpPr>
            <a:spLocks noChangeAspect="1" noChangeArrowheads="1"/>
          </p:cNvSpPr>
          <p:nvPr/>
        </p:nvSpPr>
        <p:spPr bwMode="auto">
          <a:xfrm>
            <a:off x="460375" y="-1500188"/>
            <a:ext cx="66865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http://mrbelloblog.com/wp-content/uploads/2014/10/Indian-ocean-trade.jpg"/>
          <p:cNvSpPr>
            <a:spLocks noChangeAspect="1" noChangeArrowheads="1"/>
          </p:cNvSpPr>
          <p:nvPr/>
        </p:nvSpPr>
        <p:spPr bwMode="auto">
          <a:xfrm>
            <a:off x="612775" y="-1347788"/>
            <a:ext cx="66865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6" name="Picture 16" descr="http://i.ytimg.com/vi/a6XtBLDmPA0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" y="399030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ytimg.com/vi/vfe-eNq-Qyg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" y="1888454"/>
            <a:ext cx="4572000" cy="25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i1.ytimg.com/vi/zhL5DCizj5c/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20" y="445149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i1.ytimg.com/vi/HQPA5oNpfM4/m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32" y="1879297"/>
            <a:ext cx="4574763" cy="25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www.youtube.com/watch?v=emx92kBKads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Simulating 1 second of human brain activity takes 82,944 </a:t>
            </a:r>
            <a:r>
              <a:rPr lang="en-US" b="1" dirty="0" smtClean="0"/>
              <a:t>computer processors</a:t>
            </a:r>
            <a:br>
              <a:rPr lang="en-US" b="1" dirty="0" smtClean="0"/>
            </a:br>
            <a:r>
              <a:rPr lang="en-US" dirty="0" smtClean="0"/>
              <a:t>August </a:t>
            </a:r>
            <a:r>
              <a:rPr lang="en-US" dirty="0"/>
              <a:t>5, 2013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373" y="-155640"/>
            <a:ext cx="917318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Globalization happen after WWII?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75" y="977398"/>
            <a:ext cx="8229600" cy="4525963"/>
          </a:xfrm>
        </p:spPr>
        <p:txBody>
          <a:bodyPr/>
          <a:lstStyle/>
          <a:p>
            <a:r>
              <a:rPr lang="en-US" dirty="0" smtClean="0"/>
              <a:t>“The Bretton Woods System”</a:t>
            </a:r>
          </a:p>
          <a:p>
            <a:r>
              <a:rPr lang="en-US" dirty="0" smtClean="0"/>
              <a:t>Established </a:t>
            </a:r>
            <a:r>
              <a:rPr lang="en-US" dirty="0" smtClean="0"/>
              <a:t>financial institutions that would support </a:t>
            </a:r>
            <a:r>
              <a:rPr lang="en-US" dirty="0" smtClean="0"/>
              <a:t>U.S.-style capitalism </a:t>
            </a:r>
            <a:r>
              <a:rPr lang="en-US" u="sng" dirty="0" smtClean="0"/>
              <a:t>worldwide</a:t>
            </a:r>
            <a:endParaRPr lang="en-US" u="sng" dirty="0" smtClean="0"/>
          </a:p>
          <a:p>
            <a:pPr lvl="1"/>
            <a:r>
              <a:rPr lang="en-US" dirty="0" smtClean="0"/>
              <a:t>International Monetary Fund (IMF)</a:t>
            </a:r>
          </a:p>
          <a:p>
            <a:pPr lvl="1"/>
            <a:r>
              <a:rPr lang="en-US" dirty="0" smtClean="0"/>
              <a:t>World Bank </a:t>
            </a:r>
          </a:p>
          <a:p>
            <a:pPr lvl="1"/>
            <a:r>
              <a:rPr lang="en-US" dirty="0" smtClean="0"/>
              <a:t>World Trade Organization (WTO)</a:t>
            </a:r>
          </a:p>
          <a:p>
            <a:pPr lvl="1"/>
            <a:r>
              <a:rPr lang="en-US" dirty="0" smtClean="0"/>
              <a:t>monetary controls/regulations/standards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40" y="4714269"/>
            <a:ext cx="4762313" cy="2351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0"/>
            <a:ext cx="9144000" cy="6869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250" y="0"/>
            <a:ext cx="7951500" cy="672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6922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</a:t>
            </a:r>
            <a:r>
              <a:rPr lang="en-US" dirty="0" smtClean="0"/>
              <a:t>Global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Economic </a:t>
            </a:r>
            <a:r>
              <a:rPr lang="en-US" dirty="0" smtClean="0"/>
              <a:t>liberalism</a:t>
            </a:r>
          </a:p>
          <a:p>
            <a:pPr lvl="1"/>
            <a:r>
              <a:rPr lang="en-US" dirty="0" smtClean="0"/>
              <a:t>Free trade, privatization, deregulations</a:t>
            </a:r>
          </a:p>
          <a:p>
            <a:pPr lvl="1"/>
            <a:r>
              <a:rPr lang="en-US" dirty="0" smtClean="0"/>
              <a:t>Policies i</a:t>
            </a:r>
            <a:r>
              <a:rPr lang="en-US" dirty="0" smtClean="0"/>
              <a:t>mposed on 3</a:t>
            </a:r>
            <a:r>
              <a:rPr lang="en-US" baseline="30000" dirty="0" smtClean="0"/>
              <a:t>rd</a:t>
            </a:r>
            <a:r>
              <a:rPr lang="en-US" dirty="0" smtClean="0"/>
              <a:t> world countries in exchange for Western loans</a:t>
            </a:r>
          </a:p>
          <a:p>
            <a:pPr lvl="1"/>
            <a:r>
              <a:rPr lang="en-US" dirty="0" smtClean="0"/>
              <a:t>Furthered by breakdown of Communism</a:t>
            </a:r>
            <a:endParaRPr lang="en-US" dirty="0" smtClean="0"/>
          </a:p>
          <a:p>
            <a:r>
              <a:rPr lang="en-US" dirty="0" smtClean="0"/>
              <a:t>Technological innovation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ommunications </a:t>
            </a:r>
            <a:r>
              <a:rPr lang="en-US" dirty="0" smtClean="0"/>
              <a:t>(telephone, television, </a:t>
            </a:r>
            <a:r>
              <a:rPr lang="en-US" dirty="0" smtClean="0"/>
              <a:t>internet)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ass </a:t>
            </a:r>
            <a:r>
              <a:rPr lang="en-US" dirty="0" smtClean="0"/>
              <a:t>production (cheap, quality consumer goods)</a:t>
            </a:r>
          </a:p>
          <a:p>
            <a:pPr lvl="1"/>
            <a:r>
              <a:rPr lang="en-US" dirty="0" smtClean="0"/>
              <a:t>Tr</a:t>
            </a:r>
            <a:r>
              <a:rPr lang="en-US" dirty="0" smtClean="0"/>
              <a:t>ansportation </a:t>
            </a:r>
            <a:r>
              <a:rPr lang="en-US" dirty="0" smtClean="0"/>
              <a:t>(faster, bigger, cheaper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332</Words>
  <Application>Microsoft Office PowerPoint</Application>
  <PresentationFormat>On-screen Show (4:3)</PresentationFormat>
  <Paragraphs>64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23 Quiz</vt:lpstr>
      <vt:lpstr>Chapter 23 Quiz</vt:lpstr>
      <vt:lpstr>Accelerating Global Interaction  Since 1945</vt:lpstr>
      <vt:lpstr>Benefits of Globalization   Globalization: The integration of economies, societies, and cultures around the world </vt:lpstr>
      <vt:lpstr>Is cultural exchange and integration a new phenomenon in world history?</vt:lpstr>
      <vt:lpstr>Shift Happens</vt:lpstr>
      <vt:lpstr>Why did Globalization happen after WWII?</vt:lpstr>
      <vt:lpstr>PowerPoint Presentation</vt:lpstr>
      <vt:lpstr>Causes of Global Integration</vt:lpstr>
      <vt:lpstr>How do these metrics demonstrate accelerating global interaction? </vt:lpstr>
      <vt:lpstr>Globalization Case Study —Norman Borlaug</vt:lpstr>
      <vt:lpstr>CC Globalization 1</vt:lpstr>
      <vt:lpstr>Downsides to Globalization</vt:lpstr>
      <vt:lpstr>Consequences of Economic Integration on the World:</vt:lpstr>
      <vt:lpstr>PowerPoint Presentation</vt:lpstr>
      <vt:lpstr>Pepsi and the Soviet Union</vt:lpstr>
      <vt:lpstr>Consequences of Bretton-Woods</vt:lpstr>
      <vt:lpstr>Consequences of Integration</vt:lpstr>
      <vt:lpstr>Ag and Climate</vt:lpstr>
      <vt:lpstr>Consequences of Integration</vt:lpstr>
      <vt:lpstr>CC Globalization 2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24:  Accelerating Global Interaction  Since 1945</dc:title>
  <dc:creator>Howard County Administrator</dc:creator>
  <cp:lastModifiedBy>.</cp:lastModifiedBy>
  <cp:revision>44</cp:revision>
  <dcterms:created xsi:type="dcterms:W3CDTF">2013-04-16T10:54:52Z</dcterms:created>
  <dcterms:modified xsi:type="dcterms:W3CDTF">2015-04-20T16:51:43Z</dcterms:modified>
</cp:coreProperties>
</file>