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2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87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754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03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9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3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5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683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38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3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AE657-B4FF-4DF6-8DA0-560F7BD9AEA7}" type="datetimeFigureOut">
              <a:rPr lang="en-US" smtClean="0"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DD9CF-ECF6-4D70-88AC-60092B177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685800" y="-108071"/>
            <a:ext cx="10439400" cy="2394071"/>
          </a:xfrm>
        </p:spPr>
        <p:txBody>
          <a:bodyPr>
            <a:noAutofit/>
          </a:bodyPr>
          <a:lstStyle/>
          <a:p>
            <a:r>
              <a:rPr lang="en-US" sz="5400" dirty="0" smtClean="0">
                <a:latin typeface="Old English Text MT" panose="03040902040508030806" pitchFamily="66" charset="0"/>
              </a:rPr>
              <a:t>Crusade.</a:t>
            </a:r>
            <a:r>
              <a:rPr lang="en-US" sz="5400" dirty="0" smtClean="0">
                <a:latin typeface="Engravers MT" panose="02090707080505020304" pitchFamily="18" charset="0"/>
              </a:rPr>
              <a:t> </a:t>
            </a:r>
            <a:r>
              <a:rPr lang="en-US" sz="8000" dirty="0" smtClean="0">
                <a:latin typeface="Chiller" panose="04020404031007020602" pitchFamily="82" charset="0"/>
              </a:rPr>
              <a:t>Invade. </a:t>
            </a:r>
            <a:br>
              <a:rPr lang="en-US" sz="8000" dirty="0" smtClean="0">
                <a:latin typeface="Chiller" panose="04020404031007020602" pitchFamily="82" charset="0"/>
              </a:rPr>
            </a:br>
            <a:r>
              <a:rPr lang="en-US" sz="7200" dirty="0" smtClean="0">
                <a:latin typeface="Pristina" panose="03060402040406080204" pitchFamily="66" charset="0"/>
              </a:rPr>
              <a:t>Raid.</a:t>
            </a:r>
            <a:r>
              <a:rPr lang="en-US" sz="8000" dirty="0" smtClean="0">
                <a:latin typeface="Pristina" panose="03060402040406080204" pitchFamily="66" charset="0"/>
              </a:rPr>
              <a:t> </a:t>
            </a:r>
            <a:r>
              <a:rPr lang="en-US" sz="6600" dirty="0" smtClean="0">
                <a:latin typeface="Algerian" panose="04020705040A02060702" pitchFamily="82" charset="0"/>
              </a:rPr>
              <a:t>Trade.</a:t>
            </a:r>
            <a:endParaRPr lang="en-US" sz="6600" dirty="0">
              <a:latin typeface="Algerian" panose="04020705040A02060702" pitchFamily="8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deremilitari.org/wp-content/uploads/2013/04/FIRST-crus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65471"/>
            <a:ext cx="5402580" cy="4692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5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00200"/>
            <a:ext cx="4648200" cy="4953000"/>
          </a:xfrm>
        </p:spPr>
        <p:txBody>
          <a:bodyPr/>
          <a:lstStyle/>
          <a:p>
            <a:r>
              <a:rPr lang="en-US" dirty="0" smtClean="0"/>
              <a:t>The Crusades = </a:t>
            </a:r>
            <a:r>
              <a:rPr lang="en-US" dirty="0"/>
              <a:t>S</a:t>
            </a:r>
            <a:r>
              <a:rPr lang="en-US" dirty="0" smtClean="0"/>
              <a:t>eries of “holy </a:t>
            </a:r>
            <a:r>
              <a:rPr lang="en-US" dirty="0" smtClean="0"/>
              <a:t>wars” led by European Christians to recapture the holy lands and spread Christianity</a:t>
            </a:r>
          </a:p>
          <a:p>
            <a:pPr lvl="1"/>
            <a:r>
              <a:rPr lang="en-US" dirty="0" smtClean="0"/>
              <a:t>Lasted several centuries</a:t>
            </a:r>
          </a:p>
          <a:p>
            <a:pPr lvl="1"/>
            <a:r>
              <a:rPr lang="en-US" dirty="0" smtClean="0"/>
              <a:t>Authorized by the Pope</a:t>
            </a:r>
          </a:p>
          <a:p>
            <a:pPr lvl="1"/>
            <a:r>
              <a:rPr lang="en-US" dirty="0" smtClean="0"/>
              <a:t>Belief that it was “God’s command”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581400" cy="4167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5715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Pope Urban II calling for the Crusades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3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371600"/>
            <a:ext cx="7010400" cy="496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70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Participants </a:t>
            </a:r>
            <a:r>
              <a:rPr lang="en-US" dirty="0" smtClean="0">
                <a:sym typeface="Wingdings" pitchFamily="2" charset="2"/>
              </a:rPr>
              <a:t>received: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Indulgences = removed any penalties for their confessed sins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Cancellation </a:t>
            </a:r>
            <a:r>
              <a:rPr lang="en-US" dirty="0" smtClean="0">
                <a:sym typeface="Wingdings" pitchFamily="2" charset="2"/>
              </a:rPr>
              <a:t>of debts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Honor and </a:t>
            </a:r>
            <a:r>
              <a:rPr lang="en-US" dirty="0" smtClean="0">
                <a:sym typeface="Wingdings" pitchFamily="2" charset="2"/>
              </a:rPr>
              <a:t>glory</a:t>
            </a:r>
          </a:p>
          <a:p>
            <a:r>
              <a:rPr lang="en-US" dirty="0" smtClean="0">
                <a:sym typeface="Wingdings" pitchFamily="2" charset="2"/>
              </a:rPr>
              <a:t>Involved men from all classes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Crusades were attractive to kings: gain favor from the Pope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810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236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Crusades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28700"/>
            <a:ext cx="448056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Most famous </a:t>
            </a:r>
            <a:r>
              <a:rPr lang="en-US" dirty="0" smtClean="0"/>
              <a:t>Crusades: Reclaiming Jerusalem </a:t>
            </a:r>
            <a:r>
              <a:rPr lang="en-US" dirty="0" smtClean="0"/>
              <a:t>and other holy places in the Middle East from the </a:t>
            </a:r>
            <a:r>
              <a:rPr lang="en-US" dirty="0" smtClean="0"/>
              <a:t>Muslims</a:t>
            </a: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85360" y="1066800"/>
            <a:ext cx="43434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Other targets:</a:t>
            </a:r>
          </a:p>
          <a:p>
            <a:pPr lvl="1"/>
            <a:r>
              <a:rPr lang="en-US" dirty="0" smtClean="0"/>
              <a:t>Muslims on the Iberian Peninsula (Spain)</a:t>
            </a:r>
          </a:p>
          <a:p>
            <a:pPr lvl="1"/>
            <a:r>
              <a:rPr lang="en-US" dirty="0" smtClean="0"/>
              <a:t>The Byzantine Empire and Russia</a:t>
            </a:r>
          </a:p>
          <a:p>
            <a:pPr lvl="1"/>
            <a:r>
              <a:rPr lang="en-US" dirty="0" smtClean="0"/>
              <a:t>Opponents of the Catholic Church (</a:t>
            </a:r>
            <a:r>
              <a:rPr lang="en-US" dirty="0" err="1" smtClean="0"/>
              <a:t>Albigensian</a:t>
            </a:r>
            <a:r>
              <a:rPr lang="en-US" dirty="0" smtClean="0"/>
              <a:t> Crusade)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3567799"/>
            <a:ext cx="3398520" cy="329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335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Crusades: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60960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Relatively unsuccessful</a:t>
            </a:r>
          </a:p>
          <a:p>
            <a:r>
              <a:rPr lang="en-US" dirty="0" smtClean="0"/>
              <a:t>Increased </a:t>
            </a:r>
            <a:r>
              <a:rPr lang="en-US" dirty="0" smtClean="0"/>
              <a:t>power of the </a:t>
            </a:r>
            <a:r>
              <a:rPr lang="en-US" dirty="0" smtClean="0"/>
              <a:t>popes</a:t>
            </a:r>
          </a:p>
          <a:p>
            <a:r>
              <a:rPr lang="en-US" dirty="0" smtClean="0"/>
              <a:t>Anti-Semitism (Jews)</a:t>
            </a:r>
            <a:endParaRPr lang="en-US" dirty="0" smtClean="0"/>
          </a:p>
          <a:p>
            <a:r>
              <a:rPr lang="en-US" dirty="0" smtClean="0"/>
              <a:t>As a result of contact with the Islamic world, Europeans gained:</a:t>
            </a:r>
          </a:p>
          <a:p>
            <a:pPr lvl="1"/>
            <a:r>
              <a:rPr lang="en-US" dirty="0" smtClean="0"/>
              <a:t>A demand for Asian goods</a:t>
            </a:r>
          </a:p>
          <a:p>
            <a:pPr lvl="1"/>
            <a:r>
              <a:rPr lang="en-US" dirty="0" smtClean="0"/>
              <a:t>Muslim scholarship</a:t>
            </a:r>
          </a:p>
          <a:p>
            <a:pPr lvl="1"/>
            <a:r>
              <a:rPr lang="en-US" dirty="0" smtClean="0"/>
              <a:t>New inventions</a:t>
            </a:r>
          </a:p>
          <a:p>
            <a:r>
              <a:rPr lang="en-US" dirty="0" smtClean="0"/>
              <a:t>Distinct cultural barriers (within and between religions)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1143000"/>
            <a:ext cx="2116667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5715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a group of 2-4, create an advertisement commanding kings, lords, vassals, and peasants to join the Pope’s crusade against…?</a:t>
            </a:r>
          </a:p>
          <a:p>
            <a:pPr lvl="1"/>
            <a:r>
              <a:rPr lang="en-US" dirty="0" smtClean="0"/>
              <a:t>But must be somewhere they ACTUALLY crusaded</a:t>
            </a:r>
            <a:endParaRPr lang="en-US" dirty="0"/>
          </a:p>
          <a:p>
            <a:r>
              <a:rPr lang="en-US" dirty="0" smtClean="0"/>
              <a:t>How will you incentivize people to join?</a:t>
            </a:r>
          </a:p>
          <a:p>
            <a:r>
              <a:rPr lang="en-US" dirty="0" smtClean="0"/>
              <a:t>How will you convince them the crusade is righteous?</a:t>
            </a:r>
          </a:p>
          <a:p>
            <a:r>
              <a:rPr lang="en-US" dirty="0" smtClean="0"/>
              <a:t>How will you appeal to different classes?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400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1624</TotalTime>
  <Words>237</Words>
  <Application>Microsoft Office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Crusade. Invade.  Raid. Trade.</vt:lpstr>
      <vt:lpstr>The Crusades</vt:lpstr>
      <vt:lpstr>The Crusades</vt:lpstr>
      <vt:lpstr>The Crusades</vt:lpstr>
      <vt:lpstr>The Crusades</vt:lpstr>
      <vt:lpstr>The Crusades: Results</vt:lpstr>
      <vt:lpstr>Your Task</vt:lpstr>
    </vt:vector>
  </TitlesOfParts>
  <Company>Howard County Public School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</dc:title>
  <dc:creator>.</dc:creator>
  <cp:lastModifiedBy>.</cp:lastModifiedBy>
  <cp:revision>11</cp:revision>
  <dcterms:created xsi:type="dcterms:W3CDTF">2014-11-03T17:15:56Z</dcterms:created>
  <dcterms:modified xsi:type="dcterms:W3CDTF">2014-11-04T20:20:28Z</dcterms:modified>
</cp:coreProperties>
</file>