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56" r:id="rId3"/>
    <p:sldId id="257" r:id="rId4"/>
    <p:sldId id="258" r:id="rId5"/>
    <p:sldId id="259" r:id="rId6"/>
    <p:sldId id="266" r:id="rId7"/>
    <p:sldId id="260" r:id="rId8"/>
    <p:sldId id="262" r:id="rId9"/>
    <p:sldId id="263" r:id="rId10"/>
    <p:sldId id="265" r:id="rId11"/>
    <p:sldId id="264" r:id="rId12"/>
    <p:sldId id="261" r:id="rId13"/>
    <p:sldId id="271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96D67-0B44-4946-BF66-CEB49720F4E6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ADEAF-DB88-45E3-B37D-5C56450B3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ADEAF-DB88-45E3-B37D-5C56450B34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7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1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8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6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8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148C-33A0-4AD3-8123-35CEAF754E8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1007-A2A7-403D-8E95-C16C4D75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7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hcpss.org/owa/redir.aspx?C=vPlGLI2U60ucFA5M88mPR40boMOJ7dEIRjLy9DalM23-kamSITNsDZcb-Rc0M37nztye9c8sT8g.&amp;URL=https%3a%2f%2fwww.youtube.com%2fwatch%3fv%3ddnV_MTFEGI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Turn in your 1 paragraph response up front!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ahistory.org.za/sites/default/files/oldsite_images/2_1_transatlantic_ro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95312"/>
            <a:ext cx="9126771" cy="534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Ayuba</a:t>
            </a:r>
            <a:r>
              <a:rPr lang="en-US" dirty="0" smtClean="0"/>
              <a:t> Suleiman Diallo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unique about </a:t>
            </a:r>
            <a:r>
              <a:rPr lang="en-US" dirty="0" err="1" smtClean="0"/>
              <a:t>Ayuba’s</a:t>
            </a:r>
            <a:r>
              <a:rPr lang="en-US" dirty="0" smtClean="0"/>
              <a:t> life story?</a:t>
            </a:r>
            <a:endParaRPr lang="en-US" dirty="0"/>
          </a:p>
        </p:txBody>
      </p:sp>
      <p:pic>
        <p:nvPicPr>
          <p:cNvPr id="5122" name="Picture 2" descr="Ayuba Suleiman Diallo, called Job ben Solomon by William Hoare of Bath, Property of Qatar Museums Author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3404382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4999673"/>
            <a:ext cx="314881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Ayuba</a:t>
            </a:r>
            <a:r>
              <a:rPr lang="en-US" b="1" dirty="0" smtClean="0"/>
              <a:t> Suleiman Diallo, called Job ben Solomon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William Hoare of Bath, 1733</a:t>
            </a:r>
          </a:p>
          <a:p>
            <a:endParaRPr lang="en-US" dirty="0"/>
          </a:p>
          <a:p>
            <a:r>
              <a:rPr lang="en-US" dirty="0" smtClean="0"/>
              <a:t>British National Portrait Gallery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various effects of the slave trade on Africa?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15.3 &amp; 15.4</a:t>
            </a:r>
          </a:p>
          <a:p>
            <a:endParaRPr lang="en-US" dirty="0"/>
          </a:p>
          <a:p>
            <a:r>
              <a:rPr lang="en-US" dirty="0" smtClean="0"/>
              <a:t>Take notes on the bullet point questions</a:t>
            </a:r>
          </a:p>
          <a:p>
            <a:r>
              <a:rPr lang="en-US" dirty="0" smtClean="0"/>
              <a:t>Be ready to discuss both sources </a:t>
            </a:r>
            <a:r>
              <a:rPr lang="en-US" smtClean="0"/>
              <a:t>on 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Have your textbook and your notes on documents 15.3 &amp; 15.4 on your desk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Kings and the Slave Trade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problems does each king face?</a:t>
            </a:r>
          </a:p>
          <a:p>
            <a:r>
              <a:rPr lang="en-US" sz="2400" dirty="0" smtClean="0"/>
              <a:t>How did the slave trade affect the power of the king?</a:t>
            </a:r>
          </a:p>
          <a:p>
            <a:r>
              <a:rPr lang="en-US" sz="2400" dirty="0" smtClean="0"/>
              <a:t>How did the king view the slave trade?</a:t>
            </a:r>
          </a:p>
          <a:p>
            <a:r>
              <a:rPr lang="en-US" sz="2400" dirty="0" smtClean="0"/>
              <a:t>What does the king tell us about the advantages and disadvantages of the slave trade for…</a:t>
            </a:r>
          </a:p>
          <a:p>
            <a:pPr lvl="1"/>
            <a:r>
              <a:rPr lang="en-US" sz="2000" dirty="0" smtClean="0"/>
              <a:t>Africans?</a:t>
            </a:r>
          </a:p>
          <a:p>
            <a:pPr lvl="1"/>
            <a:r>
              <a:rPr lang="en-US" sz="2000" dirty="0" smtClean="0"/>
              <a:t>Europeans?</a:t>
            </a:r>
          </a:p>
          <a:p>
            <a:r>
              <a:rPr lang="en-US" sz="2400" dirty="0" smtClean="0"/>
              <a:t>What is the relationship between goods and the slave trade?</a:t>
            </a:r>
          </a:p>
          <a:p>
            <a:r>
              <a:rPr lang="en-US" sz="2400" dirty="0"/>
              <a:t>What is the relationship between </a:t>
            </a:r>
            <a:r>
              <a:rPr lang="en-US" sz="2400" dirty="0" smtClean="0"/>
              <a:t>war and </a:t>
            </a:r>
            <a:r>
              <a:rPr lang="en-US" sz="2400" dirty="0"/>
              <a:t>the slave trade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do the kings seek from the Europeans?</a:t>
            </a:r>
          </a:p>
          <a:p>
            <a:endParaRPr lang="en-US" sz="2400" dirty="0"/>
          </a:p>
          <a:p>
            <a:r>
              <a:rPr lang="en-US" sz="2400" dirty="0" smtClean="0"/>
              <a:t>USE QUOTES!! (even if you have to abbreviate them)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40" y="76200"/>
            <a:ext cx="8229600" cy="990600"/>
          </a:xfrm>
        </p:spPr>
        <p:txBody>
          <a:bodyPr/>
          <a:lstStyle/>
          <a:p>
            <a:r>
              <a:rPr lang="en-US" dirty="0" smtClean="0"/>
              <a:t>Group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3200400" cy="4419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Affonso</a:t>
            </a:r>
            <a:r>
              <a:rPr lang="en-US" b="1" dirty="0" smtClean="0"/>
              <a:t> I (</a:t>
            </a:r>
            <a:r>
              <a:rPr lang="en-US" b="1" dirty="0" err="1" smtClean="0"/>
              <a:t>Kongo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dirty="0" smtClean="0"/>
              <a:t>Jacob</a:t>
            </a:r>
          </a:p>
          <a:p>
            <a:r>
              <a:rPr lang="en-US" dirty="0" smtClean="0"/>
              <a:t>Sam</a:t>
            </a:r>
          </a:p>
          <a:p>
            <a:r>
              <a:rPr lang="en-US" dirty="0" smtClean="0"/>
              <a:t>Trevor</a:t>
            </a:r>
          </a:p>
          <a:p>
            <a:r>
              <a:rPr lang="en-US" dirty="0" smtClean="0"/>
              <a:t>Emma</a:t>
            </a:r>
            <a:endParaRPr lang="en-US" dirty="0"/>
          </a:p>
          <a:p>
            <a:r>
              <a:rPr lang="en-US" dirty="0" smtClean="0"/>
              <a:t>Charlotte</a:t>
            </a:r>
          </a:p>
          <a:p>
            <a:r>
              <a:rPr lang="en-US" dirty="0" smtClean="0"/>
              <a:t>Cole</a:t>
            </a:r>
          </a:p>
          <a:p>
            <a:r>
              <a:rPr lang="en-US" dirty="0" smtClean="0"/>
              <a:t>Eileen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0" y="888460"/>
            <a:ext cx="3581400" cy="47503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" b="1" dirty="0" err="1" smtClean="0"/>
              <a:t>Osei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Bonsu</a:t>
            </a:r>
            <a:r>
              <a:rPr lang="en-US" sz="3000" b="1" dirty="0" smtClean="0"/>
              <a:t> (Asante)</a:t>
            </a:r>
            <a:endParaRPr lang="en-US" sz="3000" b="1" dirty="0" smtClean="0"/>
          </a:p>
          <a:p>
            <a:r>
              <a:rPr lang="en-US" sz="3200" dirty="0" smtClean="0"/>
              <a:t>Lucero</a:t>
            </a:r>
          </a:p>
          <a:p>
            <a:r>
              <a:rPr lang="en-US" sz="3200" dirty="0" smtClean="0"/>
              <a:t>Macklin</a:t>
            </a:r>
          </a:p>
          <a:p>
            <a:r>
              <a:rPr lang="en-US" sz="3200" dirty="0" smtClean="0"/>
              <a:t>Grace</a:t>
            </a:r>
          </a:p>
          <a:p>
            <a:r>
              <a:rPr lang="en-US" sz="3200" dirty="0"/>
              <a:t>Margot</a:t>
            </a:r>
          </a:p>
          <a:p>
            <a:r>
              <a:rPr lang="en-US" sz="3200" dirty="0" err="1" smtClean="0"/>
              <a:t>Amarachi</a:t>
            </a:r>
            <a:endParaRPr lang="en-US" sz="3200" dirty="0" smtClean="0"/>
          </a:p>
          <a:p>
            <a:r>
              <a:rPr lang="en-US" sz="3200" dirty="0" smtClean="0"/>
              <a:t>Ian</a:t>
            </a:r>
          </a:p>
          <a:p>
            <a:r>
              <a:rPr lang="en-US" sz="3200" dirty="0" err="1" smtClean="0"/>
              <a:t>Mikaila</a:t>
            </a:r>
            <a:endParaRPr lang="en-US" sz="3200" dirty="0" smtClean="0"/>
          </a:p>
          <a:p>
            <a:r>
              <a:rPr lang="en-US" sz="3200" dirty="0" smtClean="0"/>
              <a:t>Tim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07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https://www.youtube.com/watch?v=dnV_MTFEGIY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Origins of the Slave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h1.redbubble.net/image.5402750.8706/flat,550x550,075,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88695"/>
            <a:ext cx="523875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redcard.ie/images/facts/triangletra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8153400" cy="5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600200"/>
            <a:ext cx="15185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Raw Materials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699500" y="3950732"/>
            <a:ext cx="2972113" cy="12954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999171" y="2514600"/>
            <a:ext cx="3020629" cy="1512332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71614" y="2667000"/>
            <a:ext cx="348186" cy="2579132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313" y="3581400"/>
            <a:ext cx="22094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Manufactured</a:t>
            </a:r>
            <a:r>
              <a:rPr lang="en-US" dirty="0"/>
              <a:t> </a:t>
            </a:r>
            <a:r>
              <a:rPr lang="en-US" dirty="0" smtClean="0"/>
              <a:t>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Slavery?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Historical slavery (Greece, Rome)</a:t>
            </a:r>
          </a:p>
          <a:p>
            <a:r>
              <a:rPr lang="en-US" dirty="0" smtClean="0"/>
              <a:t>Need for laborers for sugar plantations (and mines and other plantations)</a:t>
            </a:r>
          </a:p>
          <a:p>
            <a:pPr lvl="1"/>
            <a:r>
              <a:rPr lang="en-US" dirty="0" smtClean="0"/>
              <a:t>Why was sugar important?</a:t>
            </a:r>
          </a:p>
          <a:p>
            <a:pPr lvl="1"/>
            <a:r>
              <a:rPr lang="en-US" dirty="0" smtClean="0"/>
              <a:t>Why was sugar difficult to produce?</a:t>
            </a:r>
          </a:p>
          <a:p>
            <a:pPr lvl="1"/>
            <a:r>
              <a:rPr lang="en-US" dirty="0" smtClean="0"/>
              <a:t>Who originally produced the sugar in the new world?</a:t>
            </a:r>
          </a:p>
          <a:p>
            <a:pPr lvl="1"/>
            <a:r>
              <a:rPr lang="en-US" dirty="0" smtClean="0"/>
              <a:t>What were the conditions like for </a:t>
            </a:r>
            <a:r>
              <a:rPr lang="en-US" smtClean="0"/>
              <a:t>African slaves?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Africans?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Arab traders had enslaved Africans for centuries—beginning of anti-black racism?</a:t>
            </a:r>
          </a:p>
          <a:p>
            <a:r>
              <a:rPr lang="en-US" dirty="0" smtClean="0"/>
              <a:t>Ottoman Empire cut off access to white slaves in Eastern Europe (Slavs)</a:t>
            </a:r>
          </a:p>
          <a:p>
            <a:r>
              <a:rPr lang="en-US" dirty="0" smtClean="0"/>
              <a:t>Portuguese established contact and trade (of goods and slaves) with Africa</a:t>
            </a:r>
          </a:p>
          <a:p>
            <a:r>
              <a:rPr lang="en-US" dirty="0" smtClean="0"/>
              <a:t>Great Dying</a:t>
            </a:r>
          </a:p>
          <a:p>
            <a:r>
              <a:rPr lang="en-US" dirty="0" smtClean="0"/>
              <a:t>Complicity of some Africans in the slave trade</a:t>
            </a:r>
          </a:p>
        </p:txBody>
      </p:sp>
    </p:spTree>
    <p:extLst>
      <p:ext uri="{BB962C8B-B14F-4D97-AF65-F5344CB8AC3E}">
        <p14:creationId xmlns:p14="http://schemas.microsoft.com/office/powerpoint/2010/main" val="34586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ucworldstudies-2012.wikispaces.com/file/view/African_States.png/145233969/African_St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8900"/>
            <a:ext cx="7628666" cy="676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1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slave trade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from Interior to Coast facilitated by Africans</a:t>
            </a:r>
            <a:endParaRPr lang="en-US" dirty="0"/>
          </a:p>
          <a:p>
            <a:pPr lvl="1"/>
            <a:r>
              <a:rPr lang="en-US" dirty="0" smtClean="0"/>
              <a:t>Minimized risk to Europeans</a:t>
            </a:r>
            <a:r>
              <a:rPr lang="en-US" dirty="0"/>
              <a:t> </a:t>
            </a:r>
            <a:r>
              <a:rPr lang="en-US" dirty="0" smtClean="0"/>
              <a:t>(disease exposure)</a:t>
            </a:r>
          </a:p>
          <a:p>
            <a:pPr lvl="1"/>
            <a:r>
              <a:rPr lang="en-US" dirty="0" smtClean="0"/>
              <a:t>Enriched particular African kingdoms with </a:t>
            </a:r>
            <a:r>
              <a:rPr lang="en-US" dirty="0"/>
              <a:t>E</a:t>
            </a:r>
            <a:r>
              <a:rPr lang="en-US" dirty="0" smtClean="0"/>
              <a:t>uropean goods: cowrie shells, guns, textiles, etc.</a:t>
            </a:r>
          </a:p>
          <a:p>
            <a:pPr lvl="1"/>
            <a:r>
              <a:rPr lang="en-US" dirty="0" smtClean="0"/>
              <a:t>Sold outsiders (people from different tribes, POWs, criminals, debtors, etc.)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417"/>
            <a:ext cx="8229600" cy="1143000"/>
          </a:xfrm>
        </p:spPr>
        <p:txBody>
          <a:bodyPr/>
          <a:lstStyle/>
          <a:p>
            <a:r>
              <a:rPr lang="en-US" dirty="0" smtClean="0"/>
              <a:t>Slave Castles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https://www.youtube.com/watch?v=Ow2rItUTQtY</a:t>
            </a:r>
            <a:endParaRPr lang="en-US" dirty="0"/>
          </a:p>
        </p:txBody>
      </p:sp>
      <p:pic>
        <p:nvPicPr>
          <p:cNvPr id="3074" name="Picture 2" descr="Cape Coast Castle Gh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68123"/>
            <a:ext cx="7239000" cy="478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9"/>
            <a:ext cx="8229600" cy="1143000"/>
          </a:xfrm>
        </p:spPr>
        <p:txBody>
          <a:bodyPr/>
          <a:lstStyle/>
          <a:p>
            <a:r>
              <a:rPr lang="en-US" dirty="0" smtClean="0"/>
              <a:t>The 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r>
              <a:rPr lang="en-US" dirty="0" smtClean="0"/>
              <a:t>Forced transportation of Africans across the Atlantic Ocean</a:t>
            </a:r>
          </a:p>
          <a:p>
            <a:r>
              <a:rPr lang="en-US" dirty="0" smtClean="0"/>
              <a:t>10-15 million enslaved and shipped</a:t>
            </a:r>
          </a:p>
          <a:p>
            <a:r>
              <a:rPr lang="en-US" dirty="0" smtClean="0"/>
              <a:t>Mortality rate was &gt; 10%</a:t>
            </a:r>
            <a:endParaRPr lang="en-US" dirty="0"/>
          </a:p>
        </p:txBody>
      </p:sp>
      <p:pic>
        <p:nvPicPr>
          <p:cNvPr id="4098" name="Picture 2" descr="http://www.jungnewyork.com/images/iaa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20" y="3124200"/>
            <a:ext cx="610098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5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393</Words>
  <Application>Microsoft Office PowerPoint</Application>
  <PresentationFormat>On-screen Show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Turn in your 1 paragraph response up front!</vt:lpstr>
      <vt:lpstr>Origins of the Slave Trade</vt:lpstr>
      <vt:lpstr>Triangular Trade</vt:lpstr>
      <vt:lpstr>Why Slavery?</vt:lpstr>
      <vt:lpstr>Why Africans?</vt:lpstr>
      <vt:lpstr>PowerPoint Presentation</vt:lpstr>
      <vt:lpstr>How did the slave trade function?</vt:lpstr>
      <vt:lpstr>Slave Castles</vt:lpstr>
      <vt:lpstr>The Middle Passage</vt:lpstr>
      <vt:lpstr>PowerPoint Presentation</vt:lpstr>
      <vt:lpstr>Ayuba Suleiman Diallo</vt:lpstr>
      <vt:lpstr>What were the various effects of the slave trade on Africa?</vt:lpstr>
      <vt:lpstr>Have your textbook and your notes on documents 15.3 &amp; 15.4 on your desk</vt:lpstr>
      <vt:lpstr>African Kings and the Slave Trade </vt:lpstr>
      <vt:lpstr>Group Assignments</vt:lpstr>
      <vt:lpstr>Crash course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Trade</dc:title>
  <dc:creator>.</dc:creator>
  <cp:lastModifiedBy>.</cp:lastModifiedBy>
  <cp:revision>32</cp:revision>
  <dcterms:created xsi:type="dcterms:W3CDTF">2014-12-16T01:08:21Z</dcterms:created>
  <dcterms:modified xsi:type="dcterms:W3CDTF">2014-12-17T14:00:14Z</dcterms:modified>
</cp:coreProperties>
</file>