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298" r:id="rId5"/>
    <p:sldId id="259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99" r:id="rId14"/>
    <p:sldId id="300" r:id="rId15"/>
    <p:sldId id="301" r:id="rId16"/>
    <p:sldId id="267" r:id="rId17"/>
    <p:sldId id="306" r:id="rId18"/>
    <p:sldId id="268" r:id="rId19"/>
    <p:sldId id="273" r:id="rId20"/>
    <p:sldId id="274" r:id="rId21"/>
    <p:sldId id="275" r:id="rId22"/>
    <p:sldId id="302" r:id="rId23"/>
    <p:sldId id="269" r:id="rId24"/>
    <p:sldId id="270" r:id="rId25"/>
    <p:sldId id="271" r:id="rId26"/>
    <p:sldId id="303" r:id="rId27"/>
    <p:sldId id="304" r:id="rId28"/>
    <p:sldId id="305" r:id="rId29"/>
    <p:sldId id="276" r:id="rId30"/>
    <p:sldId id="277" r:id="rId31"/>
    <p:sldId id="278" r:id="rId32"/>
    <p:sldId id="279" r:id="rId33"/>
    <p:sldId id="280" r:id="rId34"/>
    <p:sldId id="310" r:id="rId35"/>
    <p:sldId id="308" r:id="rId36"/>
    <p:sldId id="281" r:id="rId37"/>
    <p:sldId id="282" r:id="rId38"/>
    <p:sldId id="283" r:id="rId39"/>
    <p:sldId id="284" r:id="rId40"/>
    <p:sldId id="285" r:id="rId41"/>
    <p:sldId id="286" r:id="rId42"/>
    <p:sldId id="288" r:id="rId43"/>
    <p:sldId id="312" r:id="rId44"/>
    <p:sldId id="287" r:id="rId45"/>
    <p:sldId id="289" r:id="rId46"/>
    <p:sldId id="291" r:id="rId47"/>
    <p:sldId id="292" r:id="rId48"/>
    <p:sldId id="293" r:id="rId49"/>
    <p:sldId id="294" r:id="rId50"/>
    <p:sldId id="311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28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E179-670D-4149-ABFC-0E281253CD38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209F0-77CA-4113-81F5-F18E58892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209F0-77CA-4113-81F5-F18E588922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7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6CBA276-FC3F-4ADC-92B4-4D3EF284DEB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A276-FC3F-4ADC-92B4-4D3EF284DEB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6CBA276-FC3F-4ADC-92B4-4D3EF284DEB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6CBA276-FC3F-4ADC-92B4-4D3EF284DEB4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90C318-46DD-455C-A068-2E21F4B508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World History Notes</a:t>
            </a:r>
          </a:p>
          <a:p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China and the World</a:t>
            </a:r>
            <a:br>
              <a:rPr lang="en-US" dirty="0" smtClean="0"/>
            </a:br>
            <a:r>
              <a:rPr lang="en-US" dirty="0" smtClean="0"/>
              <a:t>500 - 1300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Urbanization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041648" cy="4572000"/>
          </a:xfrm>
        </p:spPr>
        <p:txBody>
          <a:bodyPr/>
          <a:lstStyle/>
          <a:p>
            <a:r>
              <a:rPr lang="en-US" dirty="0" smtClean="0"/>
              <a:t>Many people began to move to cities</a:t>
            </a:r>
          </a:p>
          <a:p>
            <a:r>
              <a:rPr lang="en-US" dirty="0" smtClean="0"/>
              <a:t>Many Chinese cities had over 100,000 people</a:t>
            </a:r>
          </a:p>
          <a:p>
            <a:r>
              <a:rPr lang="en-US" dirty="0" smtClean="0"/>
              <a:t>Capital of Song dynasty, Hangzhou, h</a:t>
            </a:r>
            <a:r>
              <a:rPr lang="en-US" dirty="0" smtClean="0">
                <a:solidFill>
                  <a:schemeClr val="tx1"/>
                </a:solidFill>
              </a:rPr>
              <a:t>ad over 1 million people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4419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00600" y="46482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Modern picture of Hangzhou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Industrial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4800" y="1981200"/>
            <a:ext cx="4690872" cy="4117848"/>
          </a:xfrm>
        </p:spPr>
        <p:txBody>
          <a:bodyPr/>
          <a:lstStyle/>
          <a:p>
            <a:r>
              <a:rPr lang="en-US" dirty="0" smtClean="0"/>
              <a:t>Iron industry boomed</a:t>
            </a:r>
          </a:p>
          <a:p>
            <a:r>
              <a:rPr lang="en-US" dirty="0" smtClean="0"/>
              <a:t>Used to make: suits of armor, arrowheads, coins, tools, bells in Buddhist monasteries, etc.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34671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Woodblock and moveable type </a:t>
            </a:r>
            <a:r>
              <a:rPr lang="en-US" dirty="0" smtClean="0">
                <a:sym typeface="Wingdings" pitchFamily="2" charset="2"/>
              </a:rPr>
              <a:t> led to the first printed books</a:t>
            </a:r>
          </a:p>
          <a:p>
            <a:r>
              <a:rPr lang="en-US" dirty="0">
                <a:sym typeface="Wingdings" pitchFamily="2" charset="2"/>
              </a:rPr>
              <a:t>Paper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Larger ships and magnetic compass</a:t>
            </a:r>
          </a:p>
          <a:p>
            <a:r>
              <a:rPr lang="en-US" dirty="0" smtClean="0">
                <a:sym typeface="Wingdings" pitchFamily="2" charset="2"/>
              </a:rPr>
              <a:t>Gunpowder</a:t>
            </a:r>
          </a:p>
          <a:p>
            <a:endParaRPr lang="en-US" dirty="0"/>
          </a:p>
        </p:txBody>
      </p:sp>
      <p:pic>
        <p:nvPicPr>
          <p:cNvPr id="4" name="Picture 5" descr="31FASVP343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3929">
            <a:off x="685800" y="4005936"/>
            <a:ext cx="1757363" cy="1757363"/>
          </a:xfrm>
          <a:prstGeom prst="rect">
            <a:avLst/>
          </a:prstGeom>
          <a:noFill/>
        </p:spPr>
      </p:pic>
      <p:pic>
        <p:nvPicPr>
          <p:cNvPr id="5" name="Picture 5" descr="movablety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4335">
            <a:off x="5715000" y="3352800"/>
            <a:ext cx="2971800" cy="222885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3081">
            <a:off x="2795751" y="3480421"/>
            <a:ext cx="2557463" cy="257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Chinese Influences on Eurasia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major Chinese innovations that would impact the world for centuries to come: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Printing and books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Gunpowder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362200"/>
            <a:ext cx="2971800" cy="207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505200"/>
            <a:ext cx="259232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8825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and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Effects of printing and books in the future: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Mass literacy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Increased education and scholarship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Spread of religion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Exchange of information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6677">
            <a:off x="4648200" y="3200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4778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Gunpowder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Effects of gunpowder in the future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Cannons and firearms</a:t>
            </a:r>
          </a:p>
          <a:p>
            <a:r>
              <a:rPr lang="en-US" dirty="0" smtClean="0"/>
              <a:t>“Gunpowder Revolution” = when “gunpowder” empires started and grew as a result of their use of firearms, cannons, and other explosives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0"/>
            <a:ext cx="44577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6591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the Song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81400" y="1527048"/>
            <a:ext cx="5224272" cy="4572000"/>
          </a:xfrm>
        </p:spPr>
        <p:txBody>
          <a:bodyPr/>
          <a:lstStyle/>
          <a:p>
            <a:r>
              <a:rPr lang="en-US" dirty="0" smtClean="0"/>
              <a:t>Chinese women HAD been enjoying a looser patriarchal system</a:t>
            </a:r>
          </a:p>
          <a:p>
            <a:r>
              <a:rPr lang="en-US" dirty="0" smtClean="0"/>
              <a:t>With Song dynasty = major revival of Confucianism = belief in female subordination</a:t>
            </a:r>
          </a:p>
          <a:p>
            <a:r>
              <a:rPr lang="en-US" dirty="0" smtClean="0"/>
              <a:t>Patriarchal restrictions began to tighten again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152775" cy="404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thumb/a/a6/Camelus_ferus_distribution.svg/459px-Camelus_ferus_distributi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4168589"/>
            <a:ext cx="3428999" cy="268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ohn.net/camel-pictures-facts/the-pictures/Bactrian-Camel-800x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8612"/>
            <a:ext cx="6019799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Westerner on a cam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26276"/>
            <a:ext cx="31242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52398" y="2590800"/>
            <a:ext cx="586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Bactrian Camel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2286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Westerner on a camel, </a:t>
            </a:r>
            <a:r>
              <a:rPr lang="en-US" dirty="0" smtClean="0"/>
              <a:t>Tang </a:t>
            </a:r>
            <a:r>
              <a:rPr lang="en-US" dirty="0"/>
              <a:t>Dynasty </a:t>
            </a:r>
            <a:endParaRPr lang="en-US" dirty="0">
              <a:effectLst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62499" y="551765"/>
            <a:ext cx="1104901" cy="6791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://upload.wikimedia.org/wikipedia/commons/thumb/8/82/2011_Trampeltier_1528.JPG/800px-2011_Trampeltier_15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076"/>
            <a:ext cx="3010090" cy="238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5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0844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Began between the ages of 4 and 7</a:t>
            </a:r>
          </a:p>
          <a:p>
            <a:r>
              <a:rPr lang="en-US" dirty="0" smtClean="0"/>
              <a:t>Involved the tight wrapping of young girls’ feet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Broke the bones and caused intense pain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Goal—make feet small and delicate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/>
              <a:t>Sign of female beauty</a:t>
            </a:r>
          </a:p>
          <a:p>
            <a:r>
              <a:rPr lang="en-US" dirty="0" smtClean="0"/>
              <a:t>Kept the women at home</a:t>
            </a:r>
          </a:p>
          <a:p>
            <a:r>
              <a:rPr lang="en-US" dirty="0" smtClean="0"/>
              <a:t>Began with just elite women, but soon became a common practice with all classes</a:t>
            </a:r>
          </a:p>
          <a:p>
            <a:endParaRPr lang="en-US" dirty="0" smtClean="0"/>
          </a:p>
        </p:txBody>
      </p:sp>
      <p:pic>
        <p:nvPicPr>
          <p:cNvPr id="4" name="Picture 5" descr="footbin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752600"/>
            <a:ext cx="3324486" cy="380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Binding</a:t>
            </a:r>
            <a:endParaRPr lang="en-US" dirty="0"/>
          </a:p>
        </p:txBody>
      </p:sp>
      <p:pic>
        <p:nvPicPr>
          <p:cNvPr id="4" name="Picture 4" descr="art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4356100" cy="2940050"/>
          </a:xfrm>
          <a:prstGeom prst="rect">
            <a:avLst/>
          </a:prstGeom>
          <a:noFill/>
        </p:spPr>
      </p:pic>
      <p:pic>
        <p:nvPicPr>
          <p:cNvPr id="5" name="Picture 6" descr="bndfe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43000"/>
            <a:ext cx="3291879" cy="4954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after the Han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Political disunity following the collapse of the Han dynasty</a:t>
            </a:r>
          </a:p>
          <a:p>
            <a:r>
              <a:rPr lang="en-US" dirty="0" smtClean="0"/>
              <a:t>During this time, many Chinese people began to migrate south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Partly a natural migration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Partly due to the nomads from the north creeping in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Result = by 1000 CE, about 60% of China’s population was in southern China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Result = the Chinese destroyed forests and land in southern China as they brought their intensive agriculture with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Binding</a:t>
            </a:r>
            <a:endParaRPr lang="en-US" dirty="0"/>
          </a:p>
        </p:txBody>
      </p:sp>
      <p:pic>
        <p:nvPicPr>
          <p:cNvPr id="4" name="Picture 4" descr="bndf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3455988" cy="4191000"/>
          </a:xfrm>
          <a:prstGeom prst="rect">
            <a:avLst/>
          </a:prstGeom>
          <a:noFill/>
        </p:spPr>
      </p:pic>
      <p:pic>
        <p:nvPicPr>
          <p:cNvPr id="5" name="Picture 6" descr="A_HIGH_CASTE_LADYS_DAINTY_LILY_FE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384468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Binding</a:t>
            </a:r>
            <a:endParaRPr lang="en-US" dirty="0"/>
          </a:p>
        </p:txBody>
      </p:sp>
      <p:pic>
        <p:nvPicPr>
          <p:cNvPr id="4" name="Picture 5" descr="footbin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90600"/>
            <a:ext cx="3962400" cy="3625627"/>
          </a:xfrm>
          <a:prstGeom prst="rect">
            <a:avLst/>
          </a:prstGeom>
          <a:noFill/>
        </p:spPr>
      </p:pic>
      <p:pic>
        <p:nvPicPr>
          <p:cNvPr id="5" name="Picture 4" descr="FootBindingRxSchem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24400"/>
            <a:ext cx="6869113" cy="1865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</a:t>
            </a:r>
            <a:r>
              <a:rPr lang="en-US" smtClean="0"/>
              <a:t>binding reading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and the Economy: Textiles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China’s economy became more commercial</a:t>
            </a:r>
          </a:p>
          <a:p>
            <a:r>
              <a:rPr lang="en-US" dirty="0" smtClean="0"/>
              <a:t>More factories and workshops </a:t>
            </a:r>
            <a:r>
              <a:rPr lang="en-US" dirty="0" smtClean="0">
                <a:sym typeface="Wingdings" pitchFamily="2" charset="2"/>
              </a:rPr>
              <a:t>means less home-made (by women) products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Workshops and factories run by men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Factories now used to produce silk and other textiles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Takes this job away from women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and the Economy: Other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did women do instead?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Operated restaurants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Sold fish and vegetables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Maids, cooks, dressmakers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Concubines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Courtesans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Entertainers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Prostitutes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Trends for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Property rights expanded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Women could inherit family property</a:t>
            </a:r>
          </a:p>
          <a:p>
            <a:r>
              <a:rPr lang="en-US" dirty="0" smtClean="0"/>
              <a:t>Promotion of further education for women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To raise sons effectively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To increase family’s fortune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Sources (418-419)</a:t>
            </a:r>
            <a:endParaRPr lang="en-US" dirty="0"/>
          </a:p>
        </p:txBody>
      </p:sp>
      <p:pic>
        <p:nvPicPr>
          <p:cNvPr id="2050" name="Picture 2" descr="http://subastadeantiguedades.es/wp-content/uploads/2014/10/800px-song_dynasty_elegant_pa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0185"/>
            <a:ext cx="5105400" cy="377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berry\AppData\Local\Temp\phot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70" y="990600"/>
            <a:ext cx="486542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57200" y="3581400"/>
            <a:ext cx="685800" cy="6858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1676400"/>
            <a:ext cx="685800" cy="685800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14400" y="2362200"/>
            <a:ext cx="304800" cy="11430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505200" y="1447800"/>
            <a:ext cx="1524000" cy="53340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0100" y="1981200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Song Emperor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43100" y="1295400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Tang Empress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://subastadeantiguedades.es/wp-content/uploads/2014/10/800px-song_dynasty_elegant_pa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832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8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C:\Users\nberry\AppData\Local\Temp\photo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-41089"/>
            <a:ext cx="9372600" cy="689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&amp; the Northern Nomads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05200" y="1527048"/>
            <a:ext cx="5300472" cy="4572000"/>
          </a:xfrm>
        </p:spPr>
        <p:txBody>
          <a:bodyPr/>
          <a:lstStyle/>
          <a:p>
            <a:r>
              <a:rPr lang="en-US" dirty="0" smtClean="0"/>
              <a:t>Most ongoing and intense interaction with outsiders</a:t>
            </a:r>
          </a:p>
          <a:p>
            <a:r>
              <a:rPr lang="en-US" dirty="0" smtClean="0"/>
              <a:t>Nomads focused on raising livestock, riding horses</a:t>
            </a:r>
          </a:p>
          <a:p>
            <a:r>
              <a:rPr lang="en-US" dirty="0" smtClean="0"/>
              <a:t>Relationship began as a result of TRADE</a:t>
            </a:r>
          </a:p>
          <a:p>
            <a:r>
              <a:rPr lang="en-US" dirty="0"/>
              <a:t>C</a:t>
            </a:r>
            <a:r>
              <a:rPr lang="en-US" dirty="0" smtClean="0"/>
              <a:t>enturies-long relationship filled with trading, raiding, and extortion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3048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Reunification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84648" cy="4797552"/>
          </a:xfrm>
        </p:spPr>
        <p:txBody>
          <a:bodyPr/>
          <a:lstStyle/>
          <a:p>
            <a:r>
              <a:rPr lang="en-US" dirty="0" smtClean="0"/>
              <a:t>China regained its unity under the Sui dynasty (589-618)</a:t>
            </a:r>
          </a:p>
          <a:p>
            <a:r>
              <a:rPr lang="en-US" dirty="0" smtClean="0"/>
              <a:t>Reunified China with the construction of the Grand Canal</a:t>
            </a:r>
          </a:p>
          <a:p>
            <a:r>
              <a:rPr lang="en-US" dirty="0" smtClean="0"/>
              <a:t>Short-lived dynasty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Ruthless emperors = unpopular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Failed attempt to conquer Korea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wasted resources and upset people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Sui dynasty = overthrown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133600"/>
            <a:ext cx="34385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Nomadic Point of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Nomads saw the Chinese as a threat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Chinese built the Great Wall to keep them out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Used military against nomads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Made trading difficult</a:t>
            </a:r>
          </a:p>
          <a:p>
            <a:r>
              <a:rPr lang="en-US" dirty="0" smtClean="0"/>
              <a:t>In reality: the Chinese needed the nomads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Needed horses for their military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Needed other goods like: furs, hides, amber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Many important parts of the Silk Road network were in nomad territories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Point of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98848" cy="4572000"/>
          </a:xfrm>
        </p:spPr>
        <p:txBody>
          <a:bodyPr/>
          <a:lstStyle/>
          <a:p>
            <a:r>
              <a:rPr lang="en-US" dirty="0" smtClean="0"/>
              <a:t>Nomads = barbaric and primitive</a:t>
            </a:r>
          </a:p>
          <a:p>
            <a:r>
              <a:rPr lang="en-US" dirty="0" smtClean="0"/>
              <a:t>Chinese = sophisticated and civilized</a:t>
            </a:r>
          </a:p>
          <a:p>
            <a:r>
              <a:rPr lang="en-US" dirty="0" smtClean="0"/>
              <a:t>Chinese = felt superior to ALL non-Chinese cultures/people, not just the nomads</a:t>
            </a:r>
          </a:p>
          <a:p>
            <a:r>
              <a:rPr lang="en-US" dirty="0" smtClean="0"/>
              <a:t>This resulted in the Chinese tribute system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066800"/>
            <a:ext cx="2647950" cy="235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0"/>
            <a:ext cx="2846294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05600" y="3429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versus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Tribute System in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5181600" cy="47213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Acknowledgement of Chinese superiority by foreigners and non-Chinese authorities</a:t>
            </a:r>
          </a:p>
          <a:p>
            <a:r>
              <a:rPr lang="en-US" dirty="0" smtClean="0"/>
              <a:t>Foreigners would go to the Chinese court and: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Perform a series of ritual bowings and gestures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Present their tribute (goods/gifts)</a:t>
            </a:r>
          </a:p>
          <a:p>
            <a:r>
              <a:rPr lang="en-US" dirty="0" smtClean="0"/>
              <a:t> In return, the Chinese emperor would: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Grant them permission to trade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 them with gifts or “bestowals”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6576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Tribute System—not always what it seems!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63045" y="1527048"/>
            <a:ext cx="5842627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China also paid off large nomadic empires (like the </a:t>
            </a:r>
            <a:r>
              <a:rPr lang="en-US" dirty="0" err="1" smtClean="0"/>
              <a:t>Xiongnu</a:t>
            </a:r>
            <a:r>
              <a:rPr lang="en-US" dirty="0" smtClean="0"/>
              <a:t>) that had powerful militaries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Like protection money…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Tribute system in reverse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China = gave the nomads “gifts” of wine, silk, grains, and other goods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Married off a princess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 return = the nomads promised to not invade or attack China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mages.wikia.com/simpsons/images/archive/9/9e/20100515000529!The_Simpsons-Fat_To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4" y="1752600"/>
            <a:ext cx="2763791" cy="40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9 Quiz!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01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and its 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and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337048" cy="47975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Initial Chinese influence </a:t>
            </a:r>
            <a:r>
              <a:rPr lang="en-US" dirty="0"/>
              <a:t> </a:t>
            </a:r>
            <a:r>
              <a:rPr lang="en-US" dirty="0" smtClean="0"/>
              <a:t>through temporary conquest of Korea during Han dynasty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Korean resistance led to withdraw of military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Tribute system &amp; trading relationship still existed</a:t>
            </a:r>
          </a:p>
          <a:p>
            <a:r>
              <a:rPr lang="en-US" dirty="0" smtClean="0"/>
              <a:t> Chinese cultural elements adopted by the Koreans: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Buddhism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Confucianism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Government set-up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Chinese models of family life and female behavior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057400"/>
            <a:ext cx="304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5791200" y="990600"/>
            <a:ext cx="24384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Korean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71800" y="1527048"/>
            <a:ext cx="5833872" cy="4572000"/>
          </a:xfrm>
        </p:spPr>
        <p:txBody>
          <a:bodyPr/>
          <a:lstStyle/>
          <a:p>
            <a:r>
              <a:rPr lang="en-US" dirty="0" smtClean="0"/>
              <a:t>No longer allowed to </a:t>
            </a:r>
            <a:r>
              <a:rPr lang="en-US" smtClean="0"/>
              <a:t>live and </a:t>
            </a:r>
            <a:r>
              <a:rPr lang="en-US" dirty="0" smtClean="0"/>
              <a:t>raise her children in </a:t>
            </a:r>
            <a:r>
              <a:rPr lang="en-US" u="sng" dirty="0" smtClean="0"/>
              <a:t>her</a:t>
            </a:r>
            <a:r>
              <a:rPr lang="en-US" dirty="0" smtClean="0"/>
              <a:t> parents’ home with her husband</a:t>
            </a:r>
          </a:p>
          <a:p>
            <a:r>
              <a:rPr lang="en-US" dirty="0" smtClean="0"/>
              <a:t>Practices that faded away: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Husband buried with the wife’s family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Remarriage of widowed or divorced women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Female inheritance of property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Plural marriages for men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277400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and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565648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Vietnam was part of the Chinese state for over 1000 years (111 BCE to 939 CE)</a:t>
            </a:r>
          </a:p>
          <a:p>
            <a:r>
              <a:rPr lang="en-US" dirty="0" smtClean="0"/>
              <a:t>Chinese cultural elements adopted by the Vietnamese: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Confucianism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Daoism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Buddhism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Administrative techniques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Examination system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Artistic and literary styles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667000"/>
            <a:ext cx="374814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019800" y="1066800"/>
            <a:ext cx="609600" cy="274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and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5943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Chinese elements </a:t>
            </a:r>
            <a:r>
              <a:rPr lang="en-US" i="1" dirty="0" smtClean="0"/>
              <a:t>forced</a:t>
            </a:r>
            <a:r>
              <a:rPr lang="en-US" dirty="0" smtClean="0"/>
              <a:t> upon the Vietnamese: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Confucian-based schools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Chinese = official language for businesses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Chinese clothing and hairstyles = mandatory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Chinese-style irrigated agriculture</a:t>
            </a:r>
            <a:endParaRPr lang="en-US" dirty="0" smtClean="0"/>
          </a:p>
          <a:p>
            <a:r>
              <a:rPr lang="en-US" dirty="0" smtClean="0"/>
              <a:t> Result = Vietnamese resistance and rebellion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Several failed rebellions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Ex: the Trung sisters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Successful rebellion = 10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century when Tang dynasty weakened in China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0574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5715000" y="3124200"/>
            <a:ext cx="8382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c85c7a.medialib.glogster.com/media/93/93e3c28e63068a99d12cc42f55fdecf94722fd5d51714b7b0508ba724f121bc2/china-river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-19050"/>
            <a:ext cx="9092251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5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and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8600" y="1527048"/>
            <a:ext cx="4767072" cy="4572000"/>
          </a:xfrm>
        </p:spPr>
        <p:txBody>
          <a:bodyPr/>
          <a:lstStyle/>
          <a:p>
            <a:r>
              <a:rPr lang="en-US" dirty="0" smtClean="0"/>
              <a:t>Uniquely Vietnamese cultural elements that remained in Vietnam despite Chinese influences: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Distinct Vietnamese language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Cockfighting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Chewing betel nuts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Greater role for women in social and economic life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9624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3162300" cy="200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and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0" y="1527048"/>
            <a:ext cx="4995672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Unlike Korea and Vietnam – Japan is physically separated from China</a:t>
            </a:r>
          </a:p>
          <a:p>
            <a:r>
              <a:rPr lang="en-US" dirty="0" smtClean="0"/>
              <a:t>Japan was never successfully invaded or conquered by China</a:t>
            </a:r>
          </a:p>
          <a:p>
            <a:r>
              <a:rPr lang="en-US" dirty="0"/>
              <a:t>A</a:t>
            </a:r>
            <a:r>
              <a:rPr lang="en-US" dirty="0" smtClean="0"/>
              <a:t>ny Chinese cultural elements adopted by Japan = 100% voluntary</a:t>
            </a:r>
          </a:p>
          <a:p>
            <a:r>
              <a:rPr lang="en-US" dirty="0" smtClean="0"/>
              <a:t>Japan retains a very unique &amp; distinct culture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335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these clans began to unify into a Japanese “state”, Japan began to model itself after China in some ways</a:t>
            </a:r>
          </a:p>
          <a:p>
            <a:r>
              <a:rPr lang="en-US" dirty="0" smtClean="0"/>
              <a:t>Elements adopted from China: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Buddhism and Confucianism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Chinese-style court rituals and court rankings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Chinese calendar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Chinese-based taxation systems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Chinese-style law codes and government departments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Chinese-style writing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158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Early Japan was organized around family-based clans that controlled certain regions</a:t>
            </a:r>
          </a:p>
          <a:p>
            <a:r>
              <a:rPr lang="en-US" dirty="0" smtClean="0"/>
              <a:t>Each family descended from a different common ancestor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Each clan worshipped this ancestor as a special </a:t>
            </a:r>
            <a:r>
              <a:rPr lang="en-US" u="sng" dirty="0" err="1" smtClean="0">
                <a:solidFill>
                  <a:schemeClr val="tx1"/>
                </a:solidFill>
              </a:rPr>
              <a:t>kami</a:t>
            </a:r>
            <a:r>
              <a:rPr lang="en-US" dirty="0" smtClean="0">
                <a:solidFill>
                  <a:schemeClr val="tx1"/>
                </a:solidFill>
              </a:rPr>
              <a:t> = spirit</a:t>
            </a:r>
          </a:p>
          <a:p>
            <a:r>
              <a:rPr lang="en-US" dirty="0" smtClean="0"/>
              <a:t> Shinto = belief that kamis live within all people, animals, and </a:t>
            </a:r>
            <a:r>
              <a:rPr lang="en-US" dirty="0" smtClean="0"/>
              <a:t>nature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343400"/>
            <a:ext cx="274974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7448" cy="4797552"/>
          </a:xfrm>
        </p:spPr>
        <p:txBody>
          <a:bodyPr>
            <a:normAutofit/>
          </a:bodyPr>
          <a:lstStyle/>
          <a:p>
            <a:r>
              <a:rPr lang="en-US" dirty="0" smtClean="0"/>
              <a:t>Nara: First Japanese capital—modeled after Chinese capital, many Buddhist monasteries</a:t>
            </a:r>
          </a:p>
          <a:p>
            <a:r>
              <a:rPr lang="en-US" dirty="0" smtClean="0"/>
              <a:t>Heian </a:t>
            </a:r>
            <a:r>
              <a:rPr lang="en-US" dirty="0" smtClean="0"/>
              <a:t>Period = 800 – 1200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New Capital </a:t>
            </a:r>
            <a:r>
              <a:rPr lang="en-US" dirty="0" smtClean="0">
                <a:solidFill>
                  <a:schemeClr val="tx1"/>
                </a:solidFill>
              </a:rPr>
              <a:t>of Japan = Heian (later renamed Kyoto)</a:t>
            </a:r>
          </a:p>
          <a:p>
            <a:r>
              <a:rPr lang="en-US" dirty="0" smtClean="0"/>
              <a:t>Focus of this period = pursuit of beauty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Japanese influenced by Chinese art, literature, calligraphy, poetry, etc.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Spent hours each day writing letters and poems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Rise of literature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ex: </a:t>
            </a:r>
            <a:r>
              <a:rPr lang="en-US" i="1" dirty="0" smtClean="0">
                <a:solidFill>
                  <a:schemeClr val="tx1"/>
                </a:solidFill>
                <a:sym typeface="Wingdings" pitchFamily="2" charset="2"/>
              </a:rPr>
              <a:t>The Tale of </a:t>
            </a:r>
            <a:r>
              <a:rPr lang="en-US" i="1" dirty="0" err="1" smtClean="0">
                <a:solidFill>
                  <a:schemeClr val="tx1"/>
                </a:solidFill>
                <a:sym typeface="Wingdings" pitchFamily="2" charset="2"/>
              </a:rPr>
              <a:t>Genji</a:t>
            </a:r>
            <a:r>
              <a:rPr lang="en-US" i="1" dirty="0" smtClean="0">
                <a:solidFill>
                  <a:schemeClr val="tx1"/>
                </a:solidFill>
                <a:sym typeface="Wingdings" pitchFamily="2" charset="2"/>
              </a:rPr>
              <a:t>, Pillow Book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their “search for beauty” during the </a:t>
            </a:r>
            <a:r>
              <a:rPr lang="en-US" dirty="0" err="1" smtClean="0"/>
              <a:t>Heian</a:t>
            </a:r>
            <a:r>
              <a:rPr lang="en-US" dirty="0" smtClean="0"/>
              <a:t> period, governmental responsibilities were neglected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Centralized government broke down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Emperor lost power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Gave way to “feudal” </a:t>
            </a:r>
            <a:r>
              <a:rPr lang="en-US" dirty="0" smtClean="0">
                <a:solidFill>
                  <a:schemeClr val="tx1"/>
                </a:solidFill>
              </a:rPr>
              <a:t>Japan</a:t>
            </a:r>
          </a:p>
          <a:p>
            <a:pPr lvl="2"/>
            <a:r>
              <a:rPr lang="en-US" dirty="0" smtClean="0"/>
              <a:t>Rigid class system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Wealthy landowners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chazzw.files.wordpress.com/2012/04/kunisada-tale_of_genji-ch16-1-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31620"/>
            <a:ext cx="2971800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 Japan</a:t>
            </a:r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143000" y="1524000"/>
            <a:ext cx="6629400" cy="48006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86200" y="23622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76600" y="32766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14600" y="4343400"/>
            <a:ext cx="388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76400" y="54864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48200" y="1981200"/>
            <a:ext cx="10668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895600" y="2286000"/>
            <a:ext cx="1143000" cy="53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5000" y="1524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Mikado</a:t>
            </a:r>
            <a:r>
              <a:rPr lang="en-US" dirty="0" smtClean="0"/>
              <a:t> = emperor</a:t>
            </a:r>
          </a:p>
          <a:p>
            <a:pPr algn="ctr"/>
            <a:r>
              <a:rPr lang="en-US" dirty="0" smtClean="0"/>
              <a:t>Very little power; figurehead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14478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Shoguns</a:t>
            </a:r>
            <a:r>
              <a:rPr lang="en-US" dirty="0" smtClean="0"/>
              <a:t> = generals and powerful lords</a:t>
            </a:r>
          </a:p>
          <a:p>
            <a:pPr algn="ctr"/>
            <a:r>
              <a:rPr lang="en-US" dirty="0" smtClean="0"/>
              <a:t>Most political and military power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4200" y="3352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Daimyos</a:t>
            </a:r>
            <a:r>
              <a:rPr lang="en-US" dirty="0" smtClean="0"/>
              <a:t> = local lords</a:t>
            </a:r>
          </a:p>
          <a:p>
            <a:pPr algn="ctr"/>
            <a:r>
              <a:rPr lang="en-US" dirty="0" smtClean="0"/>
              <a:t>Owned estates</a:t>
            </a:r>
          </a:p>
          <a:p>
            <a:pPr algn="ctr"/>
            <a:r>
              <a:rPr lang="en-US" dirty="0" smtClean="0"/>
              <a:t>Had private armies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562600" y="3200400"/>
            <a:ext cx="8382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24600" y="2971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Always fighting each other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90800" y="4343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Samurai</a:t>
            </a:r>
            <a:r>
              <a:rPr lang="en-US" dirty="0" smtClean="0"/>
              <a:t> = warriors</a:t>
            </a:r>
          </a:p>
          <a:p>
            <a:pPr algn="ctr"/>
            <a:r>
              <a:rPr lang="en-US" dirty="0" smtClean="0"/>
              <a:t>Loose-fitting armor</a:t>
            </a:r>
          </a:p>
          <a:p>
            <a:pPr algn="ctr"/>
            <a:r>
              <a:rPr lang="en-US" dirty="0" smtClean="0"/>
              <a:t>Fought with swords AND on horseback with bows &amp; arrows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05000" y="5638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Peasants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worked on the land; paid heavy taxes; received protection in return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752600" y="4267200"/>
            <a:ext cx="838200" cy="53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" y="36576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Code of </a:t>
            </a:r>
            <a:r>
              <a:rPr lang="en-US" b="1" dirty="0" smtClean="0"/>
              <a:t>Bushido</a:t>
            </a:r>
            <a:r>
              <a:rPr lang="en-US" dirty="0" smtClean="0"/>
              <a:t> = samurai code of honor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981700" y="4724400"/>
            <a:ext cx="11811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34200" y="4114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Seppuku</a:t>
            </a:r>
            <a:r>
              <a:rPr lang="en-US" dirty="0" smtClean="0"/>
              <a:t> = ritualistic suicide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Samurai</a:t>
            </a:r>
            <a:endParaRPr lang="en-US" dirty="0"/>
          </a:p>
        </p:txBody>
      </p:sp>
      <p:pic>
        <p:nvPicPr>
          <p:cNvPr id="4" name="Picture 4" descr="japanese-samur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2622550" cy="3733800"/>
          </a:xfrm>
          <a:prstGeom prst="rect">
            <a:avLst/>
          </a:prstGeom>
          <a:noFill/>
        </p:spPr>
      </p:pic>
      <p:pic>
        <p:nvPicPr>
          <p:cNvPr id="5" name="Picture 6" descr="6148-samurai-war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05200"/>
            <a:ext cx="2514600" cy="2714403"/>
          </a:xfrm>
          <a:prstGeom prst="rect">
            <a:avLst/>
          </a:prstGeom>
          <a:noFill/>
        </p:spPr>
      </p:pic>
      <p:pic>
        <p:nvPicPr>
          <p:cNvPr id="6" name="Picture 5" descr="seppuku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752600"/>
            <a:ext cx="2474913" cy="394176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81000"/>
            <a:ext cx="18859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Escaped the more oppressive features of Chinese Confucian culture; could: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Inherit property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Live apart from their husbands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Get divorced easily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Remarry if widowed or divorced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5146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Grand Canal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357210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846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800"/>
            <a:ext cx="3429000" cy="441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962400"/>
            <a:ext cx="510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Unified the north and south of China</a:t>
            </a:r>
          </a:p>
          <a:p>
            <a:r>
              <a:rPr lang="en-US" sz="2800" dirty="0" smtClean="0"/>
              <a:t>Transported grain to armies in the North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Pillow Book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32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9.1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paper “Japanese Seventeen Article Constitution (604 CE)”</a:t>
            </a:r>
          </a:p>
          <a:p>
            <a:r>
              <a:rPr lang="en-US" dirty="0"/>
              <a:t>Divide paper into </a:t>
            </a:r>
            <a:r>
              <a:rPr lang="en-US" dirty="0" smtClean="0"/>
              <a:t>2 </a:t>
            </a:r>
            <a:r>
              <a:rPr lang="en-US" dirty="0" smtClean="0"/>
              <a:t>sections: </a:t>
            </a:r>
            <a:r>
              <a:rPr lang="en-US" dirty="0" smtClean="0"/>
              <a:t>Buddhism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 smtClean="0"/>
              <a:t> Confucianism </a:t>
            </a:r>
          </a:p>
          <a:p>
            <a:r>
              <a:rPr lang="en-US" dirty="0" smtClean="0"/>
              <a:t>Each </a:t>
            </a:r>
            <a:r>
              <a:rPr lang="en-US" dirty="0" smtClean="0"/>
              <a:t>group will read the constitution, looking for the influence of </a:t>
            </a:r>
            <a:r>
              <a:rPr lang="en-US" dirty="0" smtClean="0"/>
              <a:t>either school </a:t>
            </a:r>
            <a:r>
              <a:rPr lang="en-US" dirty="0" smtClean="0"/>
              <a:t>of thought</a:t>
            </a:r>
            <a:endParaRPr lang="en-US" dirty="0"/>
          </a:p>
          <a:p>
            <a:r>
              <a:rPr lang="en-US" dirty="0" smtClean="0"/>
              <a:t>After compiling your list, your group should write its findings on the board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Don’t just write the article number…explain what ideas are </a:t>
            </a:r>
            <a:r>
              <a:rPr lang="en-US" sz="2400" dirty="0" smtClean="0">
                <a:solidFill>
                  <a:schemeClr val="tx1"/>
                </a:solidFill>
              </a:rPr>
              <a:t>present, short quotes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2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Golden Age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Sui dynasty was followed by: the Tang dynasty (618-907) and the Song dynasty (960-1279)</a:t>
            </a:r>
          </a:p>
          <a:p>
            <a:r>
              <a:rPr lang="en-US" dirty="0" smtClean="0"/>
              <a:t>Both used the same state structure: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Centralized government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6 major departments = personnel, finance, rites, army, justice, and public works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Censorate = agency that watched over the rest of government to make sure everything ran smoothly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Government officials chosen based on a revived Confucian-based examination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 and Song Dynasties</a:t>
            </a:r>
            <a:endParaRPr lang="en-US" dirty="0"/>
          </a:p>
        </p:txBody>
      </p:sp>
      <p:pic>
        <p:nvPicPr>
          <p:cNvPr id="4" name="Picture 2" descr="map_09_01_tang_song_dynas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8153400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“Golden Age”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dirty="0" smtClean="0"/>
              <a:t>Focus on arts and literature</a:t>
            </a:r>
          </a:p>
          <a:p>
            <a:r>
              <a:rPr lang="en-US" dirty="0" smtClean="0"/>
              <a:t>Excellence in poetry, landscape painting, and ceramics</a:t>
            </a:r>
          </a:p>
          <a:p>
            <a:r>
              <a:rPr lang="en-US" dirty="0" smtClean="0"/>
              <a:t>Neo-Confucianism = revival of Confucianism mixed with Buddhist and Daoist elements</a:t>
            </a:r>
            <a:endParaRPr lang="en-US" dirty="0"/>
          </a:p>
        </p:txBody>
      </p:sp>
      <p:pic>
        <p:nvPicPr>
          <p:cNvPr id="4" name="Picture 4" descr="homeil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438400"/>
            <a:ext cx="1993900" cy="1993900"/>
          </a:xfrm>
          <a:prstGeom prst="rect">
            <a:avLst/>
          </a:prstGeom>
          <a:noFill/>
        </p:spPr>
      </p:pic>
      <p:pic>
        <p:nvPicPr>
          <p:cNvPr id="5" name="Picture 5" descr="chinese_tea_s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572000"/>
            <a:ext cx="2413000" cy="163988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524000"/>
            <a:ext cx="220789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“Economic Revolution”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86200" y="1527048"/>
            <a:ext cx="4919472" cy="4572000"/>
          </a:xfrm>
        </p:spPr>
        <p:txBody>
          <a:bodyPr/>
          <a:lstStyle/>
          <a:p>
            <a:r>
              <a:rPr lang="en-US" dirty="0" smtClean="0"/>
              <a:t>Advancements in agriculture</a:t>
            </a:r>
          </a:p>
          <a:p>
            <a:r>
              <a:rPr lang="en-US" dirty="0" smtClean="0"/>
              <a:t>Most important = adoption of a better strain of rice from Vietnam</a:t>
            </a:r>
          </a:p>
          <a:p>
            <a:r>
              <a:rPr lang="en-US" dirty="0" smtClean="0"/>
              <a:t>Result = rapid population growth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Jumped from 60 to 120 million people by 1200 CE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4646">
            <a:off x="381000" y="23622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570</TotalTime>
  <Words>1587</Words>
  <Application>Microsoft Office PowerPoint</Application>
  <PresentationFormat>On-screen Show (4:3)</PresentationFormat>
  <Paragraphs>249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Civic</vt:lpstr>
      <vt:lpstr>China and the World 500 - 1300</vt:lpstr>
      <vt:lpstr>China after the Han Dynasty</vt:lpstr>
      <vt:lpstr>The Reunification of China</vt:lpstr>
      <vt:lpstr>PowerPoint Presentation</vt:lpstr>
      <vt:lpstr>The Grand Canal</vt:lpstr>
      <vt:lpstr>The Golden Age of China</vt:lpstr>
      <vt:lpstr>Tang and Song Dynasties</vt:lpstr>
      <vt:lpstr>The “Golden Age” of China</vt:lpstr>
      <vt:lpstr>The “Economic Revolution” of China</vt:lpstr>
      <vt:lpstr>The Urbanization of China</vt:lpstr>
      <vt:lpstr>Chinese Industrial Production</vt:lpstr>
      <vt:lpstr>Chinese Innovations</vt:lpstr>
      <vt:lpstr>Major Chinese Influences on Eurasia</vt:lpstr>
      <vt:lpstr>Printing and Books</vt:lpstr>
      <vt:lpstr>Gunpowder</vt:lpstr>
      <vt:lpstr>Women in the Song Dynasty</vt:lpstr>
      <vt:lpstr>PowerPoint Presentation</vt:lpstr>
      <vt:lpstr>Foot Binding</vt:lpstr>
      <vt:lpstr>Foot Binding</vt:lpstr>
      <vt:lpstr>Foot Binding</vt:lpstr>
      <vt:lpstr>Foot Binding</vt:lpstr>
      <vt:lpstr>Foot binding reading</vt:lpstr>
      <vt:lpstr>Women and the Economy: Textiles</vt:lpstr>
      <vt:lpstr>Women and the Economy: Other Jobs</vt:lpstr>
      <vt:lpstr>Positive Trends for Women</vt:lpstr>
      <vt:lpstr>Visual Sources (418-419)</vt:lpstr>
      <vt:lpstr>PowerPoint Presentation</vt:lpstr>
      <vt:lpstr>PowerPoint Presentation</vt:lpstr>
      <vt:lpstr>China &amp; the Northern Nomads</vt:lpstr>
      <vt:lpstr>Nomadic Point of View</vt:lpstr>
      <vt:lpstr>Chinese Point of View</vt:lpstr>
      <vt:lpstr>The Tribute System in Theory</vt:lpstr>
      <vt:lpstr>The Tribute System—not always what it seems!</vt:lpstr>
      <vt:lpstr>Chapter 9 Quiz!</vt:lpstr>
      <vt:lpstr>China and its Neighbors</vt:lpstr>
      <vt:lpstr>China and Korea</vt:lpstr>
      <vt:lpstr>Impact on Korean Women</vt:lpstr>
      <vt:lpstr>China and Vietnam</vt:lpstr>
      <vt:lpstr>China and Vietnam</vt:lpstr>
      <vt:lpstr>China and Vietnam</vt:lpstr>
      <vt:lpstr>China and Japan</vt:lpstr>
      <vt:lpstr>Japan</vt:lpstr>
      <vt:lpstr>JAPAN</vt:lpstr>
      <vt:lpstr>Japan</vt:lpstr>
      <vt:lpstr>Japan</vt:lpstr>
      <vt:lpstr>Japan</vt:lpstr>
      <vt:lpstr>Feudal Japan</vt:lpstr>
      <vt:lpstr>Japanese Samurai</vt:lpstr>
      <vt:lpstr>Japanese Women</vt:lpstr>
      <vt:lpstr>Pillow Book Reading</vt:lpstr>
      <vt:lpstr>Document 9.1 </vt:lpstr>
    </vt:vector>
  </TitlesOfParts>
  <Company>GSCS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and the World 500 - 1300</dc:title>
  <dc:creator>GSCS</dc:creator>
  <cp:lastModifiedBy>.</cp:lastModifiedBy>
  <cp:revision>117</cp:revision>
  <dcterms:created xsi:type="dcterms:W3CDTF">2011-10-31T19:47:45Z</dcterms:created>
  <dcterms:modified xsi:type="dcterms:W3CDTF">2014-10-28T02:52:49Z</dcterms:modified>
</cp:coreProperties>
</file>