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4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1" r:id="rId21"/>
    <p:sldId id="278" r:id="rId22"/>
    <p:sldId id="277" r:id="rId23"/>
    <p:sldId id="279" r:id="rId24"/>
    <p:sldId id="282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9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84F76-ACD4-42B4-B595-87CF9EC164F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BD88-59A4-4EE2-9BC8-13CA3498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610031-AE47-4899-B142-1849C48CAA2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thesis (or multiple</a:t>
            </a:r>
            <a:r>
              <a:rPr lang="en-US" baseline="0" dirty="0" smtClean="0"/>
              <a:t> theses)</a:t>
            </a:r>
            <a:r>
              <a:rPr lang="en-US" dirty="0" smtClean="0"/>
              <a:t> does each historian</a:t>
            </a:r>
            <a:r>
              <a:rPr lang="en-US" baseline="0" dirty="0" smtClean="0"/>
              <a:t> argue for?</a:t>
            </a:r>
            <a:endParaRPr lang="en-US" dirty="0" smtClean="0"/>
          </a:p>
          <a:p>
            <a:r>
              <a:rPr lang="en-US" dirty="0" smtClean="0"/>
              <a:t>Which historians make similar arguments? Which historians disagree?</a:t>
            </a:r>
            <a:r>
              <a:rPr lang="en-US" baseline="0" dirty="0" smtClean="0"/>
              <a:t> Which theses seem the most credible (based on the evidence given)?</a:t>
            </a:r>
          </a:p>
          <a:p>
            <a:endParaRPr lang="en-US" baseline="0" dirty="0" smtClean="0"/>
          </a:p>
          <a:p>
            <a:r>
              <a:rPr lang="en-US" baseline="0" dirty="0" smtClean="0"/>
              <a:t>Glue cards on poster paper, draw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7DD9-D9D9-480B-9E3B-895988CC12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0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217589F-FD2A-43D0-9F7B-35B65667DCE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0281F03-1D41-47F2-9D0D-AACCBFA35A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Eurasian Empires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back Test and 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Tests may be difficult, but are meant to prepare you for AP test questions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Your grade is cushioned by other assignments if you didn’t do well on the test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When writing an essay, your thesis should be a roadmap to the rest of your paper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Tells the reader how the paper will be organized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“Farming was superior to foraging because of… (1), (2), (3).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Put it at the </a:t>
            </a:r>
            <a:r>
              <a:rPr lang="en-US" b="1" dirty="0" smtClean="0">
                <a:solidFill>
                  <a:schemeClr val="tx1"/>
                </a:solidFill>
              </a:rPr>
              <a:t>START </a:t>
            </a:r>
            <a:r>
              <a:rPr lang="en-US" dirty="0" smtClean="0">
                <a:solidFill>
                  <a:schemeClr val="tx1"/>
                </a:solidFill>
              </a:rPr>
              <a:t>of your paper!!!!!!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you read a document, you should consider author POV (who is he/she, what is their perspective, how may they be biased)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writing about an additional useful source, please </a:t>
            </a:r>
            <a:r>
              <a:rPr lang="en-US" i="1" dirty="0" smtClean="0">
                <a:solidFill>
                  <a:schemeClr val="tx1"/>
                </a:solidFill>
              </a:rPr>
              <a:t>explain </a:t>
            </a:r>
            <a:r>
              <a:rPr lang="en-US" dirty="0" smtClean="0">
                <a:solidFill>
                  <a:schemeClr val="tx1"/>
                </a:solidFill>
              </a:rPr>
              <a:t>why it’s useful!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8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persians</a:t>
            </a:r>
            <a:r>
              <a:rPr lang="en-US" dirty="0" smtClean="0"/>
              <a:t> and the </a:t>
            </a:r>
            <a:r>
              <a:rPr lang="en-US" dirty="0" err="1" smtClean="0"/>
              <a:t>greeks</a:t>
            </a:r>
            <a:endParaRPr lang="en-US" dirty="0"/>
          </a:p>
        </p:txBody>
      </p:sp>
      <p:pic>
        <p:nvPicPr>
          <p:cNvPr id="1026" name="Picture 2" descr="http://static.guim.co.uk/sys-images/Guardian/Pix/audio/video/2013/6/24/1372063552765/Still-from-the-300-Rise-o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9530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allpaper4me.com/images/wallpapers/300-4-1113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4241586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114800" cy="3687763"/>
          </a:xfrm>
        </p:spPr>
        <p:txBody>
          <a:bodyPr/>
          <a:lstStyle/>
          <a:p>
            <a:r>
              <a:rPr lang="en-US" dirty="0" smtClean="0"/>
              <a:t>Central monarch (king) in charge</a:t>
            </a:r>
            <a:r>
              <a:rPr lang="en-US" dirty="0"/>
              <a:t> </a:t>
            </a:r>
            <a:r>
              <a:rPr lang="en-US" dirty="0" smtClean="0"/>
              <a:t>of empire</a:t>
            </a:r>
          </a:p>
          <a:p>
            <a:r>
              <a:rPr lang="en-US" dirty="0" smtClean="0"/>
              <a:t>35 million</a:t>
            </a:r>
          </a:p>
          <a:p>
            <a:r>
              <a:rPr lang="en-US" dirty="0" smtClean="0"/>
              <a:t>Large empire, thousands of square miles, 23 satraps</a:t>
            </a:r>
          </a:p>
          <a:p>
            <a:r>
              <a:rPr lang="en-US" dirty="0" smtClean="0"/>
              <a:t>Conquered distant lands</a:t>
            </a:r>
          </a:p>
          <a:p>
            <a:r>
              <a:rPr lang="en-US" dirty="0" smtClean="0"/>
              <a:t>Cult of kingship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Greeks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538164" cy="3687763"/>
          </a:xfrm>
        </p:spPr>
        <p:txBody>
          <a:bodyPr/>
          <a:lstStyle/>
          <a:p>
            <a:r>
              <a:rPr lang="en-US" dirty="0" smtClean="0"/>
              <a:t>Competing and warring city-states (Athens, Sparta)</a:t>
            </a:r>
          </a:p>
          <a:p>
            <a:r>
              <a:rPr lang="en-US" dirty="0" smtClean="0"/>
              <a:t>2-3 million people</a:t>
            </a:r>
          </a:p>
          <a:p>
            <a:r>
              <a:rPr lang="en-US" dirty="0" smtClean="0"/>
              <a:t>Divided by geography, small peninsula, hundreds of city-states</a:t>
            </a:r>
          </a:p>
          <a:p>
            <a:r>
              <a:rPr lang="en-US" dirty="0" smtClean="0"/>
              <a:t>Settled distant lands</a:t>
            </a:r>
          </a:p>
          <a:p>
            <a:r>
              <a:rPr lang="en-US" dirty="0"/>
              <a:t>E</a:t>
            </a:r>
            <a:r>
              <a:rPr lang="en-US" dirty="0" smtClean="0"/>
              <a:t>xperiment with democracy in Athens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95" y="76200"/>
            <a:ext cx="920539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2.hubimg.com/u/6918733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934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Democracy, participation in politics by citizens, was the opposite of the Persian Empire (and elsewhere…)</a:t>
            </a:r>
          </a:p>
          <a:p>
            <a:r>
              <a:rPr lang="en-US" sz="2400" dirty="0" smtClean="0"/>
              <a:t>Democracy was only tried in Athens, no other Greek city-states</a:t>
            </a:r>
          </a:p>
          <a:p>
            <a:pPr lvl="1"/>
            <a:r>
              <a:rPr lang="en-US" sz="2000" dirty="0" smtClean="0"/>
              <a:t>At first, only wealthy, well-born men could be citizens</a:t>
            </a:r>
          </a:p>
          <a:p>
            <a:pPr lvl="1"/>
            <a:r>
              <a:rPr lang="en-US" sz="2000" dirty="0" smtClean="0"/>
              <a:t>Intense class conflict and the Greco-Persian Wars would later extend that right to middle and lower class (men) as well.</a:t>
            </a:r>
            <a:endParaRPr lang="en-US" sz="2000" dirty="0"/>
          </a:p>
        </p:txBody>
      </p:sp>
      <p:sp>
        <p:nvSpPr>
          <p:cNvPr id="4" name="AutoShape 2" descr="data:image/jpeg;base64,/9j/4AAQSkZJRgABAQAAAQABAAD/2wCEAAkGBhQSERUUExQWFBQWGB4aGBgXGRgXHBUXFhoXGRgYGBoYHCYeGB0jHx0YHy8gIycpLi0sGB4xNTAqNiYrLCkBCQoKDgwOGg8PGiwkHyQsKSkpKSwsLCkpKSkpKSksLCkpLCksKSkpKSwpKSksLCwsKSwpKSkpLCwpLCksKSwsLP/AABEIAKMBNQMBIgACEQEDEQH/xAAcAAACAgMBAQAAAAAAAAAAAAAABgQFAQMHAgj/xABPEAACAQMCBAMFBAYECgcJAAABAgMABBESIQUGEzEiQVEHFDJhcSOBkaEkQlJicrEzNMHRFWNzgpKTorKz0kNFU1SD0/AXJTVEdKPCw+H/xAAZAQADAQEBAAAAAAAAAAAAAAAAAQIDBAX/xAAoEQACAgEDBQACAQUAAAAAAAAAAQIRAxIhMQQTIkFRYXGBBTKxweH/2gAMAwEAAhEDEQA/AO30UUUzMKKKKBhWCaDXP/aFxe7S6t4Ibj3eOaKQllRGcvGVyAXHh8JztvsaTdKxpW6H8NXqufezzjEouLiymlebQqTRvI2t9EnhdWPc4YZH1pu4nzLbWwJnuIosd9bqD9MZz+VCdq0DTTos6M0p/wDtChc4tobq7P8AiYWCjt3kl0J5+RNbDxTiUn9FaQwDfe5n1N8vBArDPy10xDMTXmSUKMk4A7k7AfeaUU5Uv5f61xJwM7x2sawD6dTeT8CKnW/IVmu7RdY+tw8lwf8A7rED7gKAGCCdXUMjBlPYggg/QjY1spN9nX2K3NkSM2lw6oP8TLiaI/TDkfdTlQAUUUUCCiisE0AZopT437TbG2jD9ZZixwscJWRyR38ORgDzJxS4/t1t8eG1uSfmYV/PWalyS5KUW+EdPorl0ft0hyNVrMB56XjYj/NyM/cac+Gc7Wc6IyXMPjGQrSIrj5MhOVI9KFJPhjcWuS+orWkwIBByD2I3B+h869iqJM0UUUCCijNGaACivOugNQB6oozRQAUUUUAFFFFABRRRQAUUUUAFYzWaWOfuOTWlr1YQmoyxoWcFljWVwhkKgjOCV2z50DGbNUvGuc7O0OJ7mKM/slgW/wBFct+VVB5KkuRi8vp5lz/RxBbZPTfpeNh9Wqy4FyPZWeTb26I3m5y77fvuSf5Uk7HVFavtE639Usry5GdnEYijP0eYrkfPFUnMnK3E+JSW7uLay6Dl1w7zv4gAQcKqkYHbNP8AfcVigGZpY4x5GR1TPrgsd68XvHIYohK7jQxUKVy+sv8AAECAlyfICnQk64E629kkZmM9xczyyFdH2Z92TQDnTiM6sfItTTYcoWcJ1RWsCN+0I11f6RBb860Q83prKTRTWx0NIpmVQHSMZcqUdt1G5U4OPLvVq/EowAS67oXG4yUUAlgPMAEb/MUJUDbZtmlVAWZgqjuWOAPqTsK829yki6o2V1PYqQwP3jakG44n7/NGrw9Qi3huI7Zj9n1J9ZEs7Y3SNQoxj4nOAxxjVxPg8VuhgDlJ5poJrroBoUMLyrbsFC7RrhiAM6jpJJzTCh9tuLQyOyJLG7r8Sq6sw8twDkffUw0lc1cw2nCliYQRvIg0KkZiSSON9sqGwShYAHHnv61GtvbFbaW60U8Eo+GIr1DL6aGTK5ztgkYpNpD0t8E26X3fjkT9kvLcxbf9tbkyLn1yhYA/KnIGuI86+0tZmt5VhlhezuY5TraM6o5NakAIxJyBg/X512W0vo5F1Rurr6qwbv27dqAaJVFYBrDPigkjcT4isEUkshwkaF2OM4VQSdvPYdq47xH24XMhYwQQpEQdPV1l8ftHQwVTjfG+PU0+e0bjUI4bcjqx5ljMaDWpLvIMKBg5Pr9BXAb/AIZDE0UQc4JxNg6s43yQPhycjHpWc5VwNTjF7ohWUarhj8TAjVghW07nBOMnGCalJMCMjJGQM4bGTsPFjG5+dWfEQLhohEgliiJ1DOhc4ACgn+WKjca4hMSiSIIk+LY6tWjHmNgBn0rllFTdsrD1km1FIiSTqvcgfL5VgYZC2nMYOC+AVz/d8yKkWF+YNboquH8R8jsOwYA5HyxVjwpZnBkRI445N9Damycbt4Rtn0+XapUIx3NOo6nJB7pUSeRed2sbldMv6OWAmi1EoqMRmVFBwrL3JHcZzX0ejZH91fLUHDohBJGxjE0TMwwQO4yBk9wexBrofsm5nuI3gt7qbXFLHphVgB02QalTV3bKZAB9AK6sclwYPNGb+HZK1XN0sYBZlUZAyxAGWIAG/mSQBWzNc79tMeu2to2z0nuQJMHGcJIUBPllq1bpA9ty45s9pdrw+VIpuozMutjGofpKTpUvuCMnYYz2pUHtnYz3JiiW6tVK9IoTHJvGhYEOPENWods7djXLOOcTbRcrNJ1JmkRfFgkpGq6c48goAq6uZBEgmULGAo1KQQCp3A8IJBBOxwfnWMstDipTi3BcG3hPOfEWe5u4ZwhlkJMONaeED4A/wtgAA4386Y+UfazcZZpmF3Ex1Hw9KWLO2EUZR127ZG+cHypRsHmYO6RpGkniGpuzFcFvCMYzvg+nzqL70ht444pAsw0xjB3BYhXwPMbk/hUdyVnPDM9VSX/DunB/adZXD9NZGjc7KJ0aHWfRS+xPyzmmzNfM2EUe63LBwQOmzZGodsZ8mU7fPIqdJdXVroktZZy6MNjK7gJ5gI5KsPLBHnVrMrpnbHHrjqg7R9GZrNU/LfM8F7HrgfUFOGUgq0bYzpdTuD+R8iauK3MgooooEFFFFABRRRQAVQc88L944fcxD4jExX+OPxp/tKKv68ONt9x50DKjlTiguLWGXOepEj/eygn88j7quKR/Z4TDHNbHva3MsQHpGx6kWPloYU71ljdXEua9iZyvwiO4E0t0qXEiTzQqZVD6IoZGCqobIBPxEjc7egqpgWKC+txslpFdXKJk4jimaKHQg8l8ZnCjyJIFXXCuWftbzRcXEIe5ZmWNlwS6RuSNSMUPixlSOwpgtuAQJALcRK0PmjjWGJOol9edZJyxJySTmtiLKriN9FcXkECaZGi1yTYwRHG8bxBWI85C+w74Qmk6Xle9n68eSsloi2tu5JAnt5dYmYk7ZMTRjO+GiBB3rpfDuEQwLphijiU74jVUBPqdI3NL3tOvXi4e/TYo0jxx6lOCFlkVXwfI6cjI9aQWaeb+nZI14LhrUhFibTGsvVCFjEio2PGCzYII277b1zvifPSXFrO1qkzzyBRJcXOhAFgIdEiSMkDBydIwNySTmqSLjEkkSSXUhdLYFIVbGyp4QzD9aQ4C6u+FqF7rP7qEARQwJbTln0MSxwO2cHyO9YSy1wYSzVwSAkk/6RIo6z+J5bg9RgcZyqjZVHkPCAPKvXCOMmSJSyyFt8lY20kg+WNu2KL+OZogY3R1wMqq41qBuobJP3UJcSXCquFhR1yN8s6HY9M4AUDBU+anyHng7mtzTBnzN+NP/Rsfhtvc4kMYfPYnUpIBxvvW3h98LX9IsiqPFuQmyyhfiilUfECM4JGQe1abK8dlHRiXpqdK6n0nwHHYA6e3mc1UyzGOEMgCXETEOpxl1kZsA/tjdSD5UoKSfJ2ZOox7Rrf3+D6T5f5nt72Lq20okQHBxkFTjOGBwQcetWUiggg9iMH6HvXCfZxfyxcTgSQqJJdaSadhJGInkQkequmM/X1ru6mu5O1ZzOvR86cd5OgtZntZVVWUs0Unwl4iSUcN2JUeEj1U/KqPhnH+nEFjt2LebZADN+0Sdz67+tdJ9o/AXv8Ai6xa44obe1EjySbiNXkbUwBIBOwG5AAzSnx/laOMWxsrpL33h+mqjSG1AfF4SfCPPIBGawnB/sI4IS/vf8DvyN7PbVrSKdjM0k6CR/tCo1ON8KBgYO3rW7insatpjqE9wjbjcpIAD3AVlGPxq+5S4X7laRW5fqFActjGSzFjgeSgnA+VTLvmFEdokBluFiaUQpjUVUgAEnZSScDPfer007Oh4Yx8qFCb2KWvTRYZZYmUAM2z6zjdijbKT+6cfKo/GfZCiW0a2eWkjOX6k0iGYAN4Rp8CZJB7AbYzvT+nEjlw8UiBI1csQGByGLKpUnUyYwQPUYzWPfUljDIweORchlOzKw7gj1H30qBw1qj53W4juPAluia1bxyADft4SuST55PpUtLRnkjinODGoMZjYjWybE57qQMbfU1I45ylLb3otIUkm1+KHTjLR+jEkAMnZjnHY7ZrFny1OeJ2lpe9eESFvNWypVtkkQkbkaTuStZqErrg5Z9NpfizsHsmupZOGoZSzAPII2Y5ZolchCSdz+sMn0FK/tLkuTdPbSzEWkyLJEqqgIaNlDjWV1ZDaW2PZh9K6ja2yQxKiAJGigKBsFVRgfcBXO+M2s/G4BLHGlsiktazO7dV/Is0arhY3A7EnyNbyTqhuLkqRzzkPlq3urkRT+Pqpc62z48oyBCD+qR8WfrTLzPyDdQWtxKJopUiTUB0izzLkZ1qWCLgHJI1duwq55L5fj4R1zKkskrGLVcKgKOJmACRKDqwjHLZ9M+QFOPMslwtrK1oFNwq5jDAMGIIJXB7kjUB91Q0nydEW0j57j4N1o4XiCBCMvGHkVXbO42yAPlittm5uFIigji6TjxE50spycaVye3n61aQcRWRus5gieRQGjiUQqHBJJZC2TJnYnA7dqjca4YmkyKNMg7aCVMhJ+AhNyW7bb1g5+Wl/wABl6bXDVHk8vZC4uCs6oRHGMBWbu7d/IgjH5is8K46HkMDA601DUcYfQcZ9QSN8Vf3fs+njtTM1qFYJkpC4MqDGfLBYjuQCTt50sWFz1FgS3AYoMuzggBmUhhnGS2STt6UnC1TOTBklhlb4Oiey1iOJTAZ0tbAuO4LLJpQn54LCusiUZx518vhDJdWiy4IlfTIq5CyLGzdM4BzuGO2fOuk8r8Nit+LWvRjWPXHcBtO2oKsRGfXBzW8JVUTrnDVc1wdborSblc6dS6sZxkZx649KiWnMNtKzrHPE7RnDhXUlT6HBrcwLGitEd6jEqroxG5AYEgepAO1bs0AZooooEFYIrNFAxKlXo8XlH6t1bpKP8pbt0mx6+B0P3U22smVpb54h0PZ3Ow6NwEc+kdyrQn/AGjGfuNWlrcYrinPt5bfDN1HVA9cMhdbi5ypCM0bK3kx6ao4H00j8atK1pMD5161D1FdammrswaZ6qu4/wAGju4HhkzpbGCO6spyrL8wQDVgGrzL227+X18qq0Kj5v4hy/0ru7WWHrxRsA00aM0cZxk68fAd8tjsQfKp/BOFzzt07TpSIsfUGtyuBq0hVYA5BJ2z2xjPamkcdlW2srbhzot51XM6Nv0wmsTmde48ZUjzJAxkVI5Q5Sh4fMf0hpLmRWJUkKCpKszLEvYZA8R+VYvGpO2brCskVFozyr7LkEbteKeo8hYJFPKqxrgDTlGUMSQSTjz71b8z8jRvYNBaxJG8Z6kGPDplBBJLNv4hkMSd6lPxuVr6K1iUaBH1p3YE6U1FERNx4mYHxeQB2qz6c6aQGWbMviLjplIjk4QIPEV2AzuadUPQobI5hxn2aPDaS3JaV7oquY7bwom41OQAWl0jJJwM4rn3E4Ym0GJ5LidWHfJwASTkEeHf+2vpqC6RwSjBgGKkqc4ZDhl+RBGCK49zyqNxSVbctCURTcEAYllfdCFbIPg7kY3/ABqZbbmU8Lk7jz/kW7fiDzXMbRGa2kjViW+Fgr4UqpO+5yCfTNdz9m93JLwy2eZzJIVOp2OS2HcAk+ZwBvXDbq0kSaMpKxaQMjGQAjSBq8IUDB74FO3sltZBdCKOWU29vE+samMbSysNKlc6AQNT4G9LFJeuDDS8ctDG7mOA21+LwxtLBLB0J9K6+gI26iSlQCWQ5YNttgGqTgvErS84ncTW4RzDbxRrIowG1tIzkbA7eFM+gPlXTXTIIPn/AG7Vw3jnI93wif3ix1ywgehYqmfFFOo3ZO2HA2xvjGTs/p1Y5JPccU5tja+a0VSdCnqS9kWTAIiG274PqPOtMlp7jxB74xs8NxGEmZEZ2gdCulyq+Io42YgZBA8qsuVuM2/EIC8YGTtNEQCyPjcOMeL0DEbj8s8S4MLWMywT3UITGUi/SFC5G4hkDHAznwHYeVFnTknaNN/7Q4CuLVZLuY/DFHHIuT++7qFRfUn8KgQX44bYxtd+DxnWIxqEbTySSaRvuqZxtnYVaWUd3cIrpfqYid82Wh2HnjqSYH10fjW265NtSC06icgHMlyepgdz8WFjHn4QBSTRGOVFTz7bK/D5ZM4aJerE6kqUdcaWVhuMg+XfIqTzTCDfcIiXJZZ2cZbLdOOLxEk7nO2Se+K5zzxxtuJXCWVnl4AQqhQR15Btq2/6JP2th3PmK7HyxyTBaBGCmScRhGmkZpHIAAKhmJ0rtsowKrknNO2XtxAHQqezAqfPZhg/zpI5B4+jWqW8jBJ7bNu4bwhjATEChbZ9lGcE4JOafDSHYQPBc3tq8SyJIz3VqrkaZdZzNGSwIBWQ53Gwkz23okrMYOmWvNXHltLWWXWiuEbphjnXIQdChRuxLYGBWzhfEJJLaGSVOnI8as6b+BmGSu++3oe1K/A+K8IW4/oIrG6Q/DPEIGUnIOhj4D9VP0q24rznajwxyC4lPaK2xPIx+iZAHzYgVCNoVe5Xc18rwXySJiJbg6W6gVC6kHK6yPFpOMb9x9KVJOROIvNA6LAvRlEgdpSyMVwR4NIfGfl/fVnwDhV8Lm7vrjTAssRAhzrZRGPsySNlK4Pnvk7Uwco8mWs1tDLPG08skaO7zPI7FmUMcZbCjfsAKJaU1ZpN+OyGHhUc6KxuZY3Ytq+zTQkSgDABYlmxuxZj5nsK4BZ28UizMszRpLJIVQSKoRC7YBHntiu9N7PbA97WIj56j/bUiz5Msot47S3Q+oiTO3zIzRKGpVZwZfNUnR88WHEYI9DSOjyw3kSq4I2tljk1aVHlq0kn1Ap/i5ptYL60keaPSvV1Mp16UeIgfCDsWCfhXWU4bENxGg+iKP7K3CMDsAPpR290/hssjUdJzi54RZ8Vtr25jiDPJ1EjmIOodCNVRkzug1Dt57571XycDtZo+CzPbQ6ZQsTpoAU9e3ZxsAPhdSQf3qt+JxXdst7b21vJM07vJbyLpEae8AdQSMzDSUbUwGNwy/OqeWz4kU4ZFFYPix0tKJJIkV5I4+moRgxyMFm1Y/WAxsarcFRhuBJwu3mmtIMzWt4ukqMySQTGImFz3caZCgz5hT3FdE4Tx9pZWie3mt3VQ/2nTIZWJHhaN2BIxuDjFLnA+Wb6SRpbuWOJXuEn93jHVK9IKFUzEgY8KkgKe3cdqbNeLoDzMJP4Ov8AfTRLosKKKKCDNFFFMZSc5cJNzY3EK/G8Z0fxr4k/2gKpOV+J9e0hkJOtkAcHuJE8MgI9QwNOpFKFl7PEV3LXFyY3keToLIYo1MjFyB08OcMc/FXN1GHuqjXHk0G7iHHYbZdU80cQ/fYL+AO5+6qtPaBBISIFuLrH/d4ZJBv+8Qq/nTBZ8jWMTaltYtf7bL1Hz665NTZ+eauwg7VnHpEuWynm+IT4+I8RkH2dksQI2a4nUY+scQZs/u5H1pH4pxHisqShrpYWhkdHigTRqEZBOJclhqXcZ9a7QcAfL+Vcglhu76/uJ7FY/c5Ai9WfUiyPGuhpIgo1ONsZxg6RWzx6V4ijK3uWXB+A21lxFhE7kXdsskZlYyGR0dmcLIe50FG05zg1Lh5V91lmubZXeWU5kR5P6QbnSjMPAwO41HHkcDcRuDcLmLDhV6UmjS3Ettcxho5FMTLGMZJxJGWGCPIDOc0wcEv2SQ2dy4a6jTWH2HvEOSBNj9Vsghl8juNmrVsuE62ZWpKZ3S6sipnhBjnglzG7RkhjE4P9FIrDKsQV8R3wc1tfm65zp/wVd57AloNGfm4YgL+9/OvXNPAzLIkgtRMQhXqRSdC5ib9VkkLKHXB+EnYjzBrRHyteaQRxK6Ud9MsVtI6/IvpOT89/KlaYcs8cNlFhbs9yw6k05eZk3VZbhwoxnHgXwJn5Zqk9p/DG+zu4ysekrHcOV1BYiwCylRu2gkjbyYVP4ryAtxGyT3NzNkgqXdcRspzqVEVUJO43B2O29b+e5SLMxqjSSSyRokaDU8hV1dgB8kUnNOk0btVEqbbkNIJYLm4kivrZysRV4AoT3hlWOWMZOfGUBzvpY+ldQ4fYxQII4kSJF7KgCgfQD+dIHOHFbuRI29zeGJZUcCZ4w805cLbxaY2bCiRkdiTnCYwPOh/wZxNLm5tjxG4Lx2guIX1YV3yokVsqSU1BwB5ZB9aFSOKVydnReNe0C1tpRAzPJMSqiOJGkbU+NCkjwqWyMAkd6iQe0KMymOSGS2YYOLlooGYEHxIrP4wMYyCa5zwS5v1gs4WWOYXGL9NRZZpGhmWaSPVuruy4YFsbNjORUrm3mS2ur/hs0M0boVlB3AKZUYWRTuhz6+ecVT4bJS3o3cY4vLxHiCy8IjVZrRSJpXaNUnVz4YfAzCUbNg5xv3GBT7y3zXFeKdGY5kOJYH2khYZBDDuRnOGHf60p8hXMS8SvgGjGuKBtmUZI6gb6ntn7qb+I8GtJ2DypCzr2fIV1+kiMHH41ndo2qtjzzJzVHaBQwaSaQ4igj8UkrfIeQ9WOw/KqLiPIV1xIo97dPBDs3ukIA0HcgPIciRhtk6cd8YrXbwWdjxZJuoirPbNEHebqaZUcMAXkdmTUmQNwPBimp+eLBTg3tsD/AJaM/wAjVJIzk2e+WuT7axUrbx6S3xOxLO+P2nO+NzsMDftV4BS7/wC0Hh+ce+W+f4x/PtVtwzjENyheCVJUB0lkYMAwAJGR54I/GqJdk3FQ+IcMSULqUFkbUjeaONgyny7nPqCQcg1MrBFAhP4Hxdb6KWOVNE8LGKZCFyj4GHj1A+FviU4/HFWHB+ECBCusyEn4mWJSR5A9JE1ffk1ni/LGudbmCQwXCrpLadSTJ5JMmRqA7gggjOxqp49wC/mgdWvY4BgktbQyI7aVYhdbzNpXOM43qHE1UjRzlzfZ28c0LzDrNE66EVpCrNGwUPoB0ZyPixV3yaMWsA9IY/8AcFUnLFmv+BYwgAMloWY/tPJESzMe5YnfJq55Rm/RoP8AJR/7i1z5HUomm7TGHNGuk/jIWfi0Ns7HpraSSNGCQJi8saaWA3ZQF1Y+W+1V8+I53gsmkjikKxt0AWCSIHeYw6j04zpMaMdlBc/rDFdhzUP+sVnVSS/WgMmJijyoqRQNK9yUMkqxrcs8m4ILY0r4du5qTxlBYpHMJZnMayNJrldzPHFDIzFlJ051BDkAYJA86AobNv8A0Ki2t6HeVcYEbKufUsiufpgMKRoOEQDhUExYSXckKCGcsRIZ5F+ySNgcjSxxpG2FOR3r1aXUss0sKNNjqyTSGHCGRdbQRRmUn7JCISx0nVjSB2OQDoWoVWP/AF5P/p3/AOJHUblmB4+qsk3VYP8A0etpPd8qp6XUfxyd9WWwfF2xit1wT7/D6G3l/KSDFAi4oooqQM0UUUwCsVmjNAHljilDmDnKTrG0sYhPdAZdmOIbbPwmZh3Y9wg3Nbef+eouHwbsvvEnhhQkDxHYSPntGp3J+6ofKvDRBbdO28bOS8lxKrATSuMtLpOGkBPbsMedJui4xEPmflJpbmC1a7mur6dg8zlyscFsuS2mNTgA5OATvjYDNdgggVFVUAVVACgbaVAwB+GBVXwTlmK2aSQZkmmOZZn3eQ+Q2wqqPJVAAwKtyahuzVIVOfupCkV7AVWS1clyylx7vL4ZsqCCwHhfAIPhqNc8nmZffYZ+rfEpNDOw0ppVTphCjOiB1JBGSctkk1bc+IG4ZeDOP0eT8hmscgOx4ZZ6wQ3QTb5AYX8Rg/fRewq3PNtz7Z6CZp47aRciSKZwjxuuzKVJ8WD2IyCMYqruOf2nlt4rGMMLh3RbidZEizEmttCDEj7efhGTjfBw4S2aPu8aMR2LKrEfeRtSR7W4k92idJTFdxSA2ip8byEqpRFG52I37A9+9C5G7RdNY8UJGDw8j103IPz217/jVdyzytHxCKK6vi1xIykqmpkihySCIkUgjsMsxJO/btUS/wCZrnhot5J55JVkZVkhkVHZBgGVlliVT9nuTqBBAxt3pg9mxAsYgp1KOppPqOtLg/eCDTyXBpEKbkmQOYOTLS16FxDH0zHdQlm1uQqFwhOGYjHiG/l3qv4pxlFvuITEgpaWAjbBGWeVmkwN9/1R9Tiuj3NssiMjgMjDDKexB7g0uD2a8OBz7qmfq+/1GrBHyqqJUqE/gN4sl/weGMqfdrFnfBGB1YokVQfM7A4+dXPIHL1rPbyvJawSfpVxodokYunVYg5IORuQD6AU0XPKtrIMNbxHH7gUj71wasra2WNFRFCoowqgYAA7ACnQOVlUeSrEj+pWv+oi/wCWvCciWCnIsrYH/Ix/3Veaq8xTqwJUg4JU4OcMpwQfmDtQRbIEfLNqva2gH0ijHb/NqUvDox2jQfRVH9lSc0Uws1GEeg/AUucsxJHecQSMBV6kTsFGAJJIRr2HmcKT9aZ2pI4TxuK3k4nNNIAPfNIHdmKQQAIijd2JOAoyaQ0O+aXuaOfLWw0+8Octk6UUuwUYBZgvwrkgZPmaT+dbviM9lNIG9xjOlY4QNc83VdI1Erg4iyWzpXfcZNU0XAraO14x0kyBdRW+5Y+COS3DDc5xrLn8PKgdUOkvtVhWdIWtrwM8fUX7HUSh7MEVi2Pu288V74zd3HEIjBDDLbRSgrJPMBG6ofiWKEnWzMPDltIGc70czJ072wn2CiaSFj6C5jZU+7Wqj6kUyAUp+LKxpSRCHD1itujGNKJEUQegCED6/wB5qk5JvNVjaNnOYI/xCgH8waaCudvWkjkJccOtx+ypH+jJIK83rHUVL8nXiVuhit+FxXUtyZ4kkUOiKHUHGiJSSPTeRhtirC75dheNYwDEIzmMwnpGPy8BTGBjYjsfOvHDJVTIAA1Esfmxxk/lVspz2rsw5lkimcuSDiyotuVYFSRWDTdUAStMxkaQL8IZm8l8gMAHJ71WcW5ct4oioVmM7xwku7yt03kUsgaRiVTAY4FNdap7VXK6gDpYMufJhnBHz3NbmZBt+XreKQyxwRLKc+MIoOT33A2z547+earLLkxRBCrSSRzRxhGkgkZC3diD5OuosRqG2T2yaZqKBEPhnCY7dNEYIGSSSSzOzfE7sd2Y+ZP/APKh3kmL+2GPiimH0wYWq4Jqh4r/APELL+C4/wB2KgZf0UZopCM0UUUwCqvmLj8VnbvcTNpjjGTjckk4CqPMk4FWTGkm5i9/vyHw1rZMAF7rNdlcsW8isKkDH7TH0oKSso+B8lG/m/wjxNMu+DBbH4IYhugcfrN3JHbJORk4HQyKP/W9FYt2bJUYkcAEk4ABJJ7ADck+gx50kSNecThllhlktINLe6dM6ZLhhnTLKe6RkjwoMZ1ZJ9ZPP/FovsLKWZIVumPVZnVMQINTqCexkOIwfm1Wo5wsF0qLu2GAAqpIjYA2AAUnbt+FOqFdnN+F3LTRWUs89xcQySxLNDNIXjYuemSVx4sSaWwcjbtXYVGBgbY8htgeg9BXHTEssfEIITlVmkMWxXHUAlj0jyAfVpPyzTjy3e8R4jaxS64bSORBl1HWmcjZmUNiOLLBu+oj0qY220XKlTLbmTm6Gz0K2qSaXaKCPxSSnywP1RnA1Hb69qicB5Qd51vuIhWuhtFEu8doh7Kv7b9yXPn27Zq64DynBaFnXVJM+8k8p1yyfViNh+6uB8qrubuOuNNrbf1mcEKcZEMfZ53x2VRnHqwxW8YnPKdixx2Nr57qRd4wDZWwGcF5SqTzemASU2/VjYUz+z2AJaxop1KutQfULI65/Kqy1gSEaUGLaxXSp3y8qrqlc+TaQSPXW7+lSPZld67G3c/rqzf6UspqOqaiofsWC25DzVbxvjAtozIySOoBY9NdWkKMktuMCrHNUPO9qZbKWFdjNoiz6CWREb/ZLVaAgcA46YrO1VoZmmkQYj8Op20iSR8l8KgLfExHcDG9XHDONGUyI8TwyRadSNpbKuCVZWQkMDpYfVSKi8UtporhJ4YhMoiMRQOsbINQYMmvwEHABBIPhXHnUvg9vLl5ZgFkkxhFOoRomrSpbA1N4mJPbfA7ZLAorXj5k4hIxiuFjit1VtahAhdnkZmBb9lU7AmrLk6ce6xqzKZmXqyKCpZXmJlbUAcjd8b+lVVy5aC/dRh7i46C588dK1BH+2fxqbxrhUMXuohiSN/eI1RkUKVAJaTJUZIKKwIOxzvQB74hzrHFrYRySRRNpklTRpVhsUXUwaVgdiqA77bnar+2nDqGGcMARkEHBGRkHcfQ0jcLsZ4kSIW0j3aDSLmcq8C5OWlUgjG5zoChydie7U9QqQBk5ONz2yfXagGbDXNuV+WopOIX91IC7x3rrEGPhiIjiYyKvbWdQGryCiukN2pR5WiKy8Q+d85/GGDFRLgqHJ554GYIRvg3ltnHn9up/mBSjNEy2HHBjdL55fqEeGX/AHRThzwv6Mr+UdxbufkqToGJ9AASSflUGDg+bziUEn9Fdoki49JEaCX7wVU/h61WNbCyOmXXM3Cve7VlRtLMFkif9mRCJIm+gYLn5Zo5b4wbmBZHXRKCUmT/ALOaM6ZF+mfEPky1p5C4kZrGNZNpYSYJR6PAemSfTIAbH71aeLcOkt5murZS5YATwAgdcKMK8ZOyzKNhnZlGk+RpyjqRMJaHuMI7j61zTl7mRLaEQTR3CvE8ikC3lYY6rsuGVSCMEU/8L4nHPHrjOR+sp8LI2PgkU7ow8wfzqZqPqfzrkyYlkWmR1wlW6EZOfIAdkuvr7rPj/dzVhBzwCMpb3jj1W2kH+8BTTqPr+ZrBrKPTQhxZTm3yK957QRCjSS216iLjUzW7ADJAGSW9SB99aL/2oJDG0j292FX4iY0AHlv9pUn2lD/3Xc/wr/xYqTedB+g3A9Vx+LqKqSUWlvuJRux+HH7w7jh8xB/x1t/5te243eD/AKvmO3lNbbfLeQUx264UD0AH1wMVtrp7aObUKR4xfHYcPkHzae3A/wBl2P5V5toLya8tpJbZYI4erk9ZZC3UQKAFVR54Pem+jFNQSdg5NnnFFeqKsnYKKKKAKTnPib29jczRkB44XZSfJgp0nH1qv5LtBHYW+MkvGJGJ3LyS/aOxPmSzE1O524G15Yz26MFeRMKW7BlYMM/LIAO3nSk3OF1YWy+/WLal0xh4ZYdMzHCr00LatR76QNtztipkm+C4tIejVTzFzJFZx6pT4myI4xu8z+SRqMliTgdts1Sm44tdbRxW9gh21TN15gP2gqfZqfkc1ecC5Kht3Mrl7i5Peec6389k8ol+SgUlBrkbmvRG5V5Ybx3N4qtd3GDIpAZYEAwkCZyMKO58yTTLFZIu6oqn91QP5CttGaszs53zba9PiYcf/MW+/wDHbON/nlZB/o1Z+zW7AtZYe3QuZUH8LMJl+7EmP82vPtDZB7tIe6z9PPoJ0ZMfe3T/AApR4dFdm/lgtnSJLiNJXkfxNH0/smMKdmYjR37bE+WcoqstP2at6sW3o6FxrmDSRFEvVuHGUjGe3bqSkf0cY82PfsMmq+9HuFvI+vq3c7KoZgAZZmwsSKv6sa52XsFBJySSbbg3A47SMhcszHLu5LvK3q7Hc/IDYeQFL/AQL+9e9bxQ2xMNtnszjPXmA7HciNT6Ka6jlPXH+EiKzhskJYzypCWPxOHYvcOfmUErH+L5CtPJBC2cWNgGlA+QE8wA/CrCCQ3HFCcZis4shvSefG31EQBx/jPnVfyggFjb47NGH39ZCZD+bGvN/qUqgjs6SO7HSzutQxUkil2KbTU2LiZrDB1sdNSNMnTu7RbCioCcUHnW1eIKa7Y9Rjfs53ikjc0IOMgHByNhsfUeh71kx7g4G3b5eW38vvrV74vrWReLV96H0WiXw30Vp97Ws+8L60+5D6LQ/htakWy4bJLc3rRXcsAF0QVRIXBIihyT1Y2I9Nj5U5PeLStymcy8ROc5vn/KG32/OjWnsi4xZo49y1eTwSQi9UrKhRhJbIQQ23xRsCp+eDVBNd8Yt5ITLaJdRwqyM9u3jmRgozoY5ByqtjHl2rpBoApKTRUoKXIr8A5ss2nbDmCeUKXhnUwMzAYDAOBrbHhyM50j0prlYGot7YRzLpljSVf2XUOPwYGqZuUhEc2c0lqe+gHqwn5GGQ4UfwFDWqyKzCWH4TL3gMcj9Qao5RsJYiUft2YjZx+64YVpZL2MeBobgAdnBhdsdsPHlMn5qBn5VDbj09sP0yA6R/09sGljx6vHvLF89mHzq74ZxmKdBJDIsqH9ZCGHzBx2PyO9atRkjK5QZXR8wyqCZ7G5j3x4AtwD8/sSTj7qy3OMA+JLlfra3P8AZGaYBcCtonFYvGbLMc19oHN0EnDpkTrFn0KMwToF+0QkszoFAwD3NUPPzYsZf4kz/rFzT37VZj/g2RRvrkhU7+TTR5pJ50QNaSA9iyD6faJuK5cyqcUdWKWqMmdnj7CvYrxH2FexXUcoUUUUCCiiigAooooAwaU+N8Jjluop3JZoQwjX9VWbvJjzbGwPlTWwpd4jCQ2a3wRTluYZpNLYs+GLtU+l+1vtNTV4sKrJildk48saozxDjCxZ1H7gGZj9FUEmqubjNxJkQ20nyeYiFPw3kP00D7qsm4qPKtUl8T2FCxy+BKaErmfke6uLOd5p2knRTJCkWUjR48OoVPikY4xqcnvsBmqnlLmFJbnh02odSTqRsoIz4omL5HcAOi/iK6fbX/rUCTh8SuXjhiVj3ZURGb6sq5qJ4XOav0axzqMGik514tLM6WNrnrXA8TDtbwE6Xlb0PcL6nPyplaOGxtNKjRFBGdh5JGpJ+/AJ+ZJqLy9wtYOo7HXLIdUjnuf2VH7KKNlXy+pNUvNl+bieCxUZNw4aT0W2iYNIT/HjQB8zVSjv+iYyTVItuUbRo7HqSD7W4LTyZ75mOVU/wpoTb9mkvjfCJ7O21W15cKsfTRI2EUiqrSImxKasBW2HyG9dLvpwRpG5+VQ5uAdVCj/C2M/cQwP1BAP3VOiDh5hrkp+PBSxcoXWcNxOU+W0FuPlnJU1T8v2FzcQCVr+dSWkXCx2+Ps5XQd4/Ra6LJARv88/nVJw7hPRR0AwDNK6/wyu0v5FiPurnxYcbl5RR05sslG0yvi5Qnb/rK5HyEdt/5VLvNMNzbXlvBHf3GmWKV2LLbkgx6cAYiAAOT5GuhW8mKRPaO+eJcN9dFx+GgU82GME2kThyym6bPfJfDrm7Fz1OIXAMM5iXQtuPCFRgWBiO51flTG3J02DjiFx/q7Y//q3qB7MItLcQHrdBv9KGJv7aeazjCLStGk5NPZiTFyldat+KTEA7gQW4JGfXScfhU9+TnOzX94Qe4UwJkemUhDL9Qc1d3QKnUK2Q3imtezGrSMVmlw2IfF/Z/OsmuC6vZItGGi97dJA37ccjgq2RtofSP3hWzlu/srCNomeeB3kMjm9DqzSPpBJk09M9l3DEfOn0zr61plnBGO49KO3+Cu7RSDmuz/73bf66P/mravMdqdxcwf66P/mrYeXreQ5a2gPzMUZ/mtD8qWw+G2gH0hiH/wCNHb35H3troyvF4D2mhP8A4sf/ADVKRwwyNwexG4P3jY1Q3HKdqe9rbn6wxf8ALVRxflqGOMywRCKSEiVejmMv0iGaMiPAYOoK4we4q30+1pkLqVdUOwNLfH+TLeXVMrG0nAz14W6WCOxkAwsgHnq8s71e2N+k0aSxMGjdQysOxU9vp8x5HIqFxy+eLpvhWiLqkykbhZWEYdfLwsw1A7FSfOudNpnS6YpNzDe8PAHEI+vDn+t24yFU+c0WAV9cjbB86bbe/DqrowZWAKsNwwO4IPmKW4r8cJmeC5bTYSkm3kbJWBm+K1fAOExkqTtgEfTdHwxLKYPC36HcsFCAgxwzNko0eNljkwVIG2orjvt14su9SOPLh2uJ59ok+bLH+Pg/4q0uc4H9Ff8AjT/iLV9z/wD1P/xoP+KtUHOH9Vf+JP8AiLXL1iXdidHSO8Ujs0Z2FexWi1+Gt4rRmdhRRRQAUUUUAFFFFAGMVqmtg3et1FCbXANJ8la3CBXn/BFWhrFa92X0z7USuThI9akLYLUqipeSTGscURfcFrLWYxgVJrFLU/o9CKCeFlJFYtrEk5AwSMZ88ZzjPpmr4oD5VkLW3fdVRisO92R7azA3O5qTigCs1g23ybxVGK8Sx5FbKKQysntiK51z0pPFOHn/ABU/8h/fXVmXNJfN/Kcs91azxAFYVlVlzg/aAYK52Pb1p5JaoNCxQ05EzHITBfez+1OPTyghHl/bTUbql/lbhcqLMHVlzLlQfMdOMZH3g1fpZHzqsaioKycjk5ujXNIWGKipZP5VbxwgVsxVrLp2RHavdlXHw9vM1KWz+dSqKh5GyljSMImKzWaKg0NUkAPeosth6VPrFUpNEuKYnnklUlaSGW4ty5JZYZAIyzfE3TdWQE+oAqr/AMIu3BLqV5Gc6Lho5G06iiPIIWOkAZwB5V0Nq59b8h3jR+6zXMXuIckrHEerKhlMojZnOlRnYlQTjb51Mty4ePLKri3H0u7CWzvkIv2yohRHJeQHMM0ZwRobIYtnAGobVbW3s7tosBBKqKQekJ5ekWUhgShbB3APpsKfVhHmKPd19KuDUeSZ3Lg5/wC0OEiyyf8AtoM/65aj3HKcl6nTHgQspZz5KrgtpHmcDby+ldCueGRSLpkjWRcg4YBhlTlTg+YO4qTis8q7k1L4Xik8cXH6YjTAxXuiimSFFFFABRRRQAUUUUAFFFFABRRRQAUUUUAFFFFABRRRQAUUUUAFFFFABWDWKKAAV6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155575" y="-966788"/>
            <a:ext cx="3810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WFBQWGB4aGBgXGRgXHBUXFhoXGRgYGBoYHCYeGB0jHx0YHy8gIycpLi0sGB4xNTAqNiYrLCkBCQoKDgwOGg8PGiwkHyQsKSkpKSwsLCkpKSkpKSksLCkpLCksKSkpKSwpKSksLCwsKSwpKSkpLCwpLCksKSwsLP/AABEIAKMBNQMBIgACEQEDEQH/xAAcAAACAgMBAQAAAAAAAAAAAAAABgQFAQMHAgj/xABPEAACAQMCBAMFBAYECgcJAAABAgMABBESIQUGEzEiQVEHFDJhcSOBkaEkQlJicrEzNMHRFWNzgpKTorKz0kNFU1SD0/AXJTVEdKPCw+H/xAAZAQADAQEBAAAAAAAAAAAAAAAAAQIDBAX/xAAoEQACAgEDBQACAQUAAAAAAAAAAQIRAxIhMQQTIkFRYXGBBTKxweH/2gAMAwEAAhEDEQA/AO30UUUzMKKKKBhWCaDXP/aFxe7S6t4Ibj3eOaKQllRGcvGVyAXHh8JztvsaTdKxpW6H8NXqufezzjEouLiymlebQqTRvI2t9EnhdWPc4YZH1pu4nzLbWwJnuIosd9bqD9MZz+VCdq0DTTos6M0p/wDtChc4tobq7P8AiYWCjt3kl0J5+RNbDxTiUn9FaQwDfe5n1N8vBArDPy10xDMTXmSUKMk4A7k7AfeaUU5Uv5f61xJwM7x2sawD6dTeT8CKnW/IVmu7RdY+tw8lwf8A7rED7gKAGCCdXUMjBlPYggg/QjY1spN9nX2K3NkSM2lw6oP8TLiaI/TDkfdTlQAUUUUCCiisE0AZopT437TbG2jD9ZZixwscJWRyR38ORgDzJxS4/t1t8eG1uSfmYV/PWalyS5KUW+EdPorl0ft0hyNVrMB56XjYj/NyM/cac+Gc7Wc6IyXMPjGQrSIrj5MhOVI9KFJPhjcWuS+orWkwIBByD2I3B+h869iqJM0UUUCCijNGaACivOugNQB6oozRQAUUUUAFFFFABRRRQAUUUUAFYzWaWOfuOTWlr1YQmoyxoWcFljWVwhkKgjOCV2z50DGbNUvGuc7O0OJ7mKM/slgW/wBFct+VVB5KkuRi8vp5lz/RxBbZPTfpeNh9Wqy4FyPZWeTb26I3m5y77fvuSf5Uk7HVFavtE639Usry5GdnEYijP0eYrkfPFUnMnK3E+JSW7uLay6Dl1w7zv4gAQcKqkYHbNP8AfcVigGZpY4x5GR1TPrgsd68XvHIYohK7jQxUKVy+sv8AAECAlyfICnQk64E629kkZmM9xczyyFdH2Z92TQDnTiM6sfItTTYcoWcJ1RWsCN+0I11f6RBb860Q83prKTRTWx0NIpmVQHSMZcqUdt1G5U4OPLvVq/EowAS67oXG4yUUAlgPMAEb/MUJUDbZtmlVAWZgqjuWOAPqTsK829yki6o2V1PYqQwP3jakG44n7/NGrw9Qi3huI7Zj9n1J9ZEs7Y3SNQoxj4nOAxxjVxPg8VuhgDlJ5poJrroBoUMLyrbsFC7RrhiAM6jpJJzTCh9tuLQyOyJLG7r8Sq6sw8twDkffUw0lc1cw2nCliYQRvIg0KkZiSSON9sqGwShYAHHnv61GtvbFbaW60U8Eo+GIr1DL6aGTK5ztgkYpNpD0t8E26X3fjkT9kvLcxbf9tbkyLn1yhYA/KnIGuI86+0tZmt5VhlhezuY5TraM6o5NakAIxJyBg/X512W0vo5F1Rurr6qwbv27dqAaJVFYBrDPigkjcT4isEUkshwkaF2OM4VQSdvPYdq47xH24XMhYwQQpEQdPV1l8ftHQwVTjfG+PU0+e0bjUI4bcjqx5ljMaDWpLvIMKBg5Pr9BXAb/AIZDE0UQc4JxNg6s43yQPhycjHpWc5VwNTjF7ohWUarhj8TAjVghW07nBOMnGCalJMCMjJGQM4bGTsPFjG5+dWfEQLhohEgliiJ1DOhc4ACgn+WKjca4hMSiSIIk+LY6tWjHmNgBn0rllFTdsrD1km1FIiSTqvcgfL5VgYZC2nMYOC+AVz/d8yKkWF+YNboquH8R8jsOwYA5HyxVjwpZnBkRI445N9Damycbt4Rtn0+XapUIx3NOo6nJB7pUSeRed2sbldMv6OWAmi1EoqMRmVFBwrL3JHcZzX0ejZH91fLUHDohBJGxjE0TMwwQO4yBk9wexBrofsm5nuI3gt7qbXFLHphVgB02QalTV3bKZAB9AK6sclwYPNGb+HZK1XN0sYBZlUZAyxAGWIAG/mSQBWzNc79tMeu2to2z0nuQJMHGcJIUBPllq1bpA9ty45s9pdrw+VIpuozMutjGofpKTpUvuCMnYYz2pUHtnYz3JiiW6tVK9IoTHJvGhYEOPENWods7djXLOOcTbRcrNJ1JmkRfFgkpGq6c48goAq6uZBEgmULGAo1KQQCp3A8IJBBOxwfnWMstDipTi3BcG3hPOfEWe5u4ZwhlkJMONaeED4A/wtgAA4386Y+UfazcZZpmF3Ex1Hw9KWLO2EUZR127ZG+cHypRsHmYO6RpGkniGpuzFcFvCMYzvg+nzqL70ht444pAsw0xjB3BYhXwPMbk/hUdyVnPDM9VSX/DunB/adZXD9NZGjc7KJ0aHWfRS+xPyzmmzNfM2EUe63LBwQOmzZGodsZ8mU7fPIqdJdXVroktZZy6MNjK7gJ5gI5KsPLBHnVrMrpnbHHrjqg7R9GZrNU/LfM8F7HrgfUFOGUgq0bYzpdTuD+R8iauK3MgooooEFFFFABRRRQAVQc88L944fcxD4jExX+OPxp/tKKv68ONt9x50DKjlTiguLWGXOepEj/eygn88j7quKR/Z4TDHNbHva3MsQHpGx6kWPloYU71ljdXEua9iZyvwiO4E0t0qXEiTzQqZVD6IoZGCqobIBPxEjc7egqpgWKC+txslpFdXKJk4jimaKHQg8l8ZnCjyJIFXXCuWftbzRcXEIe5ZmWNlwS6RuSNSMUPixlSOwpgtuAQJALcRK0PmjjWGJOol9edZJyxJySTmtiLKriN9FcXkECaZGi1yTYwRHG8bxBWI85C+w74Qmk6Xle9n68eSsloi2tu5JAnt5dYmYk7ZMTRjO+GiBB3rpfDuEQwLphijiU74jVUBPqdI3NL3tOvXi4e/TYo0jxx6lOCFlkVXwfI6cjI9aQWaeb+nZI14LhrUhFibTGsvVCFjEio2PGCzYII277b1zvifPSXFrO1qkzzyBRJcXOhAFgIdEiSMkDBydIwNySTmqSLjEkkSSXUhdLYFIVbGyp4QzD9aQ4C6u+FqF7rP7qEARQwJbTln0MSxwO2cHyO9YSy1wYSzVwSAkk/6RIo6z+J5bg9RgcZyqjZVHkPCAPKvXCOMmSJSyyFt8lY20kg+WNu2KL+OZogY3R1wMqq41qBuobJP3UJcSXCquFhR1yN8s6HY9M4AUDBU+anyHng7mtzTBnzN+NP/Rsfhtvc4kMYfPYnUpIBxvvW3h98LX9IsiqPFuQmyyhfiilUfECM4JGQe1abK8dlHRiXpqdK6n0nwHHYA6e3mc1UyzGOEMgCXETEOpxl1kZsA/tjdSD5UoKSfJ2ZOox7Rrf3+D6T5f5nt72Lq20okQHBxkFTjOGBwQcetWUiggg9iMH6HvXCfZxfyxcTgSQqJJdaSadhJGInkQkequmM/X1ru6mu5O1ZzOvR86cd5OgtZntZVVWUs0Unwl4iSUcN2JUeEj1U/KqPhnH+nEFjt2LebZADN+0Sdz67+tdJ9o/AXv8Ai6xa44obe1EjySbiNXkbUwBIBOwG5AAzSnx/laOMWxsrpL33h+mqjSG1AfF4SfCPPIBGawnB/sI4IS/vf8DvyN7PbVrSKdjM0k6CR/tCo1ON8KBgYO3rW7insatpjqE9wjbjcpIAD3AVlGPxq+5S4X7laRW5fqFActjGSzFjgeSgnA+VTLvmFEdokBluFiaUQpjUVUgAEnZSScDPfer007Oh4Yx8qFCb2KWvTRYZZYmUAM2z6zjdijbKT+6cfKo/GfZCiW0a2eWkjOX6k0iGYAN4Rp8CZJB7AbYzvT+nEjlw8UiBI1csQGByGLKpUnUyYwQPUYzWPfUljDIweORchlOzKw7gj1H30qBw1qj53W4juPAluia1bxyADft4SuST55PpUtLRnkjinODGoMZjYjWybE57qQMbfU1I45ylLb3otIUkm1+KHTjLR+jEkAMnZjnHY7ZrFny1OeJ2lpe9eESFvNWypVtkkQkbkaTuStZqErrg5Z9NpfizsHsmupZOGoZSzAPII2Y5ZolchCSdz+sMn0FK/tLkuTdPbSzEWkyLJEqqgIaNlDjWV1ZDaW2PZh9K6ja2yQxKiAJGigKBsFVRgfcBXO+M2s/G4BLHGlsiktazO7dV/Is0arhY3A7EnyNbyTqhuLkqRzzkPlq3urkRT+Pqpc62z48oyBCD+qR8WfrTLzPyDdQWtxKJopUiTUB0izzLkZ1qWCLgHJI1duwq55L5fj4R1zKkskrGLVcKgKOJmACRKDqwjHLZ9M+QFOPMslwtrK1oFNwq5jDAMGIIJXB7kjUB91Q0nydEW0j57j4N1o4XiCBCMvGHkVXbO42yAPlittm5uFIigji6TjxE50spycaVye3n61aQcRWRus5gieRQGjiUQqHBJJZC2TJnYnA7dqjca4YmkyKNMg7aCVMhJ+AhNyW7bb1g5+Wl/wABl6bXDVHk8vZC4uCs6oRHGMBWbu7d/IgjH5is8K46HkMDA601DUcYfQcZ9QSN8Vf3fs+njtTM1qFYJkpC4MqDGfLBYjuQCTt50sWFz1FgS3AYoMuzggBmUhhnGS2STt6UnC1TOTBklhlb4Oiey1iOJTAZ0tbAuO4LLJpQn54LCusiUZx518vhDJdWiy4IlfTIq5CyLGzdM4BzuGO2fOuk8r8Nit+LWvRjWPXHcBtO2oKsRGfXBzW8JVUTrnDVc1wdborSblc6dS6sZxkZx649KiWnMNtKzrHPE7RnDhXUlT6HBrcwLGitEd6jEqroxG5AYEgepAO1bs0AZooooEFYIrNFAxKlXo8XlH6t1bpKP8pbt0mx6+B0P3U22smVpb54h0PZ3Ow6NwEc+kdyrQn/AGjGfuNWlrcYrinPt5bfDN1HVA9cMhdbi5ypCM0bK3kx6ao4H00j8atK1pMD5161D1FdammrswaZ6qu4/wAGju4HhkzpbGCO6spyrL8wQDVgGrzL227+X18qq0Kj5v4hy/0ru7WWHrxRsA00aM0cZxk68fAd8tjsQfKp/BOFzzt07TpSIsfUGtyuBq0hVYA5BJ2z2xjPamkcdlW2srbhzot51XM6Nv0wmsTmde48ZUjzJAxkVI5Q5Sh4fMf0hpLmRWJUkKCpKszLEvYZA8R+VYvGpO2brCskVFozyr7LkEbteKeo8hYJFPKqxrgDTlGUMSQSTjz71b8z8jRvYNBaxJG8Z6kGPDplBBJLNv4hkMSd6lPxuVr6K1iUaBH1p3YE6U1FERNx4mYHxeQB2qz6c6aQGWbMviLjplIjk4QIPEV2AzuadUPQobI5hxn2aPDaS3JaV7oquY7bwom41OQAWl0jJJwM4rn3E4Ym0GJ5LidWHfJwASTkEeHf+2vpqC6RwSjBgGKkqc4ZDhl+RBGCK49zyqNxSVbctCURTcEAYllfdCFbIPg7kY3/ABqZbbmU8Lk7jz/kW7fiDzXMbRGa2kjViW+Fgr4UqpO+5yCfTNdz9m93JLwy2eZzJIVOp2OS2HcAk+ZwBvXDbq0kSaMpKxaQMjGQAjSBq8IUDB74FO3sltZBdCKOWU29vE+samMbSysNKlc6AQNT4G9LFJeuDDS8ctDG7mOA21+LwxtLBLB0J9K6+gI26iSlQCWQ5YNttgGqTgvErS84ncTW4RzDbxRrIowG1tIzkbA7eFM+gPlXTXTIIPn/AG7Vw3jnI93wif3ix1ywgehYqmfFFOo3ZO2HA2xvjGTs/p1Y5JPccU5tja+a0VSdCnqS9kWTAIiG274PqPOtMlp7jxB74xs8NxGEmZEZ2gdCulyq+Io42YgZBA8qsuVuM2/EIC8YGTtNEQCyPjcOMeL0DEbj8s8S4MLWMywT3UITGUi/SFC5G4hkDHAznwHYeVFnTknaNN/7Q4CuLVZLuY/DFHHIuT++7qFRfUn8KgQX44bYxtd+DxnWIxqEbTySSaRvuqZxtnYVaWUd3cIrpfqYid82Wh2HnjqSYH10fjW265NtSC06icgHMlyepgdz8WFjHn4QBSTRGOVFTz7bK/D5ZM4aJerE6kqUdcaWVhuMg+XfIqTzTCDfcIiXJZZ2cZbLdOOLxEk7nO2Se+K5zzxxtuJXCWVnl4AQqhQR15Btq2/6JP2th3PmK7HyxyTBaBGCmScRhGmkZpHIAAKhmJ0rtsowKrknNO2XtxAHQqezAqfPZhg/zpI5B4+jWqW8jBJ7bNu4bwhjATEChbZ9lGcE4JOafDSHYQPBc3tq8SyJIz3VqrkaZdZzNGSwIBWQ53Gwkz23okrMYOmWvNXHltLWWXWiuEbphjnXIQdChRuxLYGBWzhfEJJLaGSVOnI8as6b+BmGSu++3oe1K/A+K8IW4/oIrG6Q/DPEIGUnIOhj4D9VP0q24rznajwxyC4lPaK2xPIx+iZAHzYgVCNoVe5Xc18rwXySJiJbg6W6gVC6kHK6yPFpOMb9x9KVJOROIvNA6LAvRlEgdpSyMVwR4NIfGfl/fVnwDhV8Lm7vrjTAssRAhzrZRGPsySNlK4Pnvk7Uwco8mWs1tDLPG08skaO7zPI7FmUMcZbCjfsAKJaU1ZpN+OyGHhUc6KxuZY3Ytq+zTQkSgDABYlmxuxZj5nsK4BZ28UizMszRpLJIVQSKoRC7YBHntiu9N7PbA97WIj56j/bUiz5Msot47S3Q+oiTO3zIzRKGpVZwZfNUnR88WHEYI9DSOjyw3kSq4I2tljk1aVHlq0kn1Ap/i5ptYL60keaPSvV1Mp16UeIgfCDsWCfhXWU4bENxGg+iKP7K3CMDsAPpR290/hssjUdJzi54RZ8Vtr25jiDPJ1EjmIOodCNVRkzug1Dt57571XycDtZo+CzPbQ6ZQsTpoAU9e3ZxsAPhdSQf3qt+JxXdst7b21vJM07vJbyLpEae8AdQSMzDSUbUwGNwy/OqeWz4kU4ZFFYPix0tKJJIkV5I4+moRgxyMFm1Y/WAxsarcFRhuBJwu3mmtIMzWt4ukqMySQTGImFz3caZCgz5hT3FdE4Tx9pZWie3mt3VQ/2nTIZWJHhaN2BIxuDjFLnA+Wb6SRpbuWOJXuEn93jHVK9IKFUzEgY8KkgKe3cdqbNeLoDzMJP4Ov8AfTRLosKKKKCDNFFFMZSc5cJNzY3EK/G8Z0fxr4k/2gKpOV+J9e0hkJOtkAcHuJE8MgI9QwNOpFKFl7PEV3LXFyY3keToLIYo1MjFyB08OcMc/FXN1GHuqjXHk0G7iHHYbZdU80cQ/fYL+AO5+6qtPaBBISIFuLrH/d4ZJBv+8Qq/nTBZ8jWMTaltYtf7bL1Hz665NTZ+eauwg7VnHpEuWynm+IT4+I8RkH2dksQI2a4nUY+scQZs/u5H1pH4pxHisqShrpYWhkdHigTRqEZBOJclhqXcZ9a7QcAfL+Vcglhu76/uJ7FY/c5Ai9WfUiyPGuhpIgo1ONsZxg6RWzx6V4ijK3uWXB+A21lxFhE7kXdsskZlYyGR0dmcLIe50FG05zg1Lh5V91lmubZXeWU5kR5P6QbnSjMPAwO41HHkcDcRuDcLmLDhV6UmjS3Ettcxho5FMTLGMZJxJGWGCPIDOc0wcEv2SQ2dy4a6jTWH2HvEOSBNj9Vsghl8juNmrVsuE62ZWpKZ3S6sipnhBjnglzG7RkhjE4P9FIrDKsQV8R3wc1tfm65zp/wVd57AloNGfm4YgL+9/OvXNPAzLIkgtRMQhXqRSdC5ib9VkkLKHXB+EnYjzBrRHyteaQRxK6Ud9MsVtI6/IvpOT89/KlaYcs8cNlFhbs9yw6k05eZk3VZbhwoxnHgXwJn5Zqk9p/DG+zu4ysekrHcOV1BYiwCylRu2gkjbyYVP4ryAtxGyT3NzNkgqXdcRspzqVEVUJO43B2O29b+e5SLMxqjSSSyRokaDU8hV1dgB8kUnNOk0btVEqbbkNIJYLm4kivrZysRV4AoT3hlWOWMZOfGUBzvpY+ldQ4fYxQII4kSJF7KgCgfQD+dIHOHFbuRI29zeGJZUcCZ4w805cLbxaY2bCiRkdiTnCYwPOh/wZxNLm5tjxG4Lx2guIX1YV3yokVsqSU1BwB5ZB9aFSOKVydnReNe0C1tpRAzPJMSqiOJGkbU+NCkjwqWyMAkd6iQe0KMymOSGS2YYOLlooGYEHxIrP4wMYyCa5zwS5v1gs4WWOYXGL9NRZZpGhmWaSPVuruy4YFsbNjORUrm3mS2ur/hs0M0boVlB3AKZUYWRTuhz6+ecVT4bJS3o3cY4vLxHiCy8IjVZrRSJpXaNUnVz4YfAzCUbNg5xv3GBT7y3zXFeKdGY5kOJYH2khYZBDDuRnOGHf60p8hXMS8SvgGjGuKBtmUZI6gb6ntn7qb+I8GtJ2DypCzr2fIV1+kiMHH41ndo2qtjzzJzVHaBQwaSaQ4igj8UkrfIeQ9WOw/KqLiPIV1xIo97dPBDs3ukIA0HcgPIciRhtk6cd8YrXbwWdjxZJuoirPbNEHebqaZUcMAXkdmTUmQNwPBimp+eLBTg3tsD/AJaM/wAjVJIzk2e+WuT7axUrbx6S3xOxLO+P2nO+NzsMDftV4BS7/wC0Hh+ce+W+f4x/PtVtwzjENyheCVJUB0lkYMAwAJGR54I/GqJdk3FQ+IcMSULqUFkbUjeaONgyny7nPqCQcg1MrBFAhP4Hxdb6KWOVNE8LGKZCFyj4GHj1A+FviU4/HFWHB+ECBCusyEn4mWJSR5A9JE1ffk1ni/LGudbmCQwXCrpLadSTJ5JMmRqA7gggjOxqp49wC/mgdWvY4BgktbQyI7aVYhdbzNpXOM43qHE1UjRzlzfZ28c0LzDrNE66EVpCrNGwUPoB0ZyPixV3yaMWsA9IY/8AcFUnLFmv+BYwgAMloWY/tPJESzMe5YnfJq55Rm/RoP8AJR/7i1z5HUomm7TGHNGuk/jIWfi0Ns7HpraSSNGCQJi8saaWA3ZQF1Y+W+1V8+I53gsmkjikKxt0AWCSIHeYw6j04zpMaMdlBc/rDFdhzUP+sVnVSS/WgMmJijyoqRQNK9yUMkqxrcs8m4ILY0r4du5qTxlBYpHMJZnMayNJrldzPHFDIzFlJ051BDkAYJA86AobNv8A0Ki2t6HeVcYEbKufUsiufpgMKRoOEQDhUExYSXckKCGcsRIZ5F+ySNgcjSxxpG2FOR3r1aXUss0sKNNjqyTSGHCGRdbQRRmUn7JCISx0nVjSB2OQDoWoVWP/AF5P/p3/AOJHUblmB4+qsk3VYP8A0etpPd8qp6XUfxyd9WWwfF2xit1wT7/D6G3l/KSDFAi4oooqQM0UUUwCsVmjNAHljilDmDnKTrG0sYhPdAZdmOIbbPwmZh3Y9wg3Nbef+eouHwbsvvEnhhQkDxHYSPntGp3J+6ofKvDRBbdO28bOS8lxKrATSuMtLpOGkBPbsMedJui4xEPmflJpbmC1a7mur6dg8zlyscFsuS2mNTgA5OATvjYDNdgggVFVUAVVACgbaVAwB+GBVXwTlmK2aSQZkmmOZZn3eQ+Q2wqqPJVAAwKtyahuzVIVOfupCkV7AVWS1clyylx7vL4ZsqCCwHhfAIPhqNc8nmZffYZ+rfEpNDOw0ppVTphCjOiB1JBGSctkk1bc+IG4ZeDOP0eT8hmscgOx4ZZ6wQ3QTb5AYX8Rg/fRewq3PNtz7Z6CZp47aRciSKZwjxuuzKVJ8WD2IyCMYqruOf2nlt4rGMMLh3RbidZEizEmttCDEj7efhGTjfBw4S2aPu8aMR2LKrEfeRtSR7W4k92idJTFdxSA2ip8byEqpRFG52I37A9+9C5G7RdNY8UJGDw8j103IPz217/jVdyzytHxCKK6vi1xIykqmpkihySCIkUgjsMsxJO/btUS/wCZrnhot5J55JVkZVkhkVHZBgGVlliVT9nuTqBBAxt3pg9mxAsYgp1KOppPqOtLg/eCDTyXBpEKbkmQOYOTLS16FxDH0zHdQlm1uQqFwhOGYjHiG/l3qv4pxlFvuITEgpaWAjbBGWeVmkwN9/1R9Tiuj3NssiMjgMjDDKexB7g0uD2a8OBz7qmfq+/1GrBHyqqJUqE/gN4sl/weGMqfdrFnfBGB1YokVQfM7A4+dXPIHL1rPbyvJawSfpVxodokYunVYg5IORuQD6AU0XPKtrIMNbxHH7gUj71wasra2WNFRFCoowqgYAA7ACnQOVlUeSrEj+pWv+oi/wCWvCciWCnIsrYH/Ix/3Veaq8xTqwJUg4JU4OcMpwQfmDtQRbIEfLNqva2gH0ijHb/NqUvDox2jQfRVH9lSc0Uws1GEeg/AUucsxJHecQSMBV6kTsFGAJJIRr2HmcKT9aZ2pI4TxuK3k4nNNIAPfNIHdmKQQAIijd2JOAoyaQ0O+aXuaOfLWw0+8Octk6UUuwUYBZgvwrkgZPmaT+dbviM9lNIG9xjOlY4QNc83VdI1Erg4iyWzpXfcZNU0XAraO14x0kyBdRW+5Y+COS3DDc5xrLn8PKgdUOkvtVhWdIWtrwM8fUX7HUSh7MEVi2Pu288V74zd3HEIjBDDLbRSgrJPMBG6ofiWKEnWzMPDltIGc70czJ072wn2CiaSFj6C5jZU+7Wqj6kUyAUp+LKxpSRCHD1itujGNKJEUQegCED6/wB5qk5JvNVjaNnOYI/xCgH8waaCudvWkjkJccOtx+ypH+jJIK83rHUVL8nXiVuhit+FxXUtyZ4kkUOiKHUHGiJSSPTeRhtirC75dheNYwDEIzmMwnpGPy8BTGBjYjsfOvHDJVTIAA1Esfmxxk/lVspz2rsw5lkimcuSDiyotuVYFSRWDTdUAStMxkaQL8IZm8l8gMAHJ71WcW5ct4oioVmM7xwku7yt03kUsgaRiVTAY4FNdap7VXK6gDpYMufJhnBHz3NbmZBt+XreKQyxwRLKc+MIoOT33A2z547+earLLkxRBCrSSRzRxhGkgkZC3diD5OuosRqG2T2yaZqKBEPhnCY7dNEYIGSSSSzOzfE7sd2Y+ZP/APKh3kmL+2GPiimH0wYWq4Jqh4r/APELL+C4/wB2KgZf0UZopCM0UUUwCqvmLj8VnbvcTNpjjGTjckk4CqPMk4FWTGkm5i9/vyHw1rZMAF7rNdlcsW8isKkDH7TH0oKSso+B8lG/m/wjxNMu+DBbH4IYhugcfrN3JHbJORk4HQyKP/W9FYt2bJUYkcAEk4ABJJ7ADck+gx50kSNecThllhlktINLe6dM6ZLhhnTLKe6RkjwoMZ1ZJ9ZPP/FovsLKWZIVumPVZnVMQINTqCexkOIwfm1Wo5wsF0qLu2GAAqpIjYA2AAUnbt+FOqFdnN+F3LTRWUs89xcQySxLNDNIXjYuemSVx4sSaWwcjbtXYVGBgbY8htgeg9BXHTEssfEIITlVmkMWxXHUAlj0jyAfVpPyzTjy3e8R4jaxS64bSORBl1HWmcjZmUNiOLLBu+oj0qY220XKlTLbmTm6Gz0K2qSaXaKCPxSSnywP1RnA1Hb69qicB5Qd51vuIhWuhtFEu8doh7Kv7b9yXPn27Zq64DynBaFnXVJM+8k8p1yyfViNh+6uB8qrubuOuNNrbf1mcEKcZEMfZ53x2VRnHqwxW8YnPKdixx2Nr57qRd4wDZWwGcF5SqTzemASU2/VjYUz+z2AJaxop1KutQfULI65/Kqy1gSEaUGLaxXSp3y8qrqlc+TaQSPXW7+lSPZld67G3c/rqzf6UspqOqaiofsWC25DzVbxvjAtozIySOoBY9NdWkKMktuMCrHNUPO9qZbKWFdjNoiz6CWREb/ZLVaAgcA46YrO1VoZmmkQYj8Op20iSR8l8KgLfExHcDG9XHDONGUyI8TwyRadSNpbKuCVZWQkMDpYfVSKi8UtporhJ4YhMoiMRQOsbINQYMmvwEHABBIPhXHnUvg9vLl5ZgFkkxhFOoRomrSpbA1N4mJPbfA7ZLAorXj5k4hIxiuFjit1VtahAhdnkZmBb9lU7AmrLk6ce6xqzKZmXqyKCpZXmJlbUAcjd8b+lVVy5aC/dRh7i46C588dK1BH+2fxqbxrhUMXuohiSN/eI1RkUKVAJaTJUZIKKwIOxzvQB74hzrHFrYRySRRNpklTRpVhsUXUwaVgdiqA77bnar+2nDqGGcMARkEHBGRkHcfQ0jcLsZ4kSIW0j3aDSLmcq8C5OWlUgjG5zoChydie7U9QqQBk5ONz2yfXagGbDXNuV+WopOIX91IC7x3rrEGPhiIjiYyKvbWdQGryCiukN2pR5WiKy8Q+d85/GGDFRLgqHJ554GYIRvg3ltnHn9up/mBSjNEy2HHBjdL55fqEeGX/AHRThzwv6Mr+UdxbufkqToGJ9AASSflUGDg+bziUEn9Fdoki49JEaCX7wVU/h61WNbCyOmXXM3Cve7VlRtLMFkif9mRCJIm+gYLn5Zo5b4wbmBZHXRKCUmT/ALOaM6ZF+mfEPky1p5C4kZrGNZNpYSYJR6PAemSfTIAbH71aeLcOkt5murZS5YATwAgdcKMK8ZOyzKNhnZlGk+RpyjqRMJaHuMI7j61zTl7mRLaEQTR3CvE8ikC3lYY6rsuGVSCMEU/8L4nHPHrjOR+sp8LI2PgkU7ow8wfzqZqPqfzrkyYlkWmR1wlW6EZOfIAdkuvr7rPj/dzVhBzwCMpb3jj1W2kH+8BTTqPr+ZrBrKPTQhxZTm3yK957QRCjSS216iLjUzW7ADJAGSW9SB99aL/2oJDG0j292FX4iY0AHlv9pUn2lD/3Xc/wr/xYqTedB+g3A9Vx+LqKqSUWlvuJRux+HH7w7jh8xB/x1t/5te243eD/AKvmO3lNbbfLeQUx264UD0AH1wMVtrp7aObUKR4xfHYcPkHzae3A/wBl2P5V5toLya8tpJbZYI4erk9ZZC3UQKAFVR54Pem+jFNQSdg5NnnFFeqKsnYKKKKAKTnPib29jczRkB44XZSfJgp0nH1qv5LtBHYW+MkvGJGJ3LyS/aOxPmSzE1O524G15Yz26MFeRMKW7BlYMM/LIAO3nSk3OF1YWy+/WLal0xh4ZYdMzHCr00LatR76QNtztipkm+C4tIejVTzFzJFZx6pT4myI4xu8z+SRqMliTgdts1Sm44tdbRxW9gh21TN15gP2gqfZqfkc1ecC5Kht3Mrl7i5Peec6389k8ol+SgUlBrkbmvRG5V5Ybx3N4qtd3GDIpAZYEAwkCZyMKO58yTTLFZIu6oqn91QP5CttGaszs53zba9PiYcf/MW+/wDHbON/nlZB/o1Z+zW7AtZYe3QuZUH8LMJl+7EmP82vPtDZB7tIe6z9PPoJ0ZMfe3T/AApR4dFdm/lgtnSJLiNJXkfxNH0/smMKdmYjR37bE+WcoqstP2at6sW3o6FxrmDSRFEvVuHGUjGe3bqSkf0cY82PfsMmq+9HuFvI+vq3c7KoZgAZZmwsSKv6sa52XsFBJySSbbg3A47SMhcszHLu5LvK3q7Hc/IDYeQFL/AQL+9e9bxQ2xMNtnszjPXmA7HciNT6Ka6jlPXH+EiKzhskJYzypCWPxOHYvcOfmUErH+L5CtPJBC2cWNgGlA+QE8wA/CrCCQ3HFCcZis4shvSefG31EQBx/jPnVfyggFjb47NGH39ZCZD+bGvN/qUqgjs6SO7HSzutQxUkil2KbTU2LiZrDB1sdNSNMnTu7RbCioCcUHnW1eIKa7Y9Rjfs53ikjc0IOMgHByNhsfUeh71kx7g4G3b5eW38vvrV74vrWReLV96H0WiXw30Vp97Ws+8L60+5D6LQ/htakWy4bJLc3rRXcsAF0QVRIXBIihyT1Y2I9Nj5U5PeLStymcy8ROc5vn/KG32/OjWnsi4xZo49y1eTwSQi9UrKhRhJbIQQ23xRsCp+eDVBNd8Yt5ITLaJdRwqyM9u3jmRgozoY5ByqtjHl2rpBoApKTRUoKXIr8A5ss2nbDmCeUKXhnUwMzAYDAOBrbHhyM50j0prlYGot7YRzLpljSVf2XUOPwYGqZuUhEc2c0lqe+gHqwn5GGQ4UfwFDWqyKzCWH4TL3gMcj9Qao5RsJYiUft2YjZx+64YVpZL2MeBobgAdnBhdsdsPHlMn5qBn5VDbj09sP0yA6R/09sGljx6vHvLF89mHzq74ZxmKdBJDIsqH9ZCGHzBx2PyO9atRkjK5QZXR8wyqCZ7G5j3x4AtwD8/sSTj7qy3OMA+JLlfra3P8AZGaYBcCtonFYvGbLMc19oHN0EnDpkTrFn0KMwToF+0QkszoFAwD3NUPPzYsZf4kz/rFzT37VZj/g2RRvrkhU7+TTR5pJ50QNaSA9iyD6faJuK5cyqcUdWKWqMmdnj7CvYrxH2FexXUcoUUUUCCiiigAooooAwaU+N8Jjluop3JZoQwjX9VWbvJjzbGwPlTWwpd4jCQ2a3wRTluYZpNLYs+GLtU+l+1vtNTV4sKrJildk48saozxDjCxZ1H7gGZj9FUEmqubjNxJkQ20nyeYiFPw3kP00D7qsm4qPKtUl8T2FCxy+BKaErmfke6uLOd5p2knRTJCkWUjR48OoVPikY4xqcnvsBmqnlLmFJbnh02odSTqRsoIz4omL5HcAOi/iK6fbX/rUCTh8SuXjhiVj3ZURGb6sq5qJ4XOav0axzqMGik514tLM6WNrnrXA8TDtbwE6Xlb0PcL6nPyplaOGxtNKjRFBGdh5JGpJ+/AJ+ZJqLy9wtYOo7HXLIdUjnuf2VH7KKNlXy+pNUvNl+bieCxUZNw4aT0W2iYNIT/HjQB8zVSjv+iYyTVItuUbRo7HqSD7W4LTyZ75mOVU/wpoTb9mkvjfCJ7O21W15cKsfTRI2EUiqrSImxKasBW2HyG9dLvpwRpG5+VQ5uAdVCj/C2M/cQwP1BAP3VOiDh5hrkp+PBSxcoXWcNxOU+W0FuPlnJU1T8v2FzcQCVr+dSWkXCx2+Ps5XQd4/Ra6LJARv88/nVJw7hPRR0AwDNK6/wyu0v5FiPurnxYcbl5RR05sslG0yvi5Qnb/rK5HyEdt/5VLvNMNzbXlvBHf3GmWKV2LLbkgx6cAYiAAOT5GuhW8mKRPaO+eJcN9dFx+GgU82GME2kThyym6bPfJfDrm7Fz1OIXAMM5iXQtuPCFRgWBiO51flTG3J02DjiFx/q7Y//q3qB7MItLcQHrdBv9KGJv7aeazjCLStGk5NPZiTFyldat+KTEA7gQW4JGfXScfhU9+TnOzX94Qe4UwJkemUhDL9Qc1d3QKnUK2Q3imtezGrSMVmlw2IfF/Z/OsmuC6vZItGGi97dJA37ccjgq2RtofSP3hWzlu/srCNomeeB3kMjm9DqzSPpBJk09M9l3DEfOn0zr61plnBGO49KO3+Cu7RSDmuz/73bf66P/mravMdqdxcwf66P/mrYeXreQ5a2gPzMUZ/mtD8qWw+G2gH0hiH/wCNHb35H3troyvF4D2mhP8A4sf/ADVKRwwyNwexG4P3jY1Q3HKdqe9rbn6wxf8ALVRxflqGOMywRCKSEiVejmMv0iGaMiPAYOoK4we4q30+1pkLqVdUOwNLfH+TLeXVMrG0nAz14W6WCOxkAwsgHnq8s71e2N+k0aSxMGjdQysOxU9vp8x5HIqFxy+eLpvhWiLqkykbhZWEYdfLwsw1A7FSfOudNpnS6YpNzDe8PAHEI+vDn+t24yFU+c0WAV9cjbB86bbe/DqrowZWAKsNwwO4IPmKW4r8cJmeC5bTYSkm3kbJWBm+K1fAOExkqTtgEfTdHwxLKYPC36HcsFCAgxwzNko0eNljkwVIG2orjvt14su9SOPLh2uJ59ok+bLH+Pg/4q0uc4H9Ff8AjT/iLV9z/wD1P/xoP+KtUHOH9Vf+JP8AiLXL1iXdidHSO8Ujs0Z2FexWi1+Gt4rRmdhRRRQAUUUUAFFFFAGMVqmtg3et1FCbXANJ8la3CBXn/BFWhrFa92X0z7USuThI9akLYLUqipeSTGscURfcFrLWYxgVJrFLU/o9CKCeFlJFYtrEk5AwSMZ88ZzjPpmr4oD5VkLW3fdVRisO92R7azA3O5qTigCs1g23ybxVGK8Sx5FbKKQysntiK51z0pPFOHn/ABU/8h/fXVmXNJfN/Kcs91azxAFYVlVlzg/aAYK52Pb1p5JaoNCxQ05EzHITBfez+1OPTyghHl/bTUbql/lbhcqLMHVlzLlQfMdOMZH3g1fpZHzqsaioKycjk5ujXNIWGKipZP5VbxwgVsxVrLp2RHavdlXHw9vM1KWz+dSqKh5GyljSMImKzWaKg0NUkAPeosth6VPrFUpNEuKYnnklUlaSGW4ty5JZYZAIyzfE3TdWQE+oAqr/AMIu3BLqV5Gc6Lho5G06iiPIIWOkAZwB5V0Nq59b8h3jR+6zXMXuIckrHEerKhlMojZnOlRnYlQTjb51Mty4ePLKri3H0u7CWzvkIv2yohRHJeQHMM0ZwRobIYtnAGobVbW3s7tosBBKqKQekJ5ekWUhgShbB3APpsKfVhHmKPd19KuDUeSZ3Lg5/wC0OEiyyf8AtoM/65aj3HKcl6nTHgQspZz5KrgtpHmcDby+ldCueGRSLpkjWRcg4YBhlTlTg+YO4qTis8q7k1L4Xik8cXH6YjTAxXuiimSFFFFABRRRQAUUUUAFFFFABRRRQAUUUUAFFFFABRRRQAUUUUAFFFFABWDWKKAAV6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307975" y="-814388"/>
            <a:ext cx="3810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48188"/>
            <a:ext cx="4676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534401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Greeks expanded their reach, some settled in Anatolia (Turkey), known as the Ionian Greeks</a:t>
            </a:r>
          </a:p>
          <a:p>
            <a:r>
              <a:rPr lang="en-US" sz="2400" dirty="0" smtClean="0"/>
              <a:t>Persians tried to take over, Ionians rebelled</a:t>
            </a:r>
            <a:r>
              <a:rPr lang="en-US" sz="2400" dirty="0"/>
              <a:t> </a:t>
            </a:r>
            <a:r>
              <a:rPr lang="en-US" sz="2400" dirty="0" smtClean="0"/>
              <a:t>with Athenian support</a:t>
            </a:r>
          </a:p>
          <a:p>
            <a:r>
              <a:rPr lang="en-US" sz="2400" dirty="0" smtClean="0"/>
              <a:t>Persia tried and failed to defeat Greece twice </a:t>
            </a:r>
            <a:br>
              <a:rPr lang="en-US" sz="2400" dirty="0" smtClean="0"/>
            </a:br>
            <a:r>
              <a:rPr lang="en-US" sz="2400" dirty="0" smtClean="0"/>
              <a:t>(The Greco-Persian Wars, 490 &amp; 480 BCE)</a:t>
            </a:r>
          </a:p>
          <a:p>
            <a:endParaRPr lang="en-US" sz="2400" dirty="0"/>
          </a:p>
          <a:p>
            <a:r>
              <a:rPr lang="en-US" sz="2400" dirty="0" smtClean="0"/>
              <a:t>The East/West Divide: Greece represented freedom and Western civilization, Persia represented Asia and despotism (tyranny)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between Persians and </a:t>
            </a:r>
            <a:r>
              <a:rPr lang="en-US" dirty="0" err="1" smtClean="0"/>
              <a:t>greeks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Little effect: they still had a huge empire!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Greece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270375" cy="3687763"/>
          </a:xfrm>
        </p:spPr>
        <p:txBody>
          <a:bodyPr>
            <a:normAutofit/>
          </a:bodyPr>
          <a:lstStyle/>
          <a:p>
            <a:r>
              <a:rPr lang="en-US" dirty="0" smtClean="0"/>
              <a:t>Source of pride</a:t>
            </a:r>
          </a:p>
          <a:p>
            <a:r>
              <a:rPr lang="en-US" dirty="0" smtClean="0"/>
              <a:t>Greece unified in fight</a:t>
            </a:r>
          </a:p>
          <a:p>
            <a:r>
              <a:rPr lang="en-US" dirty="0" smtClean="0"/>
              <a:t>Athens gets a big head, tries to take over other city-states</a:t>
            </a:r>
          </a:p>
          <a:p>
            <a:r>
              <a:rPr lang="en-US" dirty="0" smtClean="0"/>
              <a:t>Peloponnesian War (Athens v. Sparta, Athens loses)</a:t>
            </a:r>
          </a:p>
          <a:p>
            <a:r>
              <a:rPr lang="en-US" dirty="0" smtClean="0"/>
              <a:t>Greece not unified, weak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the </a:t>
            </a:r>
            <a:r>
              <a:rPr lang="en-US" dirty="0" err="1" smtClean="0"/>
              <a:t>greco-persian</a:t>
            </a:r>
            <a:r>
              <a:rPr lang="en-US" dirty="0" smtClean="0"/>
              <a:t> wars</a:t>
            </a:r>
            <a:endParaRPr lang="en-US" dirty="0"/>
          </a:p>
        </p:txBody>
      </p:sp>
      <p:pic>
        <p:nvPicPr>
          <p:cNvPr id="5122" name="Picture 2" descr="http://i1.cpcache.com/product_zoom/269858328/whatever_hand_gesture_yard_sign.jpg?height=250&amp;width=250&amp;padToSquare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9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0999" y="1600200"/>
            <a:ext cx="8407893" cy="4407408"/>
          </a:xfrm>
        </p:spPr>
        <p:txBody>
          <a:bodyPr>
            <a:normAutofit/>
          </a:bodyPr>
          <a:lstStyle/>
          <a:p>
            <a:r>
              <a:rPr lang="en-US" sz="2400" i="1" dirty="0"/>
              <a:t>"Herodotus of Halicarnassus hereby publishes the results of his enquiries, hoping to do two things: to preserve the memory of the past by putting on record the astonishing achievements both of the Greek and the non-Greek peoples; and more particularly, to show how the two races came into conflict</a:t>
            </a:r>
            <a:r>
              <a:rPr lang="en-US" sz="2400" i="1" dirty="0" smtClean="0"/>
              <a:t>.“</a:t>
            </a:r>
          </a:p>
          <a:p>
            <a:r>
              <a:rPr lang="en-US" sz="2400" dirty="0" smtClean="0"/>
              <a:t>As we read, fill out both sides of the chart, Persian customs and Greek customs, that we can derive from his account.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Herodotus reading</a:t>
            </a:r>
            <a:endParaRPr lang="en-US" dirty="0"/>
          </a:p>
        </p:txBody>
      </p:sp>
      <p:pic>
        <p:nvPicPr>
          <p:cNvPr id="6146" name="Picture 2" descr="http://i20.photobucket.com/albums/b237/jakjamal/Her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625" y="4724400"/>
            <a:ext cx="1809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Persians and </a:t>
            </a:r>
            <a:r>
              <a:rPr lang="en-US" dirty="0" err="1" smtClean="0"/>
              <a:t>greeks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http://www.youtube.com/watch?v=Q-mkVSasZIM&amp;index=5&amp;list=PLBDA2E52FB1EF80C9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</a:t>
            </a:r>
            <a:br>
              <a:rPr lang="en-US" dirty="0" smtClean="0"/>
            </a:br>
            <a:r>
              <a:rPr lang="en-US" dirty="0" smtClean="0"/>
              <a:t>&amp; the roman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00400" y="1719072"/>
            <a:ext cx="5943600" cy="47579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Phillip II of Macedon conquered and unified all of Greece</a:t>
            </a:r>
          </a:p>
          <a:p>
            <a:r>
              <a:rPr lang="en-US" sz="2000" dirty="0" smtClean="0"/>
              <a:t>His son, Alexander, won the support of the Greeks by taking on the Persians</a:t>
            </a:r>
          </a:p>
          <a:p>
            <a:r>
              <a:rPr lang="en-US" sz="2000" dirty="0" smtClean="0"/>
              <a:t>10 year mission led him to conquer the Persian empire, from Anatolia to the Indus River to Egypt</a:t>
            </a:r>
          </a:p>
          <a:p>
            <a:r>
              <a:rPr lang="en-US" sz="2000" dirty="0" smtClean="0"/>
              <a:t>Hailed </a:t>
            </a:r>
            <a:r>
              <a:rPr lang="en-US" sz="2000" dirty="0"/>
              <a:t>as </a:t>
            </a:r>
            <a:r>
              <a:rPr lang="en-US" sz="2000" dirty="0" smtClean="0"/>
              <a:t>the “King of Macedon, </a:t>
            </a:r>
            <a:r>
              <a:rPr lang="en-US" sz="2000" dirty="0" err="1" smtClean="0"/>
              <a:t>Shahanshah</a:t>
            </a:r>
            <a:r>
              <a:rPr lang="en-US" sz="2000" dirty="0" smtClean="0"/>
              <a:t> </a:t>
            </a:r>
            <a:r>
              <a:rPr lang="en-US" sz="2000" dirty="0"/>
              <a:t>of Persia, Pharaoh of Egypt, Lord of </a:t>
            </a:r>
            <a:r>
              <a:rPr lang="en-US" sz="2000" dirty="0" smtClean="0"/>
              <a:t>Asia” </a:t>
            </a:r>
          </a:p>
          <a:p>
            <a:r>
              <a:rPr lang="en-US" sz="2000" dirty="0" smtClean="0"/>
              <a:t>Died of a “fever” (alcoholism? poisoning?) in 323 BCE, at the age of 32.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pic>
        <p:nvPicPr>
          <p:cNvPr id="1026" name="Picture 2" descr="http://img1.imagesbn.com/p/9781400002344_p0_v1_s260x4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9718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323 BCE-31 BCE (Bookended by Alexander’s death and the emergence of the Roman Empire)</a:t>
            </a:r>
          </a:p>
          <a:p>
            <a:r>
              <a:rPr lang="en-US" sz="2400" dirty="0" smtClean="0"/>
              <a:t>Three main generals of Alexander divided his empire</a:t>
            </a:r>
          </a:p>
          <a:p>
            <a:pPr lvl="1"/>
            <a:r>
              <a:rPr lang="en-US" sz="2000" dirty="0" smtClean="0"/>
              <a:t>Ptolemaic: Egypt</a:t>
            </a:r>
          </a:p>
          <a:p>
            <a:pPr lvl="1"/>
            <a:r>
              <a:rPr lang="en-US" sz="2000" dirty="0" smtClean="0"/>
              <a:t>Seleucid: The old Persian Empire (India to Anatolia)</a:t>
            </a:r>
          </a:p>
          <a:p>
            <a:pPr lvl="1"/>
            <a:r>
              <a:rPr lang="en-US" sz="2000" dirty="0" smtClean="0"/>
              <a:t>Antigonid: Macedonia/Greece (sometimes…)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hellenistic</a:t>
            </a:r>
            <a:r>
              <a:rPr lang="en-US" dirty="0" smtClean="0"/>
              <a:t>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unc.edu/courses/2009fall/hist/151/007/Outlines/6.HellenisticWorld_files/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5" y="21077"/>
            <a:ext cx="9150485" cy="68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Cultural dissemination of Greek ideas, languages, art, etc. across a large swath of the world</a:t>
            </a:r>
          </a:p>
          <a:p>
            <a:pPr lvl="1"/>
            <a:r>
              <a:rPr lang="en-US" sz="2000" dirty="0" smtClean="0"/>
              <a:t>Especially through cities such as Alexandria in Egypt</a:t>
            </a:r>
          </a:p>
          <a:p>
            <a:r>
              <a:rPr lang="en-US" sz="2400" dirty="0" err="1" smtClean="0"/>
              <a:t>Ashoka</a:t>
            </a:r>
            <a:r>
              <a:rPr lang="en-US" sz="2400" dirty="0" smtClean="0"/>
              <a:t>, Indian emperor, published decrees in Greek</a:t>
            </a:r>
          </a:p>
          <a:p>
            <a:pPr lvl="1"/>
            <a:r>
              <a:rPr lang="en-US" sz="2000" dirty="0" smtClean="0"/>
              <a:t>Some Greeks stayed in India, became Buddhist and part of caste system</a:t>
            </a:r>
          </a:p>
          <a:p>
            <a:r>
              <a:rPr lang="en-US" sz="2400" dirty="0" smtClean="0"/>
              <a:t>Bactria, Hellenistic kingdom in Afghanistan</a:t>
            </a:r>
          </a:p>
          <a:p>
            <a:pPr lvl="1"/>
            <a:r>
              <a:rPr lang="en-US" sz="2000" dirty="0" smtClean="0"/>
              <a:t>Made contact with the Han dynasty in China</a:t>
            </a:r>
          </a:p>
          <a:p>
            <a:r>
              <a:rPr lang="en-US" sz="2400" dirty="0" smtClean="0"/>
              <a:t>Kush, African Kingdom (Nubia)</a:t>
            </a:r>
          </a:p>
          <a:p>
            <a:pPr lvl="1"/>
            <a:r>
              <a:rPr lang="en-US" sz="2000" dirty="0" smtClean="0"/>
              <a:t>Traded and had contact with Ptolemaic kingdom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The kingdoms would fade away, but the Roman Empire would continue to spread the culture of the </a:t>
            </a:r>
            <a:r>
              <a:rPr lang="en-US" sz="2400" dirty="0"/>
              <a:t>H</a:t>
            </a:r>
            <a:r>
              <a:rPr lang="en-US" sz="2400" dirty="0" smtClean="0"/>
              <a:t>ellenistic Greeks.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Hellenistic kingdoms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Rome: City-state to empire</a:t>
            </a:r>
            <a:br>
              <a:rPr lang="en-US" dirty="0" smtClean="0"/>
            </a:br>
            <a:r>
              <a:rPr lang="en-US" dirty="0" smtClean="0"/>
              <a:t>753 bce-476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or</a:t>
            </a:r>
            <a:r>
              <a:rPr lang="en-US" dirty="0" smtClean="0"/>
              <a:t> 753 BCE-1453 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Rome started as a Mediterranean city-state and grew into a vast empire.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11" y="1600200"/>
            <a:ext cx="7751789" cy="51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Enemies the Romans “accidentally” subdued: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07" y="1719071"/>
            <a:ext cx="8407893" cy="4407408"/>
          </a:xfrm>
        </p:spPr>
        <p:txBody>
          <a:bodyPr/>
          <a:lstStyle/>
          <a:p>
            <a:r>
              <a:rPr lang="en-US" dirty="0" smtClean="0"/>
              <a:t>Greeks: Pyrrhic War</a:t>
            </a:r>
          </a:p>
          <a:p>
            <a:r>
              <a:rPr lang="en-US" dirty="0" smtClean="0"/>
              <a:t>Carthaginians [North Africa]: Punic Wars</a:t>
            </a:r>
          </a:p>
          <a:p>
            <a:r>
              <a:rPr lang="en-US" dirty="0" smtClean="0"/>
              <a:t>Persians</a:t>
            </a:r>
          </a:p>
          <a:p>
            <a:r>
              <a:rPr lang="en-US" dirty="0" smtClean="0"/>
              <a:t>numerous tribes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407" y="3856992"/>
            <a:ext cx="4439360" cy="3001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505200"/>
            <a:ext cx="42726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became rich on trade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839200" cy="44074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ways they increased/protected trade</a:t>
            </a:r>
          </a:p>
          <a:p>
            <a:pPr lvl="2"/>
            <a:r>
              <a:rPr lang="en-US" sz="2400" dirty="0" smtClean="0"/>
              <a:t>fortified trade outposts which grew into cities</a:t>
            </a:r>
          </a:p>
          <a:p>
            <a:pPr lvl="2"/>
            <a:r>
              <a:rPr lang="en-US" sz="2400" dirty="0" smtClean="0"/>
              <a:t>connected empire with roads (military + trade)</a:t>
            </a:r>
          </a:p>
          <a:p>
            <a:pPr lvl="2"/>
            <a:r>
              <a:rPr lang="en-US" sz="2400" dirty="0" smtClean="0"/>
              <a:t>established common laws</a:t>
            </a:r>
          </a:p>
          <a:p>
            <a:pPr lvl="2"/>
            <a:r>
              <a:rPr lang="en-US" sz="2400" dirty="0" smtClean="0"/>
              <a:t> centralized </a:t>
            </a:r>
            <a:r>
              <a:rPr lang="en-US" sz="2400" dirty="0"/>
              <a:t>L</a:t>
            </a:r>
            <a:r>
              <a:rPr lang="en-US" sz="2400" dirty="0" smtClean="0"/>
              <a:t>atin language across all parts of empire</a:t>
            </a:r>
          </a:p>
          <a:p>
            <a:pPr lvl="2"/>
            <a:r>
              <a:rPr lang="en-US" sz="2400" dirty="0" smtClean="0"/>
              <a:t>protected sea lanes with huge navy</a:t>
            </a:r>
          </a:p>
          <a:p>
            <a:pPr lvl="2"/>
            <a:r>
              <a:rPr lang="en-US" sz="2400" dirty="0" smtClean="0"/>
              <a:t>minted coins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865" y="4542152"/>
            <a:ext cx="3577124" cy="23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The first civilizations disintegrated…(why?)</a:t>
            </a:r>
          </a:p>
          <a:p>
            <a:pPr lvl="1"/>
            <a:r>
              <a:rPr lang="en-US" sz="2800" dirty="0" smtClean="0"/>
              <a:t>War</a:t>
            </a:r>
          </a:p>
          <a:p>
            <a:pPr lvl="1"/>
            <a:r>
              <a:rPr lang="en-US" sz="2800" dirty="0" smtClean="0"/>
              <a:t>Invaders</a:t>
            </a:r>
          </a:p>
          <a:p>
            <a:pPr lvl="1"/>
            <a:r>
              <a:rPr lang="en-US" sz="2800" dirty="0" smtClean="0"/>
              <a:t>Climate change</a:t>
            </a:r>
          </a:p>
          <a:p>
            <a:pPr lvl="1"/>
            <a:r>
              <a:rPr lang="en-US" sz="2800" dirty="0" smtClean="0"/>
              <a:t>Political change</a:t>
            </a:r>
          </a:p>
          <a:p>
            <a:r>
              <a:rPr lang="en-US" sz="3200" dirty="0" smtClean="0"/>
              <a:t>However, the idea of “civilization” didn’t go away	</a:t>
            </a:r>
          </a:p>
          <a:p>
            <a:pPr lvl="1"/>
            <a:r>
              <a:rPr lang="en-US" sz="3000" dirty="0" smtClean="0"/>
              <a:t>New civilizations, big and small, would emerge around the world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first civilizations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Rome invested in civic infrastructure and public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9071"/>
            <a:ext cx="9143999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aqueducts, baths, stadiums, toilets, Roman Roads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9" y="21971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432300"/>
            <a:ext cx="3352800" cy="24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9" y="4419600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Roman commerce connected Europe, Africa &amp;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19" y="1665611"/>
            <a:ext cx="8260281" cy="4460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0955" y="6278236"/>
            <a:ext cx="320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 trade to Persia, China &amp; India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00084" y="6601402"/>
            <a:ext cx="1786716" cy="14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6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Executive (Consuls, Emperors, Governors)</a:t>
            </a:r>
          </a:p>
          <a:p>
            <a:r>
              <a:rPr lang="en-US" sz="2800" dirty="0" smtClean="0"/>
              <a:t>Legislative (Senators)</a:t>
            </a:r>
          </a:p>
          <a:p>
            <a:r>
              <a:rPr lang="en-US" sz="2800" dirty="0" smtClean="0"/>
              <a:t>Judicial (Tribunes)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641" y="2416076"/>
            <a:ext cx="2906329" cy="3167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481" y="5934670"/>
            <a:ext cx="484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(Power was centralized in Rome but provinces had smaller versions of this structure, similar to how States mirror our Federal government)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“glue”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common language</a:t>
            </a:r>
          </a:p>
          <a:p>
            <a:r>
              <a:rPr lang="en-US" sz="2800" dirty="0" smtClean="0"/>
              <a:t>pride in citizenship (patriotism/republicanism)</a:t>
            </a:r>
          </a:p>
          <a:p>
            <a:r>
              <a:rPr lang="en-US" sz="2800" dirty="0" smtClean="0"/>
              <a:t>tolerance of diversity (usually…)</a:t>
            </a:r>
          </a:p>
          <a:p>
            <a:pPr lvl="1"/>
            <a:r>
              <a:rPr lang="en-US" sz="2600" dirty="0" smtClean="0"/>
              <a:t>Romans (and Italians) were a small percentage of the total people in the empire</a:t>
            </a:r>
          </a:p>
          <a:p>
            <a:r>
              <a:rPr lang="en-US" sz="2800" dirty="0" smtClean="0"/>
              <a:t>faith in military to protect and promote stability</a:t>
            </a:r>
          </a:p>
          <a:p>
            <a:r>
              <a:rPr lang="en-US" sz="2800" dirty="0" smtClean="0"/>
              <a:t>class hierarchy: Patricians/</a:t>
            </a:r>
            <a:r>
              <a:rPr lang="en-US" sz="2800" dirty="0" err="1" smtClean="0"/>
              <a:t>Plebians</a:t>
            </a:r>
            <a:r>
              <a:rPr lang="en-US" sz="2800" dirty="0" smtClean="0"/>
              <a:t>, Citizens/Slaves, (little mobility but slaves could emancipate), </a:t>
            </a:r>
          </a:p>
          <a:p>
            <a:r>
              <a:rPr lang="en-US" sz="2800" dirty="0" smtClean="0"/>
              <a:t>gender hierarchy: paternalistic (women were property)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Roman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94834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borrowed much culture &amp; early religion from Greece</a:t>
            </a:r>
          </a:p>
          <a:p>
            <a:r>
              <a:rPr lang="en-US" sz="2400" dirty="0" smtClean="0"/>
              <a:t>later emperors viewed as “sons of god” &amp; “saviors”</a:t>
            </a:r>
          </a:p>
          <a:p>
            <a:r>
              <a:rPr lang="en-US" sz="2400" dirty="0" smtClean="0"/>
              <a:t>various local gods &amp; “mysteries” (salvation cults)</a:t>
            </a:r>
          </a:p>
          <a:p>
            <a:pPr lvl="1"/>
            <a:r>
              <a:rPr lang="en-US" sz="2000" dirty="0" smtClean="0"/>
              <a:t>Cybele, Isis, Persian Mithraism, Sol </a:t>
            </a:r>
            <a:r>
              <a:rPr lang="en-US" sz="2000" dirty="0" err="1" smtClean="0"/>
              <a:t>Invectus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mono- and polytheistic faiths</a:t>
            </a:r>
          </a:p>
          <a:p>
            <a:r>
              <a:rPr lang="en-US" sz="2400" dirty="0" smtClean="0"/>
              <a:t>a messianic Jewish cult eventually took over (Christianity)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196" y="4343400"/>
            <a:ext cx="4781603" cy="23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 Rome expanded, wealthy men acquired more and more power and land</a:t>
            </a:r>
          </a:p>
          <a:p>
            <a:pPr lvl="1"/>
            <a:r>
              <a:rPr lang="en-US" sz="2000" dirty="0" smtClean="0"/>
              <a:t>As did military generals like Julius Caesar</a:t>
            </a:r>
          </a:p>
          <a:p>
            <a:r>
              <a:rPr lang="en-US" sz="2400" dirty="0" smtClean="0"/>
              <a:t>Octavian (Augustus) became the first emperor in 27 BCE</a:t>
            </a:r>
          </a:p>
          <a:p>
            <a:pPr lvl="1"/>
            <a:r>
              <a:rPr lang="en-US" sz="2000" dirty="0" smtClean="0"/>
              <a:t>Kept the Senate around, keeping the illusion of the Republic</a:t>
            </a:r>
          </a:p>
          <a:p>
            <a:r>
              <a:rPr lang="en-US" sz="2400" dirty="0" err="1" smtClean="0"/>
              <a:t>Pax</a:t>
            </a:r>
            <a:r>
              <a:rPr lang="en-US" sz="2400" dirty="0" smtClean="0"/>
              <a:t> </a:t>
            </a:r>
            <a:r>
              <a:rPr lang="en-US" sz="2400" dirty="0" err="1" smtClean="0"/>
              <a:t>Romana</a:t>
            </a:r>
            <a:r>
              <a:rPr lang="en-US" sz="2400" dirty="0" smtClean="0"/>
              <a:t>: Time of the Roman Peace—imperial Rome’s greatest authority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 to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Look at “The Fall of Rome” by </a:t>
            </a:r>
            <a:r>
              <a:rPr lang="en-US" sz="3200" dirty="0" err="1" smtClean="0"/>
              <a:t>Gallieni</a:t>
            </a:r>
            <a:endParaRPr lang="en-US" sz="3200" dirty="0" smtClean="0"/>
          </a:p>
          <a:p>
            <a:r>
              <a:rPr lang="en-US" sz="3200" dirty="0" smtClean="0"/>
              <a:t>In your notebook…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escribe the setting</a:t>
            </a:r>
          </a:p>
          <a:p>
            <a:pPr lvl="1"/>
            <a:r>
              <a:rPr lang="en-US" sz="2800" dirty="0" smtClean="0"/>
              <a:t>Describe the expressions of the people</a:t>
            </a:r>
          </a:p>
          <a:p>
            <a:pPr lvl="1"/>
            <a:r>
              <a:rPr lang="en-US" sz="2800" dirty="0" smtClean="0"/>
              <a:t>Describe the actions in the image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What is the message of this image?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30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ofr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0"/>
            <a:ext cx="4708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1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Collapse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14CE Octavian (Augustus)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235-284 Century of 27 emperors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378 </a:t>
            </a:r>
            <a:r>
              <a:rPr lang="en-US" altLang="en-US" sz="3200" dirty="0" err="1" smtClean="0"/>
              <a:t>Adrianopolis</a:t>
            </a:r>
            <a:endParaRPr lang="en-US" altLang="en-US" sz="32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395 Division of the Empire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410 Sack of Rome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476 Romulus </a:t>
            </a:r>
            <a:r>
              <a:rPr lang="en-US" altLang="en-US" sz="3200" dirty="0" err="1" smtClean="0"/>
              <a:t>Augustulus</a:t>
            </a:r>
            <a:r>
              <a:rPr lang="en-US" altLang="en-US" sz="3200" dirty="0" smtClean="0"/>
              <a:t> (last Emperor)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1453 Collapse of the Eastern Roman  Empire (Byzantium) </a:t>
            </a:r>
          </a:p>
        </p:txBody>
      </p:sp>
    </p:spTree>
    <p:extLst>
      <p:ext uri="{BB962C8B-B14F-4D97-AF65-F5344CB8AC3E}">
        <p14:creationId xmlns:p14="http://schemas.microsoft.com/office/powerpoint/2010/main" val="17696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emersonkent.com/images/roman_empire_5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"/>
            <a:ext cx="7391400" cy="68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Ruled by monarchs</a:t>
            </a:r>
          </a:p>
          <a:p>
            <a:r>
              <a:rPr lang="en-US" dirty="0" smtClean="0"/>
              <a:t>Patriarchy</a:t>
            </a:r>
          </a:p>
          <a:p>
            <a:r>
              <a:rPr lang="en-US" dirty="0" smtClean="0"/>
              <a:t>Social hierarchy dominated by elites</a:t>
            </a:r>
          </a:p>
          <a:p>
            <a:r>
              <a:rPr lang="en-US" dirty="0" smtClean="0"/>
              <a:t>Slave systems</a:t>
            </a:r>
          </a:p>
          <a:p>
            <a:r>
              <a:rPr lang="en-US" dirty="0" smtClean="0"/>
              <a:t>No revolutionary new technologies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343400" cy="4407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Rapid population growth</a:t>
            </a:r>
          </a:p>
          <a:p>
            <a:r>
              <a:rPr lang="en-US" dirty="0" smtClean="0"/>
              <a:t>Sprawling, diverse empires</a:t>
            </a:r>
          </a:p>
          <a:p>
            <a:r>
              <a:rPr lang="en-US" dirty="0" smtClean="0"/>
              <a:t>New philosophies/religions</a:t>
            </a:r>
          </a:p>
          <a:p>
            <a:r>
              <a:rPr lang="en-US" dirty="0" smtClean="0"/>
              <a:t>Modest technological gains (mostly China)</a:t>
            </a:r>
          </a:p>
          <a:p>
            <a:r>
              <a:rPr lang="en-US" dirty="0" smtClean="0"/>
              <a:t>Networks of trade, interaction, and cultural exchange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			&amp; 		</a:t>
            </a:r>
            <a:r>
              <a:rPr lang="en-US" dirty="0" err="1" smtClean="0"/>
              <a:t>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Historiography Cards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145294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600" dirty="0" smtClean="0"/>
              <a:t>Look at the cards in your envelope.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600" dirty="0" smtClean="0"/>
              <a:t>Put the cards into chronological order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600" dirty="0" smtClean="0"/>
              <a:t>Identify the main point that each historian is making (write down in your notes).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600" dirty="0" smtClean="0"/>
              <a:t>Organize them into groups by main idea.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600" dirty="0" smtClean="0"/>
              <a:t>Which group provides the best interpretation of the Fall of Rome?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600" dirty="0" smtClean="0"/>
              <a:t>Which historian changed the way we think about the fall of the Roman Empire the most?</a:t>
            </a:r>
          </a:p>
        </p:txBody>
      </p:sp>
    </p:spTree>
    <p:extLst>
      <p:ext uri="{BB962C8B-B14F-4D97-AF65-F5344CB8AC3E}">
        <p14:creationId xmlns:p14="http://schemas.microsoft.com/office/powerpoint/2010/main" val="15018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 Fall of Rome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Thesis 1: “Barbarians at the Gate” destroyed Rome</a:t>
            </a:r>
          </a:p>
          <a:p>
            <a:r>
              <a:rPr lang="en-US" sz="2400" dirty="0" smtClean="0"/>
              <a:t>Thesis 2: “Internal corruption” destroyed Rome (holidays, economic problems, lazy emperors, coups)</a:t>
            </a:r>
          </a:p>
          <a:p>
            <a:r>
              <a:rPr lang="en-US" sz="2400" dirty="0" smtClean="0"/>
              <a:t>Thesis 3: “Christianity weakened Rome” Gibbon says it weakened Roman cohesion &amp; </a:t>
            </a:r>
            <a:r>
              <a:rPr lang="en-US" sz="2400" dirty="0" err="1" smtClean="0"/>
              <a:t>warmaking</a:t>
            </a:r>
            <a:endParaRPr lang="en-US" sz="2400" dirty="0" smtClean="0"/>
          </a:p>
          <a:p>
            <a:r>
              <a:rPr lang="en-US" sz="2400" dirty="0" smtClean="0"/>
              <a:t>Thesis 4: “Rome gently disintegrated and transformed” (peaceful barbarians within Rome)</a:t>
            </a:r>
          </a:p>
          <a:p>
            <a:r>
              <a:rPr lang="en-US" sz="2400" dirty="0" smtClean="0"/>
              <a:t>Thesis 5: “Rome did not collapse until the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century.” (it lived on in Byzantium)</a:t>
            </a:r>
          </a:p>
        </p:txBody>
      </p:sp>
    </p:spTree>
    <p:extLst>
      <p:ext uri="{BB962C8B-B14F-4D97-AF65-F5344CB8AC3E}">
        <p14:creationId xmlns:p14="http://schemas.microsoft.com/office/powerpoint/2010/main" val="40901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is an Empire?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343400" cy="4876799"/>
          </a:xfrm>
        </p:spPr>
        <p:txBody>
          <a:bodyPr/>
          <a:lstStyle/>
          <a:p>
            <a:r>
              <a:rPr lang="en-US" dirty="0" smtClean="0"/>
              <a:t>A large and aggressive state</a:t>
            </a:r>
          </a:p>
          <a:p>
            <a:r>
              <a:rPr lang="en-US" dirty="0" smtClean="0"/>
              <a:t>Conquer, rule, tax people</a:t>
            </a:r>
          </a:p>
          <a:p>
            <a:r>
              <a:rPr lang="en-US" dirty="0" smtClean="0"/>
              <a:t>Single political system</a:t>
            </a:r>
          </a:p>
          <a:p>
            <a:r>
              <a:rPr lang="en-US" dirty="0" smtClean="0"/>
              <a:t>Encompasses diverse range of people</a:t>
            </a:r>
          </a:p>
          <a:p>
            <a:endParaRPr lang="en-US" dirty="0"/>
          </a:p>
          <a:p>
            <a:r>
              <a:rPr lang="en-US" dirty="0" smtClean="0"/>
              <a:t>Fosters cultural mixing, exchange of ideas, art, goods, commerce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Classical civilizations (600 BCE-600 CE)</a:t>
            </a:r>
            <a:endParaRPr lang="en-US" sz="2800" dirty="0"/>
          </a:p>
        </p:txBody>
      </p:sp>
      <p:pic>
        <p:nvPicPr>
          <p:cNvPr id="1028" name="Picture 4" descr="http://img1.wikia.nocookie.net/__cb20110909100542/swtor/images/8/8e/Star-wars-join-the-empire-recruitment-pos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639119" cy="422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0" y="1752600"/>
            <a:ext cx="48006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Notable Rulers: Cyrus (557-530) and Darius (522-486)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346575" cy="4876799"/>
          </a:xfrm>
        </p:spPr>
        <p:txBody>
          <a:bodyPr/>
          <a:lstStyle/>
          <a:p>
            <a:r>
              <a:rPr lang="en-US" dirty="0" smtClean="0"/>
              <a:t>Stretched from Egypt to India, and into Anatolia (Turkey)</a:t>
            </a:r>
          </a:p>
          <a:p>
            <a:r>
              <a:rPr lang="en-US" dirty="0" smtClean="0"/>
              <a:t>Over 35 million people, dozens of cultures, languages, etc.</a:t>
            </a:r>
          </a:p>
          <a:p>
            <a:r>
              <a:rPr lang="en-US" dirty="0" smtClean="0"/>
              <a:t>Respect for other cultures within empire</a:t>
            </a:r>
          </a:p>
          <a:p>
            <a:pPr lvl="1"/>
            <a:r>
              <a:rPr lang="en-US" dirty="0" smtClean="0"/>
              <a:t>Cyrus allowed Jews to return from Babylonian exile</a:t>
            </a:r>
          </a:p>
          <a:p>
            <a:pPr lvl="1"/>
            <a:r>
              <a:rPr lang="en-US" dirty="0" smtClean="0"/>
              <a:t>Gained support of local leaders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Empire</a:t>
            </a:r>
            <a:endParaRPr lang="en-US" dirty="0"/>
          </a:p>
        </p:txBody>
      </p:sp>
      <p:pic>
        <p:nvPicPr>
          <p:cNvPr id="2050" name="Picture 2" descr="http://blog.austincoins.com/wp-content/uploads/2013/10/Persian-Empi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" y="2590800"/>
            <a:ext cx="453508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Ruled by a god-king, kept apart from commoners, “King of Kings”</a:t>
            </a:r>
          </a:p>
          <a:p>
            <a:r>
              <a:rPr lang="en-US" sz="2800" dirty="0" smtClean="0"/>
              <a:t>Also used decentralized authority to rule</a:t>
            </a:r>
          </a:p>
          <a:p>
            <a:pPr lvl="1"/>
            <a:r>
              <a:rPr lang="en-US" sz="2400" dirty="0" smtClean="0"/>
              <a:t>Satraps: Persian governors who had authority over a province (23 in total), chosen by central government</a:t>
            </a:r>
          </a:p>
          <a:p>
            <a:pPr lvl="1"/>
            <a:r>
              <a:rPr lang="en-US" sz="2400" dirty="0" smtClean="0"/>
              <a:t>Lower authorities were drawn from local people</a:t>
            </a:r>
          </a:p>
          <a:p>
            <a:pPr lvl="2"/>
            <a:r>
              <a:rPr lang="en-US" sz="2200" dirty="0" smtClean="0"/>
              <a:t>Built loyalty</a:t>
            </a:r>
          </a:p>
          <a:p>
            <a:pPr lvl="1"/>
            <a:r>
              <a:rPr lang="en-US" sz="2400" dirty="0" smtClean="0"/>
              <a:t>Imperial spy network</a:t>
            </a:r>
          </a:p>
          <a:p>
            <a:pPr lvl="1"/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Empire</a:t>
            </a:r>
            <a:endParaRPr lang="en-US" dirty="0"/>
          </a:p>
        </p:txBody>
      </p:sp>
      <p:sp>
        <p:nvSpPr>
          <p:cNvPr id="8" name="AutoShape 2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55575" y="-8302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307975" y="-6778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460375" y="-5254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englishbookgeorgia.com/blogebg/wp-content/uploads/2014/06/bigbrotheriswatching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38239"/>
            <a:ext cx="1905000" cy="24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Imperial bureaucracy</a:t>
            </a:r>
          </a:p>
          <a:p>
            <a:pPr lvl="1"/>
            <a:r>
              <a:rPr lang="en-US" sz="2000" dirty="0" smtClean="0"/>
              <a:t>Made up of tax collectors, translators, scribes, etc.</a:t>
            </a:r>
          </a:p>
          <a:p>
            <a:r>
              <a:rPr lang="en-US" sz="2400" dirty="0" smtClean="0"/>
              <a:t>Standardized monetary system</a:t>
            </a:r>
          </a:p>
          <a:p>
            <a:pPr lvl="1"/>
            <a:r>
              <a:rPr lang="en-US" sz="2000" dirty="0" smtClean="0"/>
              <a:t>Lots of taxes!</a:t>
            </a:r>
          </a:p>
          <a:p>
            <a:r>
              <a:rPr lang="en-US" sz="2400" dirty="0" smtClean="0"/>
              <a:t>Royal road helped travel and communication across vast empire</a:t>
            </a:r>
          </a:p>
          <a:p>
            <a:pPr lvl="1"/>
            <a:r>
              <a:rPr lang="en-US" sz="2000" dirty="0" smtClean="0"/>
              <a:t>1700 miles could be covered in a week or two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Empire</a:t>
            </a:r>
            <a:endParaRPr lang="en-US" dirty="0"/>
          </a:p>
        </p:txBody>
      </p:sp>
      <p:pic>
        <p:nvPicPr>
          <p:cNvPr id="5122" name="Picture 2" descr="http://upload.wikimedia.org/wikipedia/commons/b/b6/AchaemenidDaric4thCenturyB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061"/>
            <a:ext cx="2209800" cy="23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U3mSMydbRoE/TrHkd0LjvEI/AAAAAAAAA7Y/UKCKzyc35sQ/s320/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41421"/>
            <a:ext cx="3048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Created by the prophet Zoroaster/Zarathustra in the Persian Empire</a:t>
            </a:r>
          </a:p>
          <a:p>
            <a:r>
              <a:rPr lang="en-US" sz="2400" dirty="0" smtClean="0"/>
              <a:t>Simplified religion into a war between good and evil</a:t>
            </a:r>
          </a:p>
          <a:p>
            <a:pPr lvl="1"/>
            <a:r>
              <a:rPr lang="en-US" sz="2000" dirty="0" err="1" smtClean="0"/>
              <a:t>Ahura</a:t>
            </a:r>
            <a:r>
              <a:rPr lang="en-US" sz="2000" dirty="0" smtClean="0"/>
              <a:t> Mazda (wise, good) vs. </a:t>
            </a:r>
            <a:r>
              <a:rPr lang="en-US" sz="2000" dirty="0" err="1" smtClean="0"/>
              <a:t>Angra</a:t>
            </a:r>
            <a:r>
              <a:rPr lang="en-US" sz="2000" dirty="0" smtClean="0"/>
              <a:t> </a:t>
            </a:r>
            <a:r>
              <a:rPr lang="en-US" sz="2000" dirty="0" err="1" smtClean="0"/>
              <a:t>Mainyu</a:t>
            </a:r>
            <a:r>
              <a:rPr lang="en-US" sz="2000" dirty="0" smtClean="0"/>
              <a:t> (destructive, bad)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Zoroastrianism</a:t>
            </a:r>
            <a:endParaRPr lang="en-US" dirty="0"/>
          </a:p>
        </p:txBody>
      </p:sp>
      <p:pic>
        <p:nvPicPr>
          <p:cNvPr id="3074" name="Picture 2" descr="http://upload.wikimedia.org/wikipedia/commons/thumb/7/77/Faravahar.svg/1280px-Faravaha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562600" cy="29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2333</TotalTime>
  <Words>1628</Words>
  <Application>Microsoft Office PowerPoint</Application>
  <PresentationFormat>On-screen Show (4:3)</PresentationFormat>
  <Paragraphs>210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Grid</vt:lpstr>
      <vt:lpstr>Chapter 4</vt:lpstr>
      <vt:lpstr>Chapter 4 quiz</vt:lpstr>
      <vt:lpstr>Decline of the first civilizations</vt:lpstr>
      <vt:lpstr>Continuity    &amp;   cHANGE</vt:lpstr>
      <vt:lpstr>Classical civilizations (600 BCE-600 CE)</vt:lpstr>
      <vt:lpstr>The Persian Empire</vt:lpstr>
      <vt:lpstr>Persian Empire</vt:lpstr>
      <vt:lpstr>Persian Empire</vt:lpstr>
      <vt:lpstr>Zoroastrianism</vt:lpstr>
      <vt:lpstr>Hand back Test and essay</vt:lpstr>
      <vt:lpstr>Points of order</vt:lpstr>
      <vt:lpstr>The persians and the greeks</vt:lpstr>
      <vt:lpstr>Comparison</vt:lpstr>
      <vt:lpstr>PowerPoint Presentation</vt:lpstr>
      <vt:lpstr>PowerPoint Presentation</vt:lpstr>
      <vt:lpstr>Athenian democracy</vt:lpstr>
      <vt:lpstr>Conflict between Persians and greeks</vt:lpstr>
      <vt:lpstr>Effect of the greco-persian wars</vt:lpstr>
      <vt:lpstr>Herodotus reading</vt:lpstr>
      <vt:lpstr>Persians and greeks</vt:lpstr>
      <vt:lpstr>Alexander the great &amp; the roman empire</vt:lpstr>
      <vt:lpstr>Alexander the Great</vt:lpstr>
      <vt:lpstr>The hellenistic era</vt:lpstr>
      <vt:lpstr>PowerPoint Presentation</vt:lpstr>
      <vt:lpstr>Impact of the Hellenistic kingdoms</vt:lpstr>
      <vt:lpstr>The rise of Rome: City-state to empire 753 bce-476 ce     or 753 BCE-1453 CE…</vt:lpstr>
      <vt:lpstr>Rome started as a Mediterranean city-state and grew into a vast empire. </vt:lpstr>
      <vt:lpstr>Enemies the Romans “accidentally” subdued:</vt:lpstr>
      <vt:lpstr>Rome became rich on trade </vt:lpstr>
      <vt:lpstr>Rome invested in civic infrastructure and public works</vt:lpstr>
      <vt:lpstr>Roman commerce connected Europe, Africa &amp; Asia</vt:lpstr>
      <vt:lpstr>Roman Government</vt:lpstr>
      <vt:lpstr>Cultural “glue”</vt:lpstr>
      <vt:lpstr>Roman Religion</vt:lpstr>
      <vt:lpstr>Republic to empire</vt:lpstr>
      <vt:lpstr>Warm Up</vt:lpstr>
      <vt:lpstr>PowerPoint Presentation</vt:lpstr>
      <vt:lpstr>Collapse Timeline</vt:lpstr>
      <vt:lpstr>PowerPoint Presentation</vt:lpstr>
      <vt:lpstr>Historiography Cards</vt:lpstr>
      <vt:lpstr>Why did the Fall of Rome occur?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.</dc:creator>
  <cp:lastModifiedBy>.</cp:lastModifiedBy>
  <cp:revision>101</cp:revision>
  <dcterms:created xsi:type="dcterms:W3CDTF">2014-09-16T02:52:55Z</dcterms:created>
  <dcterms:modified xsi:type="dcterms:W3CDTF">2014-09-22T11:14:30Z</dcterms:modified>
</cp:coreProperties>
</file>