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1" r:id="rId5"/>
    <p:sldId id="258" r:id="rId6"/>
    <p:sldId id="260" r:id="rId7"/>
    <p:sldId id="266" r:id="rId8"/>
    <p:sldId id="262" r:id="rId9"/>
    <p:sldId id="267" r:id="rId10"/>
    <p:sldId id="268" r:id="rId11"/>
    <p:sldId id="269" r:id="rId12"/>
    <p:sldId id="270" r:id="rId13"/>
    <p:sldId id="271" r:id="rId14"/>
    <p:sldId id="264" r:id="rId15"/>
    <p:sldId id="272" r:id="rId16"/>
    <p:sldId id="273" r:id="rId17"/>
    <p:sldId id="277" r:id="rId18"/>
    <p:sldId id="274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782598-33A3-40A0-A342-4B17A12AA8D9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F7ACD8-AC5D-4EC9-9D72-D434AB0427A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Mayan and </a:t>
            </a:r>
            <a:r>
              <a:rPr lang="en-US" dirty="0" err="1" smtClean="0"/>
              <a:t>Precolumbian</a:t>
            </a:r>
            <a:r>
              <a:rPr lang="en-US" dirty="0" smtClean="0"/>
              <a:t> Native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mediad.publicbroadcasting.net/p/kunm/files/201410/ChacoN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240"/>
            <a:ext cx="9120115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Burgeoning village populations and settled agriculture led to extensive local trading, long-distance exchange</a:t>
            </a:r>
          </a:p>
          <a:p>
            <a:r>
              <a:rPr lang="en-US" dirty="0" smtClean="0"/>
              <a:t>Led to larger settlements with pueblos (aboveground structures)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Chaco Phenomenon: Linkage of outlying settlements to main, central pueblos </a:t>
            </a:r>
          </a:p>
          <a:p>
            <a:pPr lvl="2"/>
            <a:r>
              <a:rPr lang="en-US" dirty="0" smtClean="0"/>
              <a:t>Use of large road system (why? Ceremonial purposes?)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Practiced astronomy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Produced turquoise ornaments (traded into Mesoamerica)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Conflict, warfare, cannibalism? led to end of culture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Ancestral Pueblo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Societies of the Mississippi River Valley began agriculture cultivation by </a:t>
            </a:r>
            <a:r>
              <a:rPr lang="en-US" sz="3200" dirty="0" smtClean="0"/>
              <a:t>2000 </a:t>
            </a:r>
            <a:r>
              <a:rPr lang="en-US" dirty="0" smtClean="0"/>
              <a:t>BCE (supplemented hunter-gatherer lifestyle)</a:t>
            </a:r>
          </a:p>
          <a:p>
            <a:r>
              <a:rPr lang="en-US" dirty="0" smtClean="0"/>
              <a:t>Hopewell Culture: Constructed large earthen mounds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Especially between </a:t>
            </a:r>
            <a:r>
              <a:rPr lang="en-US" sz="3200" dirty="0" smtClean="0">
                <a:solidFill>
                  <a:schemeClr val="tx1"/>
                </a:solidFill>
              </a:rPr>
              <a:t>200</a:t>
            </a:r>
            <a:r>
              <a:rPr lang="en-US" dirty="0" smtClean="0">
                <a:solidFill>
                  <a:schemeClr val="tx1"/>
                </a:solidFill>
              </a:rPr>
              <a:t> BCE</a:t>
            </a:r>
            <a:r>
              <a:rPr lang="en-US" sz="3200" dirty="0" smtClean="0">
                <a:solidFill>
                  <a:schemeClr val="tx1"/>
                </a:solidFill>
              </a:rPr>
              <a:t>-400</a:t>
            </a:r>
            <a:r>
              <a:rPr lang="en-US" dirty="0" smtClean="0">
                <a:solidFill>
                  <a:schemeClr val="tx1"/>
                </a:solidFill>
              </a:rPr>
              <a:t> CE</a:t>
            </a:r>
          </a:p>
          <a:p>
            <a:r>
              <a:rPr lang="en-US" dirty="0" smtClean="0"/>
              <a:t>Mounds used for burial rituals, astronomy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artifacts found within from all over America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Suggests a “Hopewell Interaction Sphere,” cultural exchange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Mound Builders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3600"/>
            <a:ext cx="8229600" cy="4572000"/>
          </a:xfrm>
        </p:spPr>
        <p:txBody>
          <a:bodyPr/>
          <a:lstStyle/>
          <a:p>
            <a:r>
              <a:rPr lang="en-US" dirty="0" smtClean="0"/>
              <a:t>Maize-based agriculture developed by </a:t>
            </a:r>
            <a:r>
              <a:rPr lang="en-US" sz="3200" dirty="0" smtClean="0"/>
              <a:t>800 </a:t>
            </a:r>
            <a:r>
              <a:rPr lang="en-US" dirty="0" smtClean="0"/>
              <a:t>CE</a:t>
            </a:r>
          </a:p>
          <a:p>
            <a:r>
              <a:rPr lang="en-US" dirty="0" smtClean="0"/>
              <a:t>Cahokia: Center of new, more complex society</a:t>
            </a:r>
          </a:p>
          <a:p>
            <a:pPr lvl="1"/>
            <a:r>
              <a:rPr lang="en-US" dirty="0" smtClean="0"/>
              <a:t>Largest structure north of Mexico</a:t>
            </a:r>
          </a:p>
          <a:p>
            <a:r>
              <a:rPr lang="en-US" dirty="0" smtClean="0"/>
              <a:t>Indicates a stratified society (need to build the thing!)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Cahokia</a:t>
            </a:r>
            <a:endParaRPr lang="en-US" dirty="0"/>
          </a:p>
        </p:txBody>
      </p:sp>
      <p:pic>
        <p:nvPicPr>
          <p:cNvPr id="6146" name="Picture 2" descr="http://news.illinois.edu/WebsandThumbs/Emerson,Thomas/cahokia/TownsendMural300dpi7x3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70225"/>
            <a:ext cx="4762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.ngm.com/2011/01/cahokia/img/01-cahokia-central-plaza-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6" y="4002435"/>
            <a:ext cx="4197622" cy="27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http://www.stltoday.com/news/local/metro/look-back/a-look-back-big-mound-in-st-louis-legacy-of/article_3b006339-444d-575f-91c5-8b4f96fa08cd.html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Civilizations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Andean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572000"/>
          </a:xfrm>
        </p:spPr>
        <p:txBody>
          <a:bodyPr/>
          <a:lstStyle/>
          <a:p>
            <a:r>
              <a:rPr lang="en-US" dirty="0" smtClean="0"/>
              <a:t>Focal city of a religious movement</a:t>
            </a:r>
          </a:p>
          <a:p>
            <a:r>
              <a:rPr lang="en-US" dirty="0" smtClean="0"/>
              <a:t>Situated high in the Andes Mts. and along trade routes</a:t>
            </a:r>
          </a:p>
          <a:p>
            <a:r>
              <a:rPr lang="en-US" dirty="0" smtClean="0"/>
              <a:t>Social stratification and an elaborate temple complex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Animistic gods from the Amazonian rainforest (jaguar, crocodiles, etc.)</a:t>
            </a:r>
          </a:p>
          <a:p>
            <a:r>
              <a:rPr lang="en-US" dirty="0" smtClean="0"/>
              <a:t>Pilgrimage site</a:t>
            </a:r>
          </a:p>
          <a:p>
            <a:r>
              <a:rPr lang="en-US" dirty="0" smtClean="0"/>
              <a:t>Imitated by surrounding villages along trade routes</a:t>
            </a:r>
          </a:p>
          <a:p>
            <a:r>
              <a:rPr lang="en-US" dirty="0" smtClean="0"/>
              <a:t>First instance of economic &amp; cultural integration in Andes</a:t>
            </a:r>
          </a:p>
          <a:p>
            <a:endParaRPr lang="en-US" dirty="0"/>
          </a:p>
          <a:p>
            <a:r>
              <a:rPr lang="en-US" dirty="0" smtClean="0"/>
              <a:t>Replaced by regional civilizations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Chavín</a:t>
            </a:r>
            <a:r>
              <a:rPr lang="en-US" dirty="0" smtClean="0"/>
              <a:t> (900-200 BCE)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8/86/Chavin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1737"/>
            <a:ext cx="5867400" cy="63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Complex irrigation system for settled agriculture</a:t>
            </a:r>
          </a:p>
          <a:p>
            <a:r>
              <a:rPr lang="en-US" dirty="0" smtClean="0"/>
              <a:t>Large-scale fishing</a:t>
            </a:r>
          </a:p>
          <a:p>
            <a:r>
              <a:rPr lang="en-US" dirty="0" smtClean="0"/>
              <a:t>Led by warrior-priests, constructed huge temples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Ritual sacrifice of POWs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Elaborate burial practices for wealthy</a:t>
            </a:r>
          </a:p>
          <a:p>
            <a:r>
              <a:rPr lang="en-US" dirty="0" smtClean="0"/>
              <a:t>Skilled craftsmen</a:t>
            </a:r>
          </a:p>
          <a:p>
            <a:r>
              <a:rPr lang="en-US" dirty="0" smtClean="0"/>
              <a:t>Ecological distress (plus internal or </a:t>
            </a:r>
            <a:br>
              <a:rPr lang="en-US" dirty="0" smtClean="0"/>
            </a:br>
            <a:r>
              <a:rPr lang="en-US" dirty="0" smtClean="0"/>
              <a:t>external fighting?) led to downfall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Moche Civilization (100-800 CE)</a:t>
            </a:r>
            <a:endParaRPr lang="en-US" dirty="0"/>
          </a:p>
        </p:txBody>
      </p:sp>
      <p:pic>
        <p:nvPicPr>
          <p:cNvPr id="4098" name="Picture 2" descr="http://www.inside-peru.com/image-files/moche_cultur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67976"/>
            <a:ext cx="2801983" cy="399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72000"/>
          </a:xfrm>
        </p:spPr>
        <p:txBody>
          <a:bodyPr/>
          <a:lstStyle/>
          <a:p>
            <a:r>
              <a:rPr lang="en-US" dirty="0" smtClean="0"/>
              <a:t>Doesn’t arise until the 15</a:t>
            </a:r>
            <a:r>
              <a:rPr lang="en-US" baseline="30000" dirty="0" smtClean="0"/>
              <a:t>th</a:t>
            </a:r>
            <a:r>
              <a:rPr lang="en-US" dirty="0" smtClean="0"/>
              <a:t> century CE, but we’re going to talk about it anyway!</a:t>
            </a:r>
          </a:p>
          <a:p>
            <a:r>
              <a:rPr lang="en-US" dirty="0" smtClean="0"/>
              <a:t>Spoken language (Quechua) but never develops a written language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Quipu: </a:t>
            </a:r>
            <a:r>
              <a:rPr lang="en-US" dirty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notted cords used to record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Civilization (1438-1533 CE)</a:t>
            </a:r>
            <a:endParaRPr lang="en-US" dirty="0"/>
          </a:p>
        </p:txBody>
      </p:sp>
      <p:pic>
        <p:nvPicPr>
          <p:cNvPr id="1026" name="Picture 2" descr="http://upload.wikimedia.org/wikipedia/commons/a/a7/Inca_Qui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94456"/>
            <a:ext cx="5038725" cy="30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72000"/>
          </a:xfrm>
        </p:spPr>
        <p:txBody>
          <a:bodyPr/>
          <a:lstStyle/>
          <a:p>
            <a:r>
              <a:rPr lang="en-US" dirty="0" smtClean="0"/>
              <a:t>Often conflated into one big </a:t>
            </a:r>
            <a:r>
              <a:rPr lang="en-US" dirty="0" err="1" smtClean="0"/>
              <a:t>ol</a:t>
            </a:r>
            <a:r>
              <a:rPr lang="en-US" dirty="0" smtClean="0"/>
              <a:t>’, two-continent- spanning, multi-</a:t>
            </a:r>
            <a:r>
              <a:rPr lang="en-US" dirty="0" err="1" smtClean="0"/>
              <a:t>millenia</a:t>
            </a:r>
            <a:r>
              <a:rPr lang="en-US" dirty="0" smtClean="0"/>
              <a:t>, jumbled mess of a civilization.</a:t>
            </a:r>
          </a:p>
          <a:p>
            <a:r>
              <a:rPr lang="en-US" dirty="0" smtClean="0"/>
              <a:t>Are there similarities? Yes! (Maize) Were some traditions carried on? Absolutely? </a:t>
            </a:r>
          </a:p>
          <a:p>
            <a:r>
              <a:rPr lang="en-US" dirty="0" smtClean="0"/>
              <a:t>BUT we shouldn’t think of “The Americas” as a civilization</a:t>
            </a:r>
          </a:p>
          <a:p>
            <a:endParaRPr lang="en-US" dirty="0"/>
          </a:p>
          <a:p>
            <a:r>
              <a:rPr lang="en-US" dirty="0" smtClean="0"/>
              <a:t>Just like we shouldn’t think of “Africa” as a civilization…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Civilizations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99441"/>
            <a:ext cx="8991600" cy="4572000"/>
          </a:xfrm>
        </p:spPr>
        <p:txBody>
          <a:bodyPr/>
          <a:lstStyle/>
          <a:p>
            <a:r>
              <a:rPr lang="en-US" dirty="0" smtClean="0"/>
              <a:t>Largest imperial state in the Americas</a:t>
            </a:r>
          </a:p>
          <a:p>
            <a:r>
              <a:rPr lang="en-US" dirty="0" smtClean="0"/>
              <a:t>2500 miles long, up to 10 million people</a:t>
            </a:r>
          </a:p>
          <a:p>
            <a:r>
              <a:rPr lang="en-US" dirty="0" smtClean="0"/>
              <a:t>Bureaucratic system (many officials), divine emperor</a:t>
            </a:r>
          </a:p>
          <a:p>
            <a:r>
              <a:rPr lang="en-US" dirty="0" smtClean="0"/>
              <a:t> Conquered the disparate and remote people of the Andes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Cultural Integration: Assimilating the sons of conquered people into Incan culture, language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Mita</a:t>
            </a:r>
            <a:r>
              <a:rPr lang="en-US" dirty="0" smtClean="0">
                <a:solidFill>
                  <a:schemeClr val="tx1"/>
                </a:solidFill>
              </a:rPr>
              <a:t>: Forced labor on the behalf of the state, demanded at various times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Incan Roads connected the empire, thousands of miles long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lasalle.edu/~mcinneshin/325/wk03/images/inc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737"/>
            <a:ext cx="7620001" cy="68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2.cdn.turner.com/cnn/dam/assets/130519172019-peru-10-things-machu-picchu-story-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9" y="533400"/>
            <a:ext cx="880533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around</a:t>
            </a:r>
            <a:r>
              <a:rPr lang="en-US" sz="3200" dirty="0" smtClean="0"/>
              <a:t> 2000 </a:t>
            </a:r>
            <a:r>
              <a:rPr lang="en-US" dirty="0" smtClean="0"/>
              <a:t>BCE?</a:t>
            </a:r>
          </a:p>
          <a:p>
            <a:r>
              <a:rPr lang="en-US" dirty="0" smtClean="0"/>
              <a:t>Classical Period: </a:t>
            </a:r>
            <a:r>
              <a:rPr lang="en-US" sz="3200" dirty="0" smtClean="0"/>
              <a:t>250-900</a:t>
            </a:r>
            <a:r>
              <a:rPr lang="en-US" dirty="0" smtClean="0"/>
              <a:t> 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Major classical civilization of Mesoamerica</a:t>
            </a:r>
          </a:p>
          <a:p>
            <a:r>
              <a:rPr lang="en-US" dirty="0" smtClean="0"/>
              <a:t>Centered in Guatemala, Yucatan Peninsula of Mexico</a:t>
            </a:r>
          </a:p>
          <a:p>
            <a:r>
              <a:rPr lang="en-US" dirty="0" smtClean="0"/>
              <a:t>Use the reading to take notes on Mayan civilization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Civilization</a:t>
            </a:r>
            <a:endParaRPr lang="en-US" dirty="0"/>
          </a:p>
        </p:txBody>
      </p:sp>
      <p:pic>
        <p:nvPicPr>
          <p:cNvPr id="1026" name="Picture 2" descr="http://upload.wikimedia.org/wikipedia/commons/thumb/9/9e/Kukulcan,_Chich%C3%A9n_Itz%C3%A1.jpg/800px-Kukulcan,_Chich%C3%A9n_Itz%C3%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00388"/>
            <a:ext cx="4419600" cy="26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smtClean="0"/>
              <a:t>Combination of drought, famine, epidemics, and internal fighting drastically reduced population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Population had reached 5 million after 600 CE—created a lack of resources?</a:t>
            </a:r>
          </a:p>
          <a:p>
            <a:r>
              <a:rPr lang="en-US" dirty="0" smtClean="0"/>
              <a:t>85% of the population died off between </a:t>
            </a:r>
            <a:r>
              <a:rPr lang="en-US" sz="2800" dirty="0" smtClean="0"/>
              <a:t>800-900</a:t>
            </a:r>
            <a:r>
              <a:rPr lang="en-US" dirty="0" smtClean="0"/>
              <a:t> CE</a:t>
            </a:r>
          </a:p>
          <a:p>
            <a:r>
              <a:rPr lang="en-US" dirty="0" smtClean="0"/>
              <a:t>Desertion of cities and civilization: those left lived in small settlements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to the Mayans?</a:t>
            </a:r>
            <a:endParaRPr lang="en-US" dirty="0"/>
          </a:p>
        </p:txBody>
      </p:sp>
      <p:pic>
        <p:nvPicPr>
          <p:cNvPr id="2050" name="Picture 2" descr="The remains of a temple pyramid in the ancient Mayan city of Lagu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43078"/>
            <a:ext cx="43910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http://www.history.com/topics/maya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Mayan city! A separate planned city in Central Mexico</a:t>
            </a:r>
          </a:p>
          <a:p>
            <a:r>
              <a:rPr lang="en-US" dirty="0" smtClean="0"/>
              <a:t>Population in the hundreds of thousands</a:t>
            </a:r>
          </a:p>
          <a:p>
            <a:r>
              <a:rPr lang="en-US" dirty="0" smtClean="0"/>
              <a:t>Huge plazas, temples, marketplaces, drainage systems, reservoirs</a:t>
            </a:r>
          </a:p>
          <a:p>
            <a:r>
              <a:rPr lang="en-US" dirty="0" smtClean="0"/>
              <a:t>Street of the Dead: Main avenue, home to the elite, temples, pyramids, and center of power</a:t>
            </a:r>
          </a:p>
          <a:p>
            <a:r>
              <a:rPr lang="en-US" dirty="0" smtClean="0"/>
              <a:t>Apartment complexes for commoners: divided by specialization, included farmers and foreigners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Teotihuacán (</a:t>
            </a:r>
            <a:r>
              <a:rPr lang="en-US" sz="4800" dirty="0" smtClean="0"/>
              <a:t>150</a:t>
            </a:r>
            <a:r>
              <a:rPr lang="en-US" dirty="0" smtClean="0"/>
              <a:t> BCE- 6</a:t>
            </a:r>
            <a:r>
              <a:rPr lang="en-US" sz="4800" dirty="0" smtClean="0"/>
              <a:t>50</a:t>
            </a:r>
            <a:r>
              <a:rPr lang="en-US" dirty="0" smtClean="0"/>
              <a:t> CE)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p of teotihua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223"/>
            <a:ext cx="3657600" cy="68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4572000"/>
          </a:xfrm>
        </p:spPr>
        <p:txBody>
          <a:bodyPr/>
          <a:lstStyle/>
          <a:p>
            <a:r>
              <a:rPr lang="en-US" dirty="0" smtClean="0"/>
              <a:t>Ruled over huge area of modern-day Mexico</a:t>
            </a:r>
          </a:p>
          <a:p>
            <a:r>
              <a:rPr lang="en-US" dirty="0" smtClean="0"/>
              <a:t>Had military, sometimes took over Mayan territory</a:t>
            </a:r>
          </a:p>
          <a:p>
            <a:r>
              <a:rPr lang="en-US" dirty="0" smtClean="0"/>
              <a:t>Large-scale, long-distance trading </a:t>
            </a:r>
          </a:p>
          <a:p>
            <a:r>
              <a:rPr lang="en-US" dirty="0" smtClean="0"/>
              <a:t>Well-known throughout Mesoamerica,</a:t>
            </a:r>
            <a:br>
              <a:rPr lang="en-US" dirty="0" smtClean="0"/>
            </a:br>
            <a:r>
              <a:rPr lang="en-US" dirty="0" smtClean="0"/>
              <a:t> imitated by others</a:t>
            </a:r>
          </a:p>
          <a:p>
            <a:r>
              <a:rPr lang="en-US" dirty="0" smtClean="0"/>
              <a:t>Not sure of reason for collapse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</a:t>
            </a:r>
            <a:r>
              <a:rPr lang="en-US" dirty="0"/>
              <a:t>Teotihuacán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whc.unesco.org/uploads/thumbs/site_0414_0001-333-500-20080528115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79492"/>
            <a:ext cx="2982686" cy="447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the American Southwest</a:t>
            </a:r>
          </a:p>
          <a:p>
            <a:r>
              <a:rPr lang="en-US" dirty="0" smtClean="0"/>
              <a:t>Acquired maize from Mesoamerica (</a:t>
            </a:r>
            <a:r>
              <a:rPr lang="en-US" sz="3200" dirty="0" smtClean="0"/>
              <a:t>2000 </a:t>
            </a:r>
            <a:r>
              <a:rPr lang="en-US" dirty="0" smtClean="0"/>
              <a:t>BCE), but permanent agriculture and village life did not begin until 600-800 CE.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 crop to adapt before relying on it entirely</a:t>
            </a:r>
          </a:p>
          <a:p>
            <a:r>
              <a:rPr lang="en-US" dirty="0" smtClean="0"/>
              <a:t>Pit houses—Sunken floors, belief in creation from underworld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</a:rPr>
              <a:t>http://waywire.com/video/Archaeologists-Find-1-300-Year;Politics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Ancestral Pueblo (600-1200 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1100</TotalTime>
  <Words>695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Mayan and Precolumbian Native Americans</vt:lpstr>
      <vt:lpstr>North American Civilizations</vt:lpstr>
      <vt:lpstr>Mayan Civilization</vt:lpstr>
      <vt:lpstr>What happened to the Mayans?</vt:lpstr>
      <vt:lpstr>Mayan video</vt:lpstr>
      <vt:lpstr>Teotihuacán (150 BCE- 650 CE) </vt:lpstr>
      <vt:lpstr>PowerPoint Presentation</vt:lpstr>
      <vt:lpstr>Influence of Teotihuacán </vt:lpstr>
      <vt:lpstr>The Ancestral Pueblo (600-1200 CE)</vt:lpstr>
      <vt:lpstr>PowerPoint Presentation</vt:lpstr>
      <vt:lpstr>Ancestral Pueblo</vt:lpstr>
      <vt:lpstr>Mound Builders</vt:lpstr>
      <vt:lpstr>Cahokia</vt:lpstr>
      <vt:lpstr>North American Civilizations</vt:lpstr>
      <vt:lpstr>Andean Civilization</vt:lpstr>
      <vt:lpstr>Chavín (900-200 BCE)</vt:lpstr>
      <vt:lpstr>PowerPoint Presentation</vt:lpstr>
      <vt:lpstr>Moche Civilization (100-800 CE)</vt:lpstr>
      <vt:lpstr>Incan Civilization (1438-1533 CE)</vt:lpstr>
      <vt:lpstr>Incan Civilization</vt:lpstr>
      <vt:lpstr>PowerPoint Presentation</vt:lpstr>
      <vt:lpstr>PowerPoint Presentation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Mayan, Aztec, and Precolumbian Native Americans</dc:title>
  <dc:creator>.</dc:creator>
  <cp:lastModifiedBy>.</cp:lastModifiedBy>
  <cp:revision>65</cp:revision>
  <dcterms:created xsi:type="dcterms:W3CDTF">2014-10-09T01:38:58Z</dcterms:created>
  <dcterms:modified xsi:type="dcterms:W3CDTF">2014-10-10T12:20:19Z</dcterms:modified>
</cp:coreProperties>
</file>