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8"/>
  </p:notesMasterIdLst>
  <p:sldIdLst>
    <p:sldId id="256" r:id="rId2"/>
    <p:sldId id="278" r:id="rId3"/>
    <p:sldId id="279" r:id="rId4"/>
    <p:sldId id="280" r:id="rId5"/>
    <p:sldId id="263" r:id="rId6"/>
    <p:sldId id="264" r:id="rId7"/>
    <p:sldId id="259" r:id="rId8"/>
    <p:sldId id="281" r:id="rId9"/>
    <p:sldId id="261" r:id="rId10"/>
    <p:sldId id="262" r:id="rId11"/>
    <p:sldId id="266" r:id="rId12"/>
    <p:sldId id="268" r:id="rId13"/>
    <p:sldId id="277" r:id="rId14"/>
    <p:sldId id="269" r:id="rId15"/>
    <p:sldId id="27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4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1782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835E9-92B8-494C-A68E-4C2FC4E32A41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CEC84-2AD7-4D1B-9D9F-8A8DE7D62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CEC84-2AD7-4D1B-9D9F-8A8DE7D62A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December 2,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December 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World History Notes</a:t>
            </a:r>
          </a:p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1800765"/>
          </a:xfrm>
        </p:spPr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67288"/>
          </a:xfrm>
        </p:spPr>
        <p:txBody>
          <a:bodyPr/>
          <a:lstStyle/>
          <a:p>
            <a:r>
              <a:rPr lang="en-US" dirty="0" smtClean="0"/>
              <a:t>Widespread Conversion to Islam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4" y="1298447"/>
            <a:ext cx="8591551" cy="48737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Not such a dramatic change for many Zoroastrians, Jews, and Christians</a:t>
            </a:r>
          </a:p>
          <a:p>
            <a:r>
              <a:rPr lang="en-US" sz="2800" dirty="0" smtClean="0">
                <a:sym typeface="Wingdings"/>
              </a:rPr>
              <a:t>Wealth and prestige of Arab Empire attracted people</a:t>
            </a:r>
          </a:p>
          <a:p>
            <a:r>
              <a:rPr lang="en-US" sz="2800" dirty="0" smtClean="0"/>
              <a:t>Many </a:t>
            </a:r>
            <a:r>
              <a:rPr lang="en-US" sz="2800" dirty="0"/>
              <a:t>incentives for </a:t>
            </a:r>
            <a:r>
              <a:rPr lang="en-US" sz="2800" dirty="0" smtClean="0"/>
              <a:t>converting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Didn’t </a:t>
            </a:r>
            <a:r>
              <a:rPr lang="en-US" sz="2800" dirty="0"/>
              <a:t>have to pay </a:t>
            </a:r>
            <a:r>
              <a:rPr lang="en-US" sz="2800" i="1" dirty="0" err="1"/>
              <a:t>jizya</a:t>
            </a:r>
            <a:r>
              <a:rPr lang="en-US" sz="2800" dirty="0"/>
              <a:t> = tax on </a:t>
            </a:r>
            <a:r>
              <a:rPr lang="en-US" sz="2800" dirty="0" smtClean="0"/>
              <a:t>non-Muslims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Could </a:t>
            </a:r>
            <a:r>
              <a:rPr lang="en-US" sz="2800" dirty="0"/>
              <a:t>hold official positions; social mobility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140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Umayyad Dynasty (661 – 750)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23073" y="1818563"/>
            <a:ext cx="4346606" cy="467856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Vast expansion of Arab Empire</a:t>
            </a:r>
          </a:p>
          <a:p>
            <a:r>
              <a:rPr lang="en-US" sz="2600" dirty="0" smtClean="0"/>
              <a:t>Caliphs became hereditary rulers</a:t>
            </a:r>
          </a:p>
          <a:p>
            <a:r>
              <a:rPr lang="en-US" sz="2600" dirty="0" smtClean="0"/>
              <a:t>Ruling class = Arab military aristocracy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957725"/>
            <a:ext cx="4100332" cy="275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224" y="4835825"/>
            <a:ext cx="3951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Dome of the Rock</a:t>
            </a:r>
          </a:p>
          <a:p>
            <a:pPr algn="ctr"/>
            <a:r>
              <a:rPr lang="en-US" dirty="0" smtClean="0"/>
              <a:t>Built in Jerusalem in 691 CE</a:t>
            </a:r>
          </a:p>
          <a:p>
            <a:pPr algn="ctr"/>
            <a:r>
              <a:rPr lang="en-US" dirty="0" smtClean="0"/>
              <a:t>Built by Umayyad Caliph </a:t>
            </a:r>
            <a:r>
              <a:rPr lang="en-US" dirty="0" err="1" smtClean="0"/>
              <a:t>Abd</a:t>
            </a:r>
            <a:r>
              <a:rPr lang="en-US" dirty="0" smtClean="0"/>
              <a:t> al-Malik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Abbasid Dynasty (750 – 1258)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17739"/>
            <a:ext cx="6005792" cy="4870615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Built up a new capital for the empire in Baghdad</a:t>
            </a:r>
          </a:p>
          <a:p>
            <a:r>
              <a:rPr lang="en-US" sz="2600" dirty="0" smtClean="0"/>
              <a:t>Non-Arabs now played a prominent role</a:t>
            </a:r>
          </a:p>
          <a:p>
            <a:pPr lvl="1"/>
            <a:r>
              <a:rPr lang="en-US" sz="2400" dirty="0" smtClean="0"/>
              <a:t>Persian culture became the culture of Islamic elites</a:t>
            </a:r>
          </a:p>
          <a:p>
            <a:r>
              <a:rPr lang="en-US" sz="2600" dirty="0" smtClean="0"/>
              <a:t>By the mid-800s = many local governors or military commanders asserted autonomy over their regions</a:t>
            </a:r>
          </a:p>
          <a:p>
            <a:pPr lvl="1"/>
            <a:r>
              <a:rPr lang="en-US" sz="2400" dirty="0" smtClean="0"/>
              <a:t>Islamic world fractured into multiple “sultanates”</a:t>
            </a:r>
          </a:p>
          <a:p>
            <a:r>
              <a:rPr lang="en-US" sz="2600" dirty="0" smtClean="0"/>
              <a:t>Dynasty officially ended when conquered by the Mongols in 1258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0112" y="1295401"/>
            <a:ext cx="23368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0975" y="4088054"/>
            <a:ext cx="2478762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https://www.youtube.com/watch?v=TpcbfxtdoI8&amp;list=PLBDA2E52FB1EF80C9&amp;index=13</a:t>
            </a:r>
          </a:p>
        </p:txBody>
      </p:sp>
    </p:spTree>
    <p:extLst>
      <p:ext uri="{BB962C8B-B14F-4D97-AF65-F5344CB8AC3E}">
        <p14:creationId xmlns:p14="http://schemas.microsoft.com/office/powerpoint/2010/main" val="31757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Central Question in the Empire:</a:t>
            </a:r>
            <a:br>
              <a:rPr lang="en-US" dirty="0" smtClean="0"/>
            </a:br>
            <a:r>
              <a:rPr lang="en-US" dirty="0" smtClean="0"/>
              <a:t>What does it mean to be a Muslim?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Answer = strict adherence to the </a:t>
            </a:r>
            <a:r>
              <a:rPr lang="en-US" sz="2600" i="1" dirty="0" smtClean="0"/>
              <a:t>sharia</a:t>
            </a:r>
            <a:r>
              <a:rPr lang="en-US" sz="2600" dirty="0" smtClean="0"/>
              <a:t> = Islamic religious and civil law</a:t>
            </a:r>
          </a:p>
          <a:p>
            <a:r>
              <a:rPr lang="en-US" sz="2600" i="1" dirty="0" smtClean="0"/>
              <a:t>Sharia</a:t>
            </a:r>
            <a:r>
              <a:rPr lang="en-US" sz="2600" dirty="0" smtClean="0"/>
              <a:t> created based on the Quran, the life and teachings of Muhammad, deductive reasoning, and the consensus of the </a:t>
            </a:r>
            <a:r>
              <a:rPr lang="en-US" sz="2600" i="1" dirty="0" err="1" smtClean="0"/>
              <a:t>ulama</a:t>
            </a:r>
            <a:r>
              <a:rPr lang="en-US" sz="2600" dirty="0" smtClean="0"/>
              <a:t> (Muslim scholars)</a:t>
            </a:r>
          </a:p>
          <a:p>
            <a:r>
              <a:rPr lang="en-US" sz="2600" i="1" dirty="0" smtClean="0"/>
              <a:t>Sharia</a:t>
            </a:r>
            <a:r>
              <a:rPr lang="en-US" sz="2600" dirty="0" smtClean="0"/>
              <a:t> addressed virtually every aspect of life; Examples:</a:t>
            </a:r>
          </a:p>
          <a:p>
            <a:pPr lvl="1"/>
            <a:r>
              <a:rPr lang="en-US" sz="2400" dirty="0" smtClean="0"/>
              <a:t>Guidance for prayer and ritual cleansing</a:t>
            </a:r>
          </a:p>
          <a:p>
            <a:pPr lvl="1"/>
            <a:r>
              <a:rPr lang="en-US" sz="2400" dirty="0" smtClean="0"/>
              <a:t>Treatment of slaves</a:t>
            </a:r>
          </a:p>
          <a:p>
            <a:pPr lvl="1"/>
            <a:r>
              <a:rPr lang="en-US" sz="2400" dirty="0" smtClean="0"/>
              <a:t>Rules for political life</a:t>
            </a:r>
          </a:p>
          <a:p>
            <a:pPr lvl="1"/>
            <a:r>
              <a:rPr lang="en-US" sz="2400" dirty="0" smtClean="0"/>
              <a:t>Rules for marriage, divorce, and inheritance</a:t>
            </a:r>
          </a:p>
          <a:p>
            <a:pPr lvl="1"/>
            <a:r>
              <a:rPr lang="en-US" sz="2400" dirty="0" smtClean="0"/>
              <a:t>Rules for business and commercial practices</a:t>
            </a:r>
          </a:p>
        </p:txBody>
      </p:sp>
    </p:spTree>
    <p:extLst>
      <p:ext uri="{BB962C8B-B14F-4D97-AF65-F5344CB8AC3E}">
        <p14:creationId xmlns:p14="http://schemas.microsoft.com/office/powerpoint/2010/main" val="30895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01062" y="1298448"/>
            <a:ext cx="5268618" cy="5329068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Muslims who believed that the wealth and success of Islamic civilization was a deviation from the purer spirituality of Muhammad’s time</a:t>
            </a:r>
          </a:p>
          <a:p>
            <a:r>
              <a:rPr lang="en-US" sz="2600" dirty="0" smtClean="0"/>
              <a:t>Searched for a direct and personal experience with the divine</a:t>
            </a:r>
          </a:p>
          <a:p>
            <a:r>
              <a:rPr lang="en-US" sz="2600" dirty="0" smtClean="0"/>
              <a:t>Rejected the material world</a:t>
            </a:r>
          </a:p>
          <a:p>
            <a:r>
              <a:rPr lang="en-US" sz="2600" dirty="0" smtClean="0"/>
              <a:t>Meditated on the words of the Quran</a:t>
            </a:r>
          </a:p>
          <a:p>
            <a:r>
              <a:rPr lang="en-US" sz="2600" dirty="0" smtClean="0"/>
              <a:t>Believed teachings about the law and correct behavior didn’t bring people closer to Allah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4" y="1478974"/>
            <a:ext cx="3168269" cy="47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23544"/>
          </a:xfrm>
        </p:spPr>
        <p:txBody>
          <a:bodyPr/>
          <a:lstStyle/>
          <a:p>
            <a:r>
              <a:rPr lang="en-US" dirty="0" smtClean="0"/>
              <a:t>Growing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Occurred during the Abbasid dynasty</a:t>
            </a:r>
          </a:p>
          <a:p>
            <a:r>
              <a:rPr lang="en-US" sz="2600" dirty="0" smtClean="0"/>
              <a:t>Arab Empire grew in size, wealth, and splendor</a:t>
            </a:r>
          </a:p>
          <a:p>
            <a:pPr lvl="1"/>
            <a:r>
              <a:rPr lang="en-US" sz="2400" dirty="0" smtClean="0"/>
              <a:t>Result = role of women became more limited</a:t>
            </a:r>
          </a:p>
          <a:p>
            <a:r>
              <a:rPr lang="en-US" sz="2600" dirty="0" smtClean="0"/>
              <a:t>Applied to upper-class women</a:t>
            </a:r>
          </a:p>
          <a:p>
            <a:r>
              <a:rPr lang="en-US" sz="2600" dirty="0" smtClean="0"/>
              <a:t>Lower-class women = didn’t have servants; had to leave the house for shopping or work</a:t>
            </a:r>
          </a:p>
          <a:p>
            <a:r>
              <a:rPr lang="en-US" sz="2600" dirty="0" smtClean="0"/>
              <a:t>These restrictions stemmed from the traditions and cultures within the Arab Empire; NOT the Quran itself</a:t>
            </a: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Same monotheistic tradition &amp; God as in Judaism &amp; Christianity</a:t>
            </a:r>
          </a:p>
          <a:p>
            <a:r>
              <a:rPr lang="en-US" sz="2800" dirty="0" smtClean="0"/>
              <a:t>Major prophet: Muhammad</a:t>
            </a:r>
          </a:p>
          <a:p>
            <a:r>
              <a:rPr lang="en-US" sz="2800" dirty="0" smtClean="0"/>
              <a:t>Major religious text: The Qur’an/Koran</a:t>
            </a:r>
          </a:p>
          <a:p>
            <a:pPr lvl="1"/>
            <a:r>
              <a:rPr lang="en-US" sz="2600" dirty="0" smtClean="0"/>
              <a:t>Direct words from God to Mohammed, rather than interpretation</a:t>
            </a:r>
          </a:p>
          <a:p>
            <a:r>
              <a:rPr lang="en-US" sz="2800" dirty="0" smtClean="0"/>
              <a:t>Begins in the Arabian Peninsula</a:t>
            </a:r>
          </a:p>
          <a:p>
            <a:pPr lvl="2"/>
            <a:r>
              <a:rPr lang="en-US" sz="2400" dirty="0" smtClean="0"/>
              <a:t>Many tribes, many polytheistic religions</a:t>
            </a:r>
          </a:p>
          <a:p>
            <a:endParaRPr lang="en-US" sz="28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06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Tenets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Umma</a:t>
            </a:r>
            <a:r>
              <a:rPr lang="en-US" sz="2800" dirty="0" smtClean="0"/>
              <a:t>: Community of all believers (no tribalism)</a:t>
            </a:r>
          </a:p>
          <a:p>
            <a:r>
              <a:rPr lang="en-US" sz="2800" b="1" dirty="0" smtClean="0"/>
              <a:t>Five Pillars</a:t>
            </a:r>
          </a:p>
          <a:p>
            <a:pPr marL="685102" lvl="1" indent="-514350">
              <a:buFont typeface="+mj-lt"/>
              <a:buAutoNum type="arabicPeriod"/>
            </a:pPr>
            <a:r>
              <a:rPr lang="en-US" sz="2600" dirty="0" smtClean="0"/>
              <a:t>Testifying to God (“</a:t>
            </a:r>
            <a:r>
              <a:rPr lang="en-US" sz="2800" dirty="0" smtClean="0"/>
              <a:t>There </a:t>
            </a:r>
            <a:r>
              <a:rPr lang="en-US" sz="2800" dirty="0"/>
              <a:t>is no God but Allah and Muhammad is His </a:t>
            </a:r>
            <a:r>
              <a:rPr lang="en-US" sz="2800" dirty="0" smtClean="0"/>
              <a:t>prophet”)</a:t>
            </a:r>
            <a:endParaRPr lang="en-US" sz="2600" dirty="0" smtClean="0"/>
          </a:p>
          <a:p>
            <a:pPr marL="685102" lvl="1" indent="-514350">
              <a:buFont typeface="+mj-lt"/>
              <a:buAutoNum type="arabicPeriod"/>
            </a:pPr>
            <a:r>
              <a:rPr lang="en-US" sz="2600" dirty="0" smtClean="0"/>
              <a:t>Prayer (5 times towards Mecca)</a:t>
            </a:r>
          </a:p>
          <a:p>
            <a:pPr marL="685102" lvl="1" indent="-514350">
              <a:buFont typeface="+mj-lt"/>
              <a:buAutoNum type="arabicPeriod"/>
            </a:pPr>
            <a:r>
              <a:rPr lang="en-US" sz="2600" dirty="0" smtClean="0"/>
              <a:t>Charity to poor </a:t>
            </a:r>
          </a:p>
          <a:p>
            <a:pPr marL="685102" lvl="1" indent="-514350">
              <a:buFont typeface="+mj-lt"/>
              <a:buAutoNum type="arabicPeriod"/>
            </a:pPr>
            <a:r>
              <a:rPr lang="en-US" sz="2600" dirty="0" smtClean="0"/>
              <a:t>Fasting during Ramadan</a:t>
            </a:r>
          </a:p>
          <a:p>
            <a:pPr marL="685102" lvl="1" indent="-514350">
              <a:buFont typeface="+mj-lt"/>
              <a:buAutoNum type="arabicPeriod"/>
            </a:pPr>
            <a:r>
              <a:rPr lang="en-US" sz="2600" dirty="0" smtClean="0"/>
              <a:t>Hajj (Pilgrimage to Mecca)</a:t>
            </a:r>
          </a:p>
          <a:p>
            <a:pPr marL="170752" lvl="1" indent="0">
              <a:buNone/>
            </a:pPr>
            <a:endParaRPr lang="en-US" sz="2600" dirty="0"/>
          </a:p>
        </p:txBody>
      </p:sp>
      <p:pic>
        <p:nvPicPr>
          <p:cNvPr id="4" name="Picture 2" descr="http://upload.wikimedia.org/wikipedia/en/3/30/Allah1_no_honorif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1" y="3371850"/>
            <a:ext cx="3486149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90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3" y="-304801"/>
            <a:ext cx="8591550" cy="1066801"/>
          </a:xfrm>
        </p:spPr>
        <p:txBody>
          <a:bodyPr/>
          <a:lstStyle/>
          <a:p>
            <a:r>
              <a:rPr lang="en-US" dirty="0" smtClean="0"/>
              <a:t>Early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685800"/>
            <a:ext cx="8595360" cy="493776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570CE </a:t>
            </a:r>
            <a:r>
              <a:rPr lang="en-US" altLang="en-US" sz="2800" dirty="0"/>
              <a:t>– </a:t>
            </a:r>
            <a:r>
              <a:rPr lang="en-US" altLang="en-US" sz="2800" dirty="0" smtClean="0"/>
              <a:t>Birth of Mohammed in Mecca</a:t>
            </a:r>
            <a:endParaRPr lang="en-US" altLang="en-US" sz="2800" dirty="0"/>
          </a:p>
          <a:p>
            <a:r>
              <a:rPr lang="en-US" altLang="en-US" sz="2800" dirty="0"/>
              <a:t>610CE – Beginning of revelations</a:t>
            </a:r>
          </a:p>
          <a:p>
            <a:r>
              <a:rPr lang="en-US" altLang="en-US" sz="2800" dirty="0"/>
              <a:t>622CE – </a:t>
            </a:r>
            <a:r>
              <a:rPr lang="en-US" altLang="en-US" sz="2800" dirty="0" err="1" smtClean="0"/>
              <a:t>Hijra</a:t>
            </a:r>
            <a:r>
              <a:rPr lang="en-US" altLang="en-US" sz="2800" dirty="0" smtClean="0"/>
              <a:t>: Forced migration of Mohammed and his followers from Mecca to Medina</a:t>
            </a:r>
            <a:endParaRPr lang="en-US" altLang="en-US" sz="2800" dirty="0"/>
          </a:p>
          <a:p>
            <a:r>
              <a:rPr lang="en-US" altLang="en-US" sz="2800" dirty="0" smtClean="0"/>
              <a:t>630CE </a:t>
            </a:r>
            <a:r>
              <a:rPr lang="en-US" altLang="en-US" sz="2800" dirty="0"/>
              <a:t>– Conquest of Mecca</a:t>
            </a:r>
          </a:p>
          <a:p>
            <a:r>
              <a:rPr lang="en-US" altLang="en-US" sz="2800" dirty="0"/>
              <a:t>632CE </a:t>
            </a:r>
            <a:r>
              <a:rPr lang="en-US" altLang="en-US" sz="2800" dirty="0" smtClean="0"/>
              <a:t>–Mohammed’s death</a:t>
            </a:r>
            <a:endParaRPr lang="en-US" altLang="en-US" sz="2800" dirty="0"/>
          </a:p>
          <a:p>
            <a:r>
              <a:rPr lang="en-US" altLang="en-US" sz="2800" dirty="0" smtClean="0"/>
              <a:t>633CE–onward: Conquest </a:t>
            </a:r>
            <a:r>
              <a:rPr lang="en-US" altLang="en-US" sz="2800" dirty="0"/>
              <a:t>of Persia and Byzantium.</a:t>
            </a:r>
          </a:p>
        </p:txBody>
      </p:sp>
      <p:pic>
        <p:nvPicPr>
          <p:cNvPr id="1026" name="Picture 2" descr="http://muniras7g2.yolasite.com/resources/map62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3" y="4106483"/>
            <a:ext cx="4667251" cy="27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97708"/>
          </a:xfrm>
        </p:spPr>
        <p:txBody>
          <a:bodyPr/>
          <a:lstStyle/>
          <a:p>
            <a:r>
              <a:rPr lang="en-US" dirty="0" smtClean="0"/>
              <a:t>Divisions and Controversies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5657864" cy="527688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“Rightly Guided Caliphs” (632 – 661)</a:t>
            </a:r>
          </a:p>
          <a:p>
            <a:pPr lvl="1"/>
            <a:r>
              <a:rPr lang="en-US" sz="2400" dirty="0" smtClean="0"/>
              <a:t>First 4 caliphs after Muhammad</a:t>
            </a:r>
          </a:p>
          <a:p>
            <a:pPr lvl="1"/>
            <a:r>
              <a:rPr lang="en-US" sz="2400" dirty="0" smtClean="0"/>
              <a:t>(Caliph = the political and religious leader of the Islamic community)</a:t>
            </a:r>
          </a:p>
          <a:p>
            <a:r>
              <a:rPr lang="en-US" sz="2600" dirty="0" smtClean="0"/>
              <a:t>Division surfaced almost immediately (Sunni vs. Shia Muslims)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2116" y="1298448"/>
            <a:ext cx="2670866" cy="3407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2116" y="4835825"/>
            <a:ext cx="27056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Abu </a:t>
            </a:r>
            <a:r>
              <a:rPr lang="en-US" sz="2200" dirty="0" err="1" smtClean="0"/>
              <a:t>Bakr</a:t>
            </a:r>
            <a:endParaRPr lang="en-US" sz="2200" dirty="0" smtClean="0"/>
          </a:p>
          <a:p>
            <a:pPr algn="ctr"/>
            <a:r>
              <a:rPr lang="en-US" sz="2200" dirty="0" smtClean="0"/>
              <a:t>The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Rightly</a:t>
            </a:r>
          </a:p>
          <a:p>
            <a:pPr algn="ctr"/>
            <a:r>
              <a:rPr lang="en-US" sz="2200" dirty="0" smtClean="0"/>
              <a:t>Guided Caliph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686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237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Sunnis vs. Shi’ites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513772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Believe the caliph is the rightful political and military leader of Islam</a:t>
            </a:r>
          </a:p>
          <a:p>
            <a:r>
              <a:rPr lang="en-US" sz="2600" dirty="0" smtClean="0"/>
              <a:t>Believe the caliph should be chosen by the Islamic community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Believe that the leader of the Islamic community should be a blood descendant/relative of Muhammad</a:t>
            </a:r>
          </a:p>
        </p:txBody>
      </p:sp>
      <p:cxnSp>
        <p:nvCxnSpPr>
          <p:cNvPr id="7" name="Straight Arrow Connector 6"/>
          <p:cNvCxnSpPr>
            <a:endCxn id="4" idx="0"/>
          </p:cNvCxnSpPr>
          <p:nvPr/>
        </p:nvCxnSpPr>
        <p:spPr>
          <a:xfrm flipH="1">
            <a:off x="2402205" y="852358"/>
            <a:ext cx="1164064" cy="446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0"/>
          </p:cNvCxnSpPr>
          <p:nvPr/>
        </p:nvCxnSpPr>
        <p:spPr>
          <a:xfrm>
            <a:off x="5479876" y="852358"/>
            <a:ext cx="1261919" cy="446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p_11_01_the_arab_empi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1225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6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87062"/>
            <a:ext cx="3081287" cy="1409000"/>
          </a:xfrm>
        </p:spPr>
        <p:txBody>
          <a:bodyPr>
            <a:normAutofit/>
          </a:bodyPr>
          <a:lstStyle/>
          <a:p>
            <a:r>
              <a:rPr lang="en-US" dirty="0" smtClean="0"/>
              <a:t>War and 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3148504"/>
            <a:ext cx="8595360" cy="3479011"/>
          </a:xfrm>
        </p:spPr>
        <p:txBody>
          <a:bodyPr>
            <a:noAutofit/>
          </a:bodyPr>
          <a:lstStyle/>
          <a:p>
            <a:r>
              <a:rPr lang="en-US" sz="2800" dirty="0" smtClean="0"/>
              <a:t>650s = Arab forces defeated the Persian Empire and took over about half of Byzantium’s territories</a:t>
            </a:r>
          </a:p>
          <a:p>
            <a:pPr lvl="2"/>
            <a:r>
              <a:rPr lang="en-US" sz="2400" dirty="0" smtClean="0"/>
              <a:t>Both had been weak for a long time due to fighting with each other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Early 700s = Arab forces took North Africa, Spain, parts of Central Asia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1698" y="228601"/>
            <a:ext cx="5028989" cy="291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49893"/>
          </a:xfrm>
        </p:spPr>
        <p:txBody>
          <a:bodyPr/>
          <a:lstStyle/>
          <a:p>
            <a:r>
              <a:rPr lang="en-US" dirty="0" smtClean="0"/>
              <a:t>War and 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Conversion to Islam not forced on anyone in the Arab Empire</a:t>
            </a:r>
          </a:p>
          <a:p>
            <a:pPr lvl="1"/>
            <a:r>
              <a:rPr lang="en-US" sz="2800" dirty="0" smtClean="0"/>
              <a:t>Zoroastrians, Jews, and Christians all considered “people of the </a:t>
            </a:r>
            <a:r>
              <a:rPr lang="en-US" sz="2800" dirty="0"/>
              <a:t>B</a:t>
            </a:r>
            <a:r>
              <a:rPr lang="en-US" sz="2800" dirty="0" smtClean="0"/>
              <a:t>ook,” given protection</a:t>
            </a:r>
          </a:p>
          <a:p>
            <a:pPr lvl="1"/>
            <a:r>
              <a:rPr lang="en-US" sz="2800" dirty="0" smtClean="0"/>
              <a:t>Non-Muslims paid “</a:t>
            </a:r>
            <a:r>
              <a:rPr lang="en-US" sz="2800" dirty="0" err="1" smtClean="0"/>
              <a:t>jizya</a:t>
            </a:r>
            <a:r>
              <a:rPr lang="en-US" sz="2800" dirty="0" smtClean="0"/>
              <a:t>”—special tax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8450" y="4366159"/>
            <a:ext cx="3606800" cy="23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252</TotalTime>
  <Words>667</Words>
  <Application>Microsoft Office PowerPoint</Application>
  <PresentationFormat>On-screen Show (4:3)</PresentationFormat>
  <Paragraphs>90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SOHO</vt:lpstr>
      <vt:lpstr>Islam</vt:lpstr>
      <vt:lpstr>Birth of Islam</vt:lpstr>
      <vt:lpstr>Tenets of Islam</vt:lpstr>
      <vt:lpstr>Early Islam</vt:lpstr>
      <vt:lpstr>Divisions and Controversies</vt:lpstr>
      <vt:lpstr>Sunnis vs. Shi’ites</vt:lpstr>
      <vt:lpstr>PowerPoint Presentation</vt:lpstr>
      <vt:lpstr>War and Conquest</vt:lpstr>
      <vt:lpstr>War and Conquest</vt:lpstr>
      <vt:lpstr>Widespread Conversion to Islam – WHY?</vt:lpstr>
      <vt:lpstr>Umayyad Dynasty (661 – 750)</vt:lpstr>
      <vt:lpstr>Abbasid Dynasty (750 – 1258)</vt:lpstr>
      <vt:lpstr>Crash Course</vt:lpstr>
      <vt:lpstr>Central Question in the Empire: What does it mean to be a Muslim?</vt:lpstr>
      <vt:lpstr>Sufis</vt:lpstr>
      <vt:lpstr>Growing Restrictions</vt:lpstr>
    </vt:vector>
  </TitlesOfParts>
  <Company>Griffin-Spalding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Arab Empire</dc:title>
  <dc:creator>Elise Cona</dc:creator>
  <cp:lastModifiedBy>.</cp:lastModifiedBy>
  <cp:revision>53</cp:revision>
  <dcterms:created xsi:type="dcterms:W3CDTF">2011-11-29T00:34:06Z</dcterms:created>
  <dcterms:modified xsi:type="dcterms:W3CDTF">2014-12-02T20:54:23Z</dcterms:modified>
</cp:coreProperties>
</file>