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318" r:id="rId2"/>
    <p:sldId id="317" r:id="rId3"/>
    <p:sldId id="319" r:id="rId4"/>
    <p:sldId id="306" r:id="rId5"/>
    <p:sldId id="305" r:id="rId6"/>
    <p:sldId id="307" r:id="rId7"/>
    <p:sldId id="304" r:id="rId8"/>
    <p:sldId id="256" r:id="rId9"/>
    <p:sldId id="275" r:id="rId10"/>
    <p:sldId id="276" r:id="rId11"/>
    <p:sldId id="257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58" r:id="rId21"/>
    <p:sldId id="309" r:id="rId22"/>
    <p:sldId id="259" r:id="rId23"/>
    <p:sldId id="260" r:id="rId24"/>
    <p:sldId id="262" r:id="rId25"/>
    <p:sldId id="274" r:id="rId26"/>
    <p:sldId id="263" r:id="rId27"/>
    <p:sldId id="264" r:id="rId28"/>
    <p:sldId id="320" r:id="rId29"/>
    <p:sldId id="285" r:id="rId30"/>
    <p:sldId id="286" r:id="rId31"/>
    <p:sldId id="287" r:id="rId32"/>
    <p:sldId id="288" r:id="rId33"/>
    <p:sldId id="289" r:id="rId34"/>
    <p:sldId id="267" r:id="rId35"/>
    <p:sldId id="268" r:id="rId36"/>
    <p:sldId id="290" r:id="rId37"/>
    <p:sldId id="291" r:id="rId38"/>
    <p:sldId id="266" r:id="rId39"/>
    <p:sldId id="269" r:id="rId40"/>
    <p:sldId id="270" r:id="rId41"/>
    <p:sldId id="271" r:id="rId42"/>
    <p:sldId id="272" r:id="rId43"/>
    <p:sldId id="293" r:id="rId44"/>
    <p:sldId id="273" r:id="rId45"/>
    <p:sldId id="294" r:id="rId46"/>
    <p:sldId id="295" r:id="rId47"/>
    <p:sldId id="321" r:id="rId48"/>
    <p:sldId id="29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D58D6-6B72-5F4D-9174-0D6BA16E344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DA74A-58EC-CA48-86F8-6972FCFED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9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Alliances vs.</a:t>
            </a:r>
            <a:r>
              <a:rPr lang="en-US" baseline="0" dirty="0" smtClean="0"/>
              <a:t> Central Powers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F2E1A-393D-9D49-A646-9413473E25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51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the submarine.</a:t>
            </a:r>
          </a:p>
          <a:p>
            <a:r>
              <a:rPr lang="en-US" dirty="0" smtClean="0"/>
              <a:t>Germans used the U-Boat to disrupt</a:t>
            </a:r>
            <a:r>
              <a:rPr lang="en-US" baseline="0" dirty="0" smtClean="0"/>
              <a:t> Ally shipping.</a:t>
            </a:r>
          </a:p>
          <a:p>
            <a:r>
              <a:rPr lang="en-US" baseline="0" dirty="0" smtClean="0"/>
              <a:t>As well as the U.S. shipping…even though they were not involved yet. This made Americans mad.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DA74A-58EC-CA48-86F8-6972FCFEDBF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0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Germany decides</a:t>
            </a:r>
            <a:r>
              <a:rPr lang="en-US" baseline="0" dirty="0" smtClean="0"/>
              <a:t> to help Russia’s collapsing government.</a:t>
            </a:r>
          </a:p>
          <a:p>
            <a:r>
              <a:rPr lang="en-US" baseline="0" dirty="0" smtClean="0"/>
              <a:t>Brings Lenin to Russia—had been exiled.</a:t>
            </a:r>
          </a:p>
          <a:p>
            <a:r>
              <a:rPr lang="en-US" baseline="0" dirty="0" smtClean="0"/>
              <a:t>Lenin is a Communist, wants socialism in Russia, against the monarch.</a:t>
            </a:r>
          </a:p>
          <a:p>
            <a:r>
              <a:rPr lang="en-US" baseline="0" dirty="0" smtClean="0"/>
              <a:t>Romanovs are murdered—we will talk about this during the Russian Revolution.</a:t>
            </a:r>
          </a:p>
          <a:p>
            <a:r>
              <a:rPr lang="en-US" baseline="0" dirty="0" smtClean="0"/>
              <a:t>Germany is happy—Russia is out of the war.</a:t>
            </a:r>
          </a:p>
          <a:p>
            <a:r>
              <a:rPr lang="en-US" baseline="0" dirty="0" smtClean="0"/>
              <a:t>Allies begin panicking.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DA74A-58EC-CA48-86F8-6972FCFEDBF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1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r>
              <a:rPr lang="en-US" baseline="0" dirty="0" smtClean="0"/>
              <a:t> is in TROUBLE.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DA74A-58EC-CA48-86F8-6972FCFEDBF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4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DA74A-58EC-CA48-86F8-6972FCFEDB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3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Wanted to</a:t>
            </a:r>
            <a:r>
              <a:rPr lang="en-US" baseline="0" dirty="0" smtClean="0"/>
              <a:t> attack France through neutral Belgium.</a:t>
            </a:r>
          </a:p>
          <a:p>
            <a:r>
              <a:rPr lang="en-US" baseline="0" dirty="0" smtClean="0"/>
              <a:t>Belgium and Britain were allies—risking bringing Britain into the war.</a:t>
            </a:r>
          </a:p>
          <a:p>
            <a:r>
              <a:rPr lang="en-US" baseline="0" dirty="0" smtClean="0"/>
              <a:t>Countries do not want other armies to march through their territory, as a general rule—dangerous.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DA74A-58EC-CA48-86F8-6972FCFEDB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9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Marched through Belgium—Britain declared war.</a:t>
            </a:r>
          </a:p>
          <a:p>
            <a:r>
              <a:rPr lang="en-US" dirty="0" smtClean="0"/>
              <a:t>Early September,</a:t>
            </a:r>
            <a:r>
              <a:rPr lang="en-US" baseline="0" dirty="0" smtClean="0"/>
              <a:t> they were by the Marne River, 20 miles from Paris.</a:t>
            </a:r>
          </a:p>
          <a:p>
            <a:r>
              <a:rPr lang="en-US" baseline="0" dirty="0" smtClean="0"/>
              <a:t>Belgians resisted—destruction of railroads, snipers.</a:t>
            </a:r>
          </a:p>
          <a:p>
            <a:r>
              <a:rPr lang="en-US" baseline="0" dirty="0" smtClean="0"/>
              <a:t>British mobilized, French sent in taxicab troops.</a:t>
            </a:r>
          </a:p>
          <a:p>
            <a:r>
              <a:rPr lang="en-US" baseline="0" dirty="0" smtClean="0"/>
              <a:t>DUG IN—literally.</a:t>
            </a:r>
          </a:p>
          <a:p>
            <a:r>
              <a:rPr lang="en-US" baseline="0" dirty="0" smtClean="0"/>
              <a:t>September 6</a:t>
            </a:r>
            <a:r>
              <a:rPr lang="en-US" baseline="30000" dirty="0" smtClean="0"/>
              <a:t>th</a:t>
            </a:r>
            <a:r>
              <a:rPr lang="en-US" baseline="0" dirty="0" smtClean="0"/>
              <a:t>-7</a:t>
            </a:r>
            <a:r>
              <a:rPr lang="en-US" baseline="30000" dirty="0" smtClean="0"/>
              <a:t>th</a:t>
            </a:r>
            <a:r>
              <a:rPr lang="en-US" baseline="0" dirty="0" smtClean="0"/>
              <a:t> counterattack ended the German offense and began trench warfare.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DA74A-58EC-CA48-86F8-6972FCFEDB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2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Trench warfare</a:t>
            </a:r>
            <a:r>
              <a:rPr lang="en-US" baseline="0" dirty="0" smtClean="0"/>
              <a:t> is new and attached to WWI.</a:t>
            </a:r>
          </a:p>
          <a:p>
            <a:r>
              <a:rPr lang="en-US" baseline="0" dirty="0" smtClean="0"/>
              <a:t>Begins on the Western Front—the Western part of Europe.</a:t>
            </a:r>
          </a:p>
          <a:p>
            <a:r>
              <a:rPr lang="en-US" baseline="0" dirty="0" smtClean="0"/>
              <a:t>Trenches were filled with rats, dead bodies, disease, unsanitary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DA74A-58EC-CA48-86F8-6972FCFEDB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2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Germans fired 20 tons of shells per</a:t>
            </a:r>
            <a:r>
              <a:rPr lang="en-US" baseline="0" dirty="0" smtClean="0"/>
              <a:t> acre.</a:t>
            </a:r>
          </a:p>
          <a:p>
            <a:r>
              <a:rPr lang="en-US" baseline="0" dirty="0" smtClean="0"/>
              <a:t>HUGE battle.</a:t>
            </a:r>
          </a:p>
          <a:p>
            <a:r>
              <a:rPr lang="en-US" baseline="0" dirty="0" smtClean="0"/>
              <a:t>10 months of inconclusive battle.</a:t>
            </a:r>
          </a:p>
          <a:p>
            <a:r>
              <a:rPr lang="en-US" baseline="0" dirty="0" smtClean="0"/>
              <a:t>One of every two Frenchmen between the ages of 20 and 30 were killed—lost a generation of men.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DA74A-58EC-CA48-86F8-6972FCFEDBF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22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British</a:t>
            </a:r>
            <a:r>
              <a:rPr lang="en-US" baseline="0" dirty="0" smtClean="0"/>
              <a:t> troops were sent out against German lines.</a:t>
            </a:r>
          </a:p>
          <a:p>
            <a:r>
              <a:rPr lang="en-US" baseline="0" dirty="0" smtClean="0"/>
              <a:t>Bombarded them for five days to “soften” German troops.</a:t>
            </a:r>
          </a:p>
          <a:p>
            <a:r>
              <a:rPr lang="en-US" baseline="0" dirty="0" smtClean="0"/>
              <a:t>Bloodiest day in the HISTORY of the British Army—think about how long Britain has been around.</a:t>
            </a:r>
          </a:p>
          <a:p>
            <a:r>
              <a:rPr lang="en-US" baseline="0" dirty="0" smtClean="0"/>
              <a:t>Only seven miles won. Seven miles. 400,000 men dead or injured.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DA74A-58EC-CA48-86F8-6972FCFEDBF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8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Intercepted wireless</a:t>
            </a:r>
            <a:r>
              <a:rPr lang="en-US" baseline="0" dirty="0" smtClean="0"/>
              <a:t> message, Germans know attack already.</a:t>
            </a:r>
          </a:p>
          <a:p>
            <a:r>
              <a:rPr lang="en-US" baseline="0" dirty="0" smtClean="0"/>
              <a:t>Decisive German victory.</a:t>
            </a:r>
          </a:p>
          <a:p>
            <a:r>
              <a:rPr lang="en-US" baseline="0" dirty="0" smtClean="0"/>
              <a:t>Suicide of General </a:t>
            </a:r>
            <a:r>
              <a:rPr lang="en-US" baseline="0" dirty="0" err="1" smtClean="0"/>
              <a:t>Samsanov</a:t>
            </a:r>
            <a:r>
              <a:rPr lang="en-US" baseline="0" dirty="0" smtClean="0"/>
              <a:t> (Russian general).</a:t>
            </a:r>
          </a:p>
          <a:p>
            <a:r>
              <a:rPr lang="en-US" baseline="0" dirty="0" smtClean="0"/>
              <a:t>Resulted in almost complete destruction of the Russian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army.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DA74A-58EC-CA48-86F8-6972FCFEDBF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41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Alliance tries to assist Russia against the Ottoman Empire.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DA74A-58EC-CA48-86F8-6972FCFEDBF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2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F14E-3789-F746-AEAD-22BAD7510F6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DB59-C37C-CA43-A073-69A5C7E2C1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876F14E-3789-F746-AEAD-22BAD7510F6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2DF8DB59-C37C-CA43-A073-69A5C7E2C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F14E-3789-F746-AEAD-22BAD7510F6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DB59-C37C-CA43-A073-69A5C7E2C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B876F14E-3789-F746-AEAD-22BAD7510F6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2DF8DB59-C37C-CA43-A073-69A5C7E2C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F14E-3789-F746-AEAD-22BAD7510F6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DB59-C37C-CA43-A073-69A5C7E2C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876F14E-3789-F746-AEAD-22BAD7510F6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DB59-C37C-CA43-A073-69A5C7E2C1E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F14E-3789-F746-AEAD-22BAD7510F6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DB59-C37C-CA43-A073-69A5C7E2C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F14E-3789-F746-AEAD-22BAD7510F6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DB59-C37C-CA43-A073-69A5C7E2C1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F14E-3789-F746-AEAD-22BAD7510F6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DB59-C37C-CA43-A073-69A5C7E2C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F14E-3789-F746-AEAD-22BAD7510F6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DB59-C37C-CA43-A073-69A5C7E2C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F14E-3789-F746-AEAD-22BAD7510F6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DB59-C37C-CA43-A073-69A5C7E2C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F14E-3789-F746-AEAD-22BAD7510F6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DB59-C37C-CA43-A073-69A5C7E2C1E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F14E-3789-F746-AEAD-22BAD7510F6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DB59-C37C-CA43-A073-69A5C7E2C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876F14E-3789-F746-AEAD-22BAD7510F6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2DF8DB59-C37C-CA43-A073-69A5C7E2C1E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876F14E-3789-F746-AEAD-22BAD7510F6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2DF8DB59-C37C-CA43-A073-69A5C7E2C1E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863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ind a partner to trade your prewriting with:</a:t>
            </a:r>
          </a:p>
          <a:p>
            <a:pPr marL="0" indent="0">
              <a:buNone/>
            </a:pPr>
            <a:r>
              <a:rPr lang="en-US" dirty="0" smtClean="0"/>
              <a:t>Over the next five minutes, you are responsible for checking to make sure your partner has…</a:t>
            </a:r>
          </a:p>
          <a:p>
            <a:pPr lvl="1"/>
            <a:r>
              <a:rPr lang="en-US" dirty="0" smtClean="0"/>
              <a:t>A fantabulous hook, intelligent historical context, and a thesis that approaches perfection</a:t>
            </a:r>
          </a:p>
          <a:p>
            <a:pPr lvl="1"/>
            <a:r>
              <a:rPr lang="en-US" dirty="0" smtClean="0"/>
              <a:t>Three stellar body paragraphs with at least two killer documents per paragraph</a:t>
            </a:r>
          </a:p>
          <a:p>
            <a:pPr lvl="1"/>
            <a:r>
              <a:rPr lang="en-US" dirty="0" smtClean="0"/>
              <a:t>A conclusion that is not the exact same as the introduction! (Yes, I know your introduction was amazing beyond measure, but imitation is not the sincerest form of flattery in this case)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“August madness”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48" y="1923078"/>
            <a:ext cx="2444383" cy="4540738"/>
          </a:xfrm>
        </p:spPr>
        <p:txBody>
          <a:bodyPr/>
          <a:lstStyle/>
          <a:p>
            <a:r>
              <a:rPr lang="en-US" dirty="0" smtClean="0"/>
              <a:t>Militaries mobilize.</a:t>
            </a:r>
          </a:p>
          <a:p>
            <a:r>
              <a:rPr lang="en-US" dirty="0" smtClean="0"/>
              <a:t>Excitement in the air.</a:t>
            </a:r>
          </a:p>
          <a:p>
            <a:r>
              <a:rPr lang="en-US" dirty="0" smtClean="0"/>
              <a:t>Blood-lust, madness—</a:t>
            </a:r>
            <a:r>
              <a:rPr lang="en-US" b="1" dirty="0" smtClean="0"/>
              <a:t>militarism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7231" y="1923078"/>
            <a:ext cx="6422280" cy="385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21232" y="5930872"/>
            <a:ext cx="578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German cavalry mobilized during the “August Madness.”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began in august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September: calls for a quick victory, as promised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21" y="2557463"/>
            <a:ext cx="5359400" cy="356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3749" y="3970319"/>
            <a:ext cx="300845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Soldiers marching </a:t>
            </a:r>
          </a:p>
          <a:p>
            <a:r>
              <a:rPr lang="en-US" sz="2400" dirty="0" smtClean="0"/>
              <a:t>in a trench in Europe,</a:t>
            </a:r>
          </a:p>
          <a:p>
            <a:r>
              <a:rPr lang="en-US" sz="2400" dirty="0" smtClean="0"/>
              <a:t>World War I.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29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wants </a:t>
            </a:r>
            <a:r>
              <a:rPr lang="en-US" dirty="0" err="1" smtClean="0"/>
              <a:t>france</a:t>
            </a:r>
            <a:r>
              <a:rPr lang="en-US" dirty="0" smtClean="0"/>
              <a:t>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294" y="1828800"/>
            <a:ext cx="2278901" cy="42973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Germans want to knock out France.</a:t>
            </a:r>
          </a:p>
          <a:p>
            <a:r>
              <a:rPr lang="en-US" sz="3200" dirty="0" smtClean="0"/>
              <a:t>Wants to focus on Russia.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80" y="1481834"/>
            <a:ext cx="5522909" cy="519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25201" y="3627213"/>
            <a:ext cx="171866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kern="1200" dirty="0">
                <a:solidFill>
                  <a:srgbClr val="FF0000"/>
                </a:solidFill>
              </a:rPr>
              <a:t>France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7072" y="1787083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Germany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Preventative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59494"/>
            <a:ext cx="2067955" cy="44666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French forts.</a:t>
            </a:r>
          </a:p>
          <a:p>
            <a:r>
              <a:rPr lang="en-US" sz="3200" dirty="0" smtClean="0"/>
              <a:t>How will Germans get through defenses?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813" y="1659493"/>
            <a:ext cx="5331738" cy="501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79463" y="1659493"/>
            <a:ext cx="1781164" cy="10668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kern="1200">
              <a:solidFill>
                <a:schemeClr val="bg2"/>
              </a:solidFill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2560627" y="2335625"/>
            <a:ext cx="3803632" cy="90131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kern="1200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 rot="2949578">
            <a:off x="6443761" y="1279465"/>
            <a:ext cx="774700" cy="1676400"/>
          </a:xfrm>
          <a:prstGeom prst="curvedRightArrow">
            <a:avLst>
              <a:gd name="adj1" fmla="val 36627"/>
              <a:gd name="adj2" fmla="val 86557"/>
              <a:gd name="adj3" fmla="val 33333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kern="1200" dirty="0">
              <a:solidFill>
                <a:schemeClr val="bg2"/>
              </a:solidFill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7718547" y="2999712"/>
            <a:ext cx="401090" cy="38063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kern="120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272181" y="2864924"/>
            <a:ext cx="446366" cy="37201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kern="120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7496242" y="3380343"/>
            <a:ext cx="444610" cy="38982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6825815" y="2772847"/>
            <a:ext cx="446366" cy="37201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kern="1200"/>
          </a:p>
        </p:txBody>
      </p:sp>
      <p:sp>
        <p:nvSpPr>
          <p:cNvPr id="13" name="TextBox 12"/>
          <p:cNvSpPr txBox="1"/>
          <p:nvPr/>
        </p:nvSpPr>
        <p:spPr>
          <a:xfrm>
            <a:off x="5530956" y="4199820"/>
            <a:ext cx="126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3333"/>
                </a:solidFill>
              </a:rPr>
              <a:t>France</a:t>
            </a:r>
            <a:endParaRPr lang="en-US" sz="2800" b="1" dirty="0">
              <a:solidFill>
                <a:srgbClr val="3333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3816" y="2260598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33"/>
                </a:solidFill>
              </a:rPr>
              <a:t>Germany</a:t>
            </a:r>
            <a:endParaRPr lang="en-US" sz="28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schlieffen</a:t>
            </a:r>
            <a:r>
              <a:rPr lang="en-US" dirty="0" smtClean="0"/>
              <a:t>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71" y="1603785"/>
            <a:ext cx="4403247" cy="875475"/>
          </a:xfrm>
        </p:spPr>
        <p:txBody>
          <a:bodyPr>
            <a:noAutofit/>
          </a:bodyPr>
          <a:lstStyle/>
          <a:p>
            <a:r>
              <a:rPr lang="en-US" dirty="0" smtClean="0"/>
              <a:t>The German plan to attack France through NEUTRAL Belgium.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86965"/>
            <a:ext cx="4447371" cy="538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1440" y="2907664"/>
            <a:ext cx="2229320" cy="343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04260" y="6472844"/>
            <a:ext cx="495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kern="1200" dirty="0"/>
              <a:t>Count Alfred von </a:t>
            </a:r>
            <a:r>
              <a:rPr lang="en-US" kern="1200" dirty="0" err="1"/>
              <a:t>Schlieffen</a:t>
            </a:r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35304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schlieffen</a:t>
            </a:r>
            <a:r>
              <a:rPr lang="en-US" dirty="0"/>
              <a:t>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71870"/>
            <a:ext cx="4916404" cy="1100831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</a:t>
            </a:r>
            <a:r>
              <a:rPr lang="en-US" dirty="0" smtClean="0"/>
              <a:t>chlieffen Plan worked, but it brought Britain into the war.</a:t>
            </a:r>
            <a:endParaRPr lang="en-US" dirty="0"/>
          </a:p>
        </p:txBody>
      </p:sp>
      <p:pic>
        <p:nvPicPr>
          <p:cNvPr id="4" name="Picture 3" descr="map-WW1-Western Front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1624" t="1370" r="948" b="1370"/>
          <a:stretch>
            <a:fillRect/>
          </a:stretch>
        </p:blipFill>
        <p:spPr bwMode="auto">
          <a:xfrm>
            <a:off x="4568159" y="1443693"/>
            <a:ext cx="4575841" cy="5414307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500"/>
            <a:ext cx="2324100" cy="34925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167647" y="2450723"/>
            <a:ext cx="3400512" cy="1829553"/>
          </a:xfrm>
          <a:prstGeom prst="wedgeEllipseCallout">
            <a:avLst>
              <a:gd name="adj1" fmla="val -39656"/>
              <a:gd name="adj2" fmla="val 4679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You’re not </a:t>
            </a:r>
            <a:r>
              <a:rPr lang="en-US" sz="2400" dirty="0" err="1" smtClean="0"/>
              <a:t>gonna</a:t>
            </a:r>
            <a:r>
              <a:rPr lang="en-US" sz="2400" dirty="0" smtClean="0"/>
              <a:t> like me when I’m angry!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24101" y="6023158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33"/>
                </a:solidFill>
              </a:rPr>
              <a:t>The British</a:t>
            </a:r>
            <a:endParaRPr lang="en-US" sz="2800" b="1" dirty="0">
              <a:solidFill>
                <a:srgbClr val="333333"/>
              </a:solidFill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H="1" flipV="1">
            <a:off x="2540141" y="5121730"/>
            <a:ext cx="819402" cy="901427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1689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</a:t>
            </a:r>
            <a:r>
              <a:rPr lang="en-US" dirty="0" err="1" smtClean="0"/>
              <a:t>marne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68" y="1521496"/>
            <a:ext cx="3297055" cy="3026603"/>
          </a:xfrm>
        </p:spPr>
        <p:txBody>
          <a:bodyPr>
            <a:noAutofit/>
          </a:bodyPr>
          <a:lstStyle/>
          <a:p>
            <a:r>
              <a:rPr lang="en-US" dirty="0" smtClean="0"/>
              <a:t>August 4</a:t>
            </a:r>
            <a:r>
              <a:rPr lang="en-US" baseline="30000" dirty="0" smtClean="0"/>
              <a:t>th</a:t>
            </a:r>
            <a:r>
              <a:rPr lang="en-US" dirty="0" smtClean="0"/>
              <a:t>, 1914.</a:t>
            </a:r>
          </a:p>
          <a:p>
            <a:r>
              <a:rPr lang="en-US" dirty="0" smtClean="0"/>
              <a:t>Germany invaded Belgium and then France.</a:t>
            </a:r>
          </a:p>
          <a:p>
            <a:r>
              <a:rPr lang="en-US" dirty="0" smtClean="0"/>
              <a:t>Stopped by Marne River.</a:t>
            </a:r>
            <a:endParaRPr lang="en-US" dirty="0"/>
          </a:p>
        </p:txBody>
      </p:sp>
      <p:pic>
        <p:nvPicPr>
          <p:cNvPr id="4" name="Picture 3" descr="map-WW1-Western Front"/>
          <p:cNvPicPr>
            <a:picLocks noGrp="1" noChangeAspect="1" noChangeArrowheads="1"/>
          </p:cNvPicPr>
          <p:nvPr/>
        </p:nvPicPr>
        <p:blipFill>
          <a:blip r:embed="rId3">
            <a:lum contrast="6000"/>
          </a:blip>
          <a:srcRect l="1624" t="1370" r="948" b="1370"/>
          <a:stretch>
            <a:fillRect/>
          </a:stretch>
        </p:blipFill>
        <p:spPr bwMode="auto">
          <a:xfrm>
            <a:off x="4137974" y="1345919"/>
            <a:ext cx="4657781" cy="5511261"/>
          </a:xfrm>
          <a:prstGeom prst="rect">
            <a:avLst/>
          </a:prstGeom>
          <a:noFill/>
          <a:ln w="9525" cap="flat">
            <a:solidFill>
              <a:srgbClr val="664400"/>
            </a:solidFill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4311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stalemate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011" y="1828801"/>
            <a:ext cx="4874402" cy="13057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Had been thought to be quick war.</a:t>
            </a:r>
          </a:p>
          <a:p>
            <a:r>
              <a:rPr lang="en-US" sz="3000" dirty="0" smtClean="0"/>
              <a:t>Now a </a:t>
            </a:r>
            <a:r>
              <a:rPr lang="en-US" sz="3000" b="1" dirty="0" smtClean="0"/>
              <a:t>stalemate</a:t>
            </a:r>
            <a:r>
              <a:rPr lang="en-US" sz="3000" dirty="0" smtClean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1539" y="1638956"/>
            <a:ext cx="21714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333333"/>
                </a:solidFill>
              </a:rPr>
              <a:t>Stalemate</a:t>
            </a:r>
            <a:r>
              <a:rPr lang="en-US" sz="2800" dirty="0">
                <a:solidFill>
                  <a:srgbClr val="333333"/>
                </a:solidFill>
              </a:rPr>
              <a:t>—When two fighting forces can’t beat one another and are “stuck.” Leads to exhausting wars.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93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8662" y="1501010"/>
            <a:ext cx="3335337" cy="3559262"/>
          </a:xfrm>
        </p:spPr>
        <p:txBody>
          <a:bodyPr/>
          <a:lstStyle/>
          <a:p>
            <a:r>
              <a:rPr lang="en-US" dirty="0" smtClean="0"/>
              <a:t>Dug trenches into ground.</a:t>
            </a:r>
          </a:p>
          <a:p>
            <a:r>
              <a:rPr lang="en-US" dirty="0" smtClean="0"/>
              <a:t>Survival.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Trench Warfare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1010"/>
            <a:ext cx="58086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3880" y="6187053"/>
            <a:ext cx="461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Trench Warfare on the Western Front, WWI.</a:t>
            </a:r>
          </a:p>
        </p:txBody>
      </p:sp>
    </p:spTree>
    <p:extLst>
      <p:ext uri="{BB962C8B-B14F-4D97-AF65-F5344CB8AC3E}">
        <p14:creationId xmlns:p14="http://schemas.microsoft.com/office/powerpoint/2010/main" val="32824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453" y="1905626"/>
            <a:ext cx="2203028" cy="49523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Cut 400 mile path.</a:t>
            </a:r>
          </a:p>
          <a:p>
            <a:r>
              <a:rPr lang="en-US" sz="2800" dirty="0" smtClean="0"/>
              <a:t>Across Europe.—from English Channel to Swiss border.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98675"/>
            <a:ext cx="68580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97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Take out your Rough Draft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weapons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646" y="5921011"/>
            <a:ext cx="7742305" cy="799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Barbed wire.				Machine Guns.</a:t>
            </a:r>
          </a:p>
        </p:txBody>
      </p:sp>
    </p:spTree>
    <p:extLst>
      <p:ext uri="{BB962C8B-B14F-4D97-AF65-F5344CB8AC3E}">
        <p14:creationId xmlns:p14="http://schemas.microsoft.com/office/powerpoint/2010/main" val="28718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284"/>
            <a:ext cx="7543800" cy="2059031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Quiet on the Western Front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smtClean="0"/>
              <a:t>www.youtube.com/watch?v=SXtsiqrhqsU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Weapons invented to break stalemate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103" r="6103"/>
          <a:stretch>
            <a:fillRect/>
          </a:stretch>
        </p:blipFill>
        <p:spPr>
          <a:xfrm>
            <a:off x="172864" y="1677137"/>
            <a:ext cx="5102942" cy="2891703"/>
          </a:xfrm>
        </p:spPr>
      </p:pic>
      <p:sp>
        <p:nvSpPr>
          <p:cNvPr id="5" name="TextBox 4"/>
          <p:cNvSpPr txBox="1"/>
          <p:nvPr/>
        </p:nvSpPr>
        <p:spPr>
          <a:xfrm>
            <a:off x="947810" y="4611668"/>
            <a:ext cx="288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British Mark V tank, WWI.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5548" y="6217306"/>
            <a:ext cx="23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Flamethrower, WWI.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463" y="5360849"/>
            <a:ext cx="26093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660066"/>
                </a:solidFill>
              </a:rPr>
              <a:t>And…</a:t>
            </a:r>
            <a:endParaRPr lang="en-US" sz="66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gas: </a:t>
            </a:r>
            <a:br>
              <a:rPr lang="en-US" dirty="0" smtClean="0"/>
            </a:br>
            <a:r>
              <a:rPr lang="en-US" dirty="0" smtClean="0"/>
              <a:t>silent but deadly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307" y="3816172"/>
            <a:ext cx="4044983" cy="3041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710" y="4708768"/>
            <a:ext cx="3126752" cy="21492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424" y="1345920"/>
            <a:ext cx="6469576" cy="2654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663231"/>
            <a:ext cx="248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British Aircrafts, WWI.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2940" y="4298257"/>
            <a:ext cx="3091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Used to spy on enemy.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Eventually had guns.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Stalemate continued.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aircraft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8" y="4406874"/>
            <a:ext cx="26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German Zeppelin, WWI.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8652" y="2740906"/>
            <a:ext cx="2590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Manfred von </a:t>
            </a:r>
            <a:r>
              <a:rPr lang="en-US" dirty="0" err="1" smtClean="0"/>
              <a:t>Richtofen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the“Bloody</a:t>
            </a:r>
            <a:r>
              <a:rPr lang="en-US" dirty="0" smtClean="0"/>
              <a:t> Red Baron.”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549" y="3574591"/>
            <a:ext cx="2387313" cy="2403229"/>
          </a:xfrm>
          <a:prstGeom prst="rect">
            <a:avLst/>
          </a:prstGeom>
        </p:spPr>
      </p:pic>
      <p:pic>
        <p:nvPicPr>
          <p:cNvPr id="1026" name="Picture 2" descr="http://www.mommyenterprises.com/moms-blog/wp-content/uploads/2011/07/red-baron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85" y="1555263"/>
            <a:ext cx="27622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7" y="1828801"/>
            <a:ext cx="7583488" cy="1077010"/>
          </a:xfrm>
        </p:spPr>
        <p:txBody>
          <a:bodyPr/>
          <a:lstStyle/>
          <a:p>
            <a:r>
              <a:rPr lang="en-US" dirty="0" smtClean="0"/>
              <a:t>Nothing was working.</a:t>
            </a:r>
          </a:p>
          <a:p>
            <a:r>
              <a:rPr lang="en-US" dirty="0" smtClean="0"/>
              <a:t>New strategy needed.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5556" y="3528927"/>
            <a:ext cx="29950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2"/>
                </a:solidFill>
              </a:rPr>
              <a:t>Attrition</a:t>
            </a:r>
            <a:r>
              <a:rPr lang="en-US" sz="2400" dirty="0" smtClean="0">
                <a:solidFill>
                  <a:schemeClr val="bg2"/>
                </a:solidFill>
              </a:rPr>
              <a:t>—Instead of capturing enemy territory, armies concentrated on killing as many enemy soldiers as possible.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on the battlefield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6" y="1767339"/>
            <a:ext cx="7583488" cy="1163858"/>
          </a:xfrm>
        </p:spPr>
        <p:txBody>
          <a:bodyPr/>
          <a:lstStyle/>
          <a:p>
            <a:r>
              <a:rPr lang="en-US" dirty="0" smtClean="0"/>
              <a:t>Bloody battles fought.</a:t>
            </a:r>
          </a:p>
          <a:p>
            <a:r>
              <a:rPr lang="en-US" dirty="0" smtClean="0"/>
              <a:t>Countries drained of their young men.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6" y="2931197"/>
            <a:ext cx="5235738" cy="39268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43080" y="3297327"/>
            <a:ext cx="231987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33"/>
                </a:solidFill>
              </a:rPr>
              <a:t>In places like Ypres, Lille, Arras and </a:t>
            </a:r>
            <a:r>
              <a:rPr lang="en-US" sz="2800" dirty="0" err="1" smtClean="0">
                <a:solidFill>
                  <a:srgbClr val="333333"/>
                </a:solidFill>
              </a:rPr>
              <a:t>Cambrai</a:t>
            </a:r>
            <a:r>
              <a:rPr lang="en-US" sz="2800" dirty="0" smtClean="0">
                <a:solidFill>
                  <a:srgbClr val="333333"/>
                </a:solidFill>
              </a:rPr>
              <a:t>, hundreds of thousands were killed.</a:t>
            </a:r>
            <a:endParaRPr lang="en-US" sz="28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War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</a:t>
            </a:r>
            <a:r>
              <a:rPr lang="en-US" dirty="0" err="1" smtClean="0"/>
              <a:t>verdun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2" y="1828800"/>
            <a:ext cx="3809181" cy="4297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Germany vs. France.</a:t>
            </a:r>
          </a:p>
          <a:p>
            <a:r>
              <a:rPr lang="en-US" dirty="0" smtClean="0"/>
              <a:t>Began February 21</a:t>
            </a:r>
            <a:r>
              <a:rPr lang="en-US" baseline="30000" dirty="0" smtClean="0"/>
              <a:t>st</a:t>
            </a:r>
            <a:r>
              <a:rPr lang="en-US" dirty="0" smtClean="0"/>
              <a:t>, 1916.</a:t>
            </a:r>
          </a:p>
          <a:p>
            <a:r>
              <a:rPr lang="en-US" dirty="0" smtClean="0"/>
              <a:t>German guns fired one million shells.</a:t>
            </a:r>
          </a:p>
          <a:p>
            <a:r>
              <a:rPr lang="en-US" dirty="0" smtClean="0"/>
              <a:t>10 months.</a:t>
            </a:r>
          </a:p>
          <a:p>
            <a:r>
              <a:rPr lang="en-US" dirty="0" smtClean="0"/>
              <a:t>Resulted in 700,000 casualties, 300,000 deaths.</a:t>
            </a:r>
            <a:endParaRPr lang="en-US" dirty="0"/>
          </a:p>
        </p:txBody>
      </p:sp>
      <p:pic>
        <p:nvPicPr>
          <p:cNvPr id="4" name="Picture 3" descr="map-WW1-Western Front"/>
          <p:cNvPicPr>
            <a:picLocks noGrp="1" noChangeAspect="1" noChangeArrowheads="1"/>
          </p:cNvPicPr>
          <p:nvPr/>
        </p:nvPicPr>
        <p:blipFill>
          <a:blip r:embed="rId3">
            <a:lum contrast="6000"/>
          </a:blip>
          <a:srcRect l="1624" t="1370" r="948" b="1370"/>
          <a:stretch>
            <a:fillRect/>
          </a:stretch>
        </p:blipFill>
        <p:spPr bwMode="auto">
          <a:xfrm>
            <a:off x="4345642" y="1504594"/>
            <a:ext cx="4524371" cy="5353406"/>
          </a:xfrm>
          <a:prstGeom prst="rect">
            <a:avLst/>
          </a:prstGeom>
          <a:noFill/>
          <a:ln w="9525" cap="flat">
            <a:solidFill>
              <a:srgbClr val="664400"/>
            </a:solidFill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9060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863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ind a partner to trade your rough draft with:</a:t>
            </a:r>
          </a:p>
          <a:p>
            <a:pPr marL="0" indent="0">
              <a:buNone/>
            </a:pPr>
            <a:r>
              <a:rPr lang="en-US" dirty="0" smtClean="0"/>
              <a:t>Over the next five minutes, read through their draft and check to make sure they have addressed all parts of the essay outline</a:t>
            </a:r>
          </a:p>
          <a:p>
            <a:pPr marL="0" indent="0">
              <a:buNone/>
            </a:pPr>
            <a:r>
              <a:rPr lang="en-US" dirty="0" smtClean="0"/>
              <a:t>Note any spelling/grammar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</a:t>
            </a:r>
            <a:r>
              <a:rPr lang="en-US" dirty="0" err="1" smtClean="0"/>
              <a:t>somme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8093"/>
            <a:ext cx="3953609" cy="4297363"/>
          </a:xfrm>
        </p:spPr>
        <p:txBody>
          <a:bodyPr>
            <a:noAutofit/>
          </a:bodyPr>
          <a:lstStyle/>
          <a:p>
            <a:r>
              <a:rPr lang="en-US" dirty="0" smtClean="0"/>
              <a:t>Britain troops vs. German lines on July 1</a:t>
            </a:r>
            <a:r>
              <a:rPr lang="en-US" baseline="30000" dirty="0" smtClean="0"/>
              <a:t>st</a:t>
            </a:r>
            <a:r>
              <a:rPr lang="en-US" dirty="0" smtClean="0"/>
              <a:t>, 1916.</a:t>
            </a:r>
          </a:p>
          <a:p>
            <a:r>
              <a:rPr lang="en-US" dirty="0" smtClean="0"/>
              <a:t>5 days of bombardment.</a:t>
            </a:r>
          </a:p>
          <a:p>
            <a:r>
              <a:rPr lang="en-US" dirty="0" smtClean="0"/>
              <a:t>First day: 60,000 British casualties.</a:t>
            </a:r>
          </a:p>
          <a:p>
            <a:r>
              <a:rPr lang="en-US" dirty="0" smtClean="0"/>
              <a:t>Bloodiest day in the history of the British Army.</a:t>
            </a:r>
          </a:p>
          <a:p>
            <a:r>
              <a:rPr lang="en-US" dirty="0" smtClean="0"/>
              <a:t>By November: 7 miles were won—400,000 dead.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437" y="2053214"/>
            <a:ext cx="5060563" cy="4223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60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844"/>
            <a:ext cx="3400513" cy="25616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Eastern Europe—Russia vs. Austria-Hungary and Germany.</a:t>
            </a:r>
          </a:p>
          <a:p>
            <a:r>
              <a:rPr lang="en-US" dirty="0" smtClean="0"/>
              <a:t>Just as brutal as Western Front.</a:t>
            </a:r>
          </a:p>
          <a:p>
            <a:r>
              <a:rPr lang="en-US" dirty="0" smtClean="0"/>
              <a:t>Mass casualties.</a:t>
            </a:r>
            <a:endParaRPr lang="en-US" dirty="0"/>
          </a:p>
        </p:txBody>
      </p:sp>
      <p:pic>
        <p:nvPicPr>
          <p:cNvPr id="5" name="Picture 4" descr="713px-Blank_Map_of_Europe_-w_bounda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34" y="3791024"/>
            <a:ext cx="3644202" cy="30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342718" y="4528058"/>
            <a:ext cx="1057795" cy="1260097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kern="1200"/>
          </a:p>
        </p:txBody>
      </p:sp>
      <p:pic>
        <p:nvPicPr>
          <p:cNvPr id="7" name="Picture 6" descr="php0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9961" y="4472366"/>
            <a:ext cx="3098226" cy="238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52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Brusilov</a:t>
            </a:r>
            <a:r>
              <a:rPr lang="en-US" dirty="0" smtClean="0"/>
              <a:t> offensive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2145665"/>
          </a:xfrm>
        </p:spPr>
        <p:txBody>
          <a:bodyPr/>
          <a:lstStyle/>
          <a:p>
            <a:r>
              <a:rPr lang="en-US" dirty="0" smtClean="0"/>
              <a:t>Russian armies crush Austria-Hungary.</a:t>
            </a:r>
          </a:p>
          <a:p>
            <a:r>
              <a:rPr lang="en-US" dirty="0" smtClean="0"/>
              <a:t>1,500,000 Austrians and Germans killed, wounded, captured.</a:t>
            </a:r>
          </a:p>
          <a:p>
            <a:r>
              <a:rPr lang="en-US" dirty="0" smtClean="0"/>
              <a:t>500,000 Russian casualties. </a:t>
            </a:r>
            <a:endParaRPr lang="en-US" dirty="0"/>
          </a:p>
        </p:txBody>
      </p:sp>
      <p:pic>
        <p:nvPicPr>
          <p:cNvPr id="4" name="Picture 3" descr="Defenders_NGM-v31-p369-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825" y="3974465"/>
            <a:ext cx="36671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216750" y="6494358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kern="1200" dirty="0"/>
              <a:t>Russian infantry near </a:t>
            </a:r>
            <a:r>
              <a:rPr lang="en-US" kern="1200" dirty="0" err="1"/>
              <a:t>Lemberg</a:t>
            </a:r>
            <a:r>
              <a:rPr lang="en-US" kern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9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</a:t>
            </a:r>
            <a:r>
              <a:rPr lang="en-US" dirty="0" err="1" smtClean="0"/>
              <a:t>tannenberg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28" y="1541983"/>
            <a:ext cx="2539110" cy="4297363"/>
          </a:xfrm>
        </p:spPr>
        <p:txBody>
          <a:bodyPr>
            <a:noAutofit/>
          </a:bodyPr>
          <a:lstStyle/>
          <a:p>
            <a:r>
              <a:rPr lang="en-US" dirty="0" smtClean="0"/>
              <a:t>Russia invades Germany.</a:t>
            </a:r>
          </a:p>
          <a:p>
            <a:r>
              <a:rPr lang="en-US" dirty="0" smtClean="0"/>
              <a:t>Germans intercept Russian message.</a:t>
            </a:r>
          </a:p>
          <a:p>
            <a:r>
              <a:rPr lang="en-US" dirty="0" smtClean="0"/>
              <a:t>German victory: 92,000 Russian prisoners, 30,000 Russian deaths.</a:t>
            </a:r>
            <a:endParaRPr 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5963" y="2056302"/>
            <a:ext cx="6362600" cy="426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63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is in trouble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1"/>
            <a:ext cx="3895954" cy="4232988"/>
          </a:xfrm>
        </p:spPr>
        <p:txBody>
          <a:bodyPr>
            <a:normAutofit/>
          </a:bodyPr>
          <a:lstStyle/>
          <a:p>
            <a:r>
              <a:rPr lang="en-US" dirty="0" smtClean="0"/>
              <a:t>After two years, Russia is losing the war.</a:t>
            </a:r>
          </a:p>
          <a:p>
            <a:r>
              <a:rPr lang="en-US" dirty="0" smtClean="0"/>
              <a:t>Armies being defeated.</a:t>
            </a:r>
          </a:p>
          <a:p>
            <a:r>
              <a:rPr lang="en-US" dirty="0" smtClean="0"/>
              <a:t>Empire collapsing.</a:t>
            </a:r>
          </a:p>
          <a:p>
            <a:r>
              <a:rPr lang="en-US" dirty="0" smtClean="0"/>
              <a:t>People are starving.</a:t>
            </a:r>
          </a:p>
          <a:p>
            <a:r>
              <a:rPr lang="en-US" dirty="0" smtClean="0"/>
              <a:t>Revolution is in the air…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391" y="1345920"/>
            <a:ext cx="4290609" cy="3301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830" y="4392394"/>
            <a:ext cx="3786217" cy="245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at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68" y="1828800"/>
            <a:ext cx="2581152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Russian Czar is slowly losing power…</a:t>
            </a:r>
          </a:p>
          <a:p>
            <a:r>
              <a:rPr lang="en-US" sz="2800" dirty="0" smtClean="0"/>
              <a:t>Allies attempt to help by attacking Turks at Gallipoli.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520" y="1828801"/>
            <a:ext cx="6305420" cy="4437148"/>
          </a:xfrm>
          <a:prstGeom prst="rect">
            <a:avLst/>
          </a:prstGeom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072792" y="4140200"/>
            <a:ext cx="6858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120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863259" y="4639266"/>
            <a:ext cx="1379922" cy="458224"/>
          </a:xfrm>
          <a:prstGeom prst="straightConnector1">
            <a:avLst/>
          </a:prstGeom>
          <a:ln w="508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6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</a:t>
            </a:r>
            <a:r>
              <a:rPr lang="en-US" dirty="0" err="1" smtClean="0"/>
              <a:t>gallipoli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9" y="1603444"/>
            <a:ext cx="4296790" cy="5075295"/>
          </a:xfrm>
        </p:spPr>
        <p:txBody>
          <a:bodyPr>
            <a:normAutofit/>
          </a:bodyPr>
          <a:lstStyle/>
          <a:p>
            <a:r>
              <a:rPr lang="en-US" dirty="0" smtClean="0"/>
              <a:t>1915—1916.</a:t>
            </a:r>
          </a:p>
          <a:p>
            <a:r>
              <a:rPr lang="en-US" dirty="0" smtClean="0"/>
              <a:t>Allies planned to knock Ottoman out of war by </a:t>
            </a:r>
            <a:br>
              <a:rPr lang="en-US" dirty="0" smtClean="0"/>
            </a:br>
            <a:r>
              <a:rPr lang="en-US" dirty="0" smtClean="0"/>
              <a:t>securing sea route for </a:t>
            </a:r>
            <a:br>
              <a:rPr lang="en-US" dirty="0" smtClean="0"/>
            </a:br>
            <a:r>
              <a:rPr lang="en-US" dirty="0" smtClean="0"/>
              <a:t>Russia.</a:t>
            </a:r>
          </a:p>
          <a:p>
            <a:r>
              <a:rPr lang="en-US" dirty="0" smtClean="0"/>
              <a:t>Planned by Winston Churchill.</a:t>
            </a:r>
          </a:p>
          <a:p>
            <a:r>
              <a:rPr lang="en-US" dirty="0" smtClean="0"/>
              <a:t>Allies lost BADLY: 200,000 Allies died.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Winston </a:t>
            </a:r>
            <a:r>
              <a:rPr lang="en-US" dirty="0" err="1" smtClean="0"/>
              <a:t>churchill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05" y="1536520"/>
            <a:ext cx="3502938" cy="5060272"/>
          </a:xfrm>
        </p:spPr>
        <p:txBody>
          <a:bodyPr/>
          <a:lstStyle/>
          <a:p>
            <a:r>
              <a:rPr lang="en-US" dirty="0" smtClean="0"/>
              <a:t>First Lord of Admiralty in Britain.</a:t>
            </a:r>
          </a:p>
          <a:p>
            <a:r>
              <a:rPr lang="en-US" dirty="0" smtClean="0"/>
              <a:t>Planned Battle of Gallipoli.</a:t>
            </a:r>
          </a:p>
          <a:p>
            <a:r>
              <a:rPr lang="en-US" dirty="0" smtClean="0"/>
              <a:t>Disgraced after loss of so many soldiers.</a:t>
            </a:r>
          </a:p>
          <a:p>
            <a:r>
              <a:rPr lang="en-US" dirty="0" smtClean="0"/>
              <a:t>Will be VITAL in WWII.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So remember the name…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662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U-Boat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971" y="3107868"/>
            <a:ext cx="827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Germans use the U-Boat to disrupt Allied (and U.S.) shipping.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5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53" y="1526959"/>
            <a:ext cx="3092205" cy="491082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Russia is collapsing.</a:t>
            </a:r>
          </a:p>
          <a:p>
            <a:r>
              <a:rPr lang="en-US" dirty="0" smtClean="0"/>
              <a:t>Germany arranges for V.I. Lenin come back to Russia.</a:t>
            </a:r>
          </a:p>
          <a:p>
            <a:r>
              <a:rPr lang="en-US" dirty="0" smtClean="0"/>
              <a:t>Lenin = Communist. </a:t>
            </a:r>
          </a:p>
          <a:p>
            <a:r>
              <a:rPr lang="en-US" dirty="0" smtClean="0"/>
              <a:t>Russian monarchy falls apart.</a:t>
            </a:r>
          </a:p>
          <a:p>
            <a:r>
              <a:rPr lang="en-US" dirty="0" smtClean="0"/>
              <a:t>Russia surrenders to Germany.</a:t>
            </a:r>
          </a:p>
          <a:p>
            <a:r>
              <a:rPr lang="en-US" dirty="0" smtClean="0"/>
              <a:t>Out of war.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9058" y="1526959"/>
            <a:ext cx="46450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9870" y="4224264"/>
            <a:ext cx="2814129" cy="263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80411" y="6437788"/>
            <a:ext cx="254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Romanov Royal Family.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84083" y="3032066"/>
            <a:ext cx="122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V.I. Lenin.</a:t>
            </a:r>
          </a:p>
        </p:txBody>
      </p:sp>
    </p:spTree>
    <p:extLst>
      <p:ext uri="{BB962C8B-B14F-4D97-AF65-F5344CB8AC3E}">
        <p14:creationId xmlns:p14="http://schemas.microsoft.com/office/powerpoint/2010/main" val="41615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Events of WWI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close to victory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91" y="1828800"/>
            <a:ext cx="3684310" cy="3597944"/>
          </a:xfrm>
        </p:spPr>
        <p:txBody>
          <a:bodyPr/>
          <a:lstStyle/>
          <a:p>
            <a:r>
              <a:rPr lang="en-US" dirty="0" smtClean="0"/>
              <a:t>1917: Russia out of the war. </a:t>
            </a:r>
          </a:p>
          <a:p>
            <a:r>
              <a:rPr lang="en-US" u="sng" dirty="0" smtClean="0"/>
              <a:t>Germany appears to be close to victory.</a:t>
            </a:r>
          </a:p>
          <a:p>
            <a:r>
              <a:rPr lang="en-US" dirty="0" smtClean="0"/>
              <a:t>Will the Allies win? How will they win?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87" y="2094639"/>
            <a:ext cx="5226049" cy="40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41064"/>
            <a:ext cx="7583488" cy="4297363"/>
          </a:xfrm>
        </p:spPr>
        <p:txBody>
          <a:bodyPr/>
          <a:lstStyle/>
          <a:p>
            <a:r>
              <a:rPr lang="en-US" dirty="0" smtClean="0"/>
              <a:t>Angry at German attacks on neutral ships in Atlantic.</a:t>
            </a:r>
          </a:p>
          <a:p>
            <a:r>
              <a:rPr lang="en-US" dirty="0" smtClean="0"/>
              <a:t>U.S. enters on side of the Allies in 1917.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3029"/>
            <a:ext cx="3759352" cy="1879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5037" y="3119135"/>
            <a:ext cx="3456911" cy="290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1948" y="3802867"/>
            <a:ext cx="2622052" cy="305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08738" y="3433535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President W. Wilson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6206" y="60374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https://www.youtube.com/watch?v=5v33jF5TGLw</a:t>
            </a:r>
          </a:p>
        </p:txBody>
      </p:sp>
    </p:spTree>
    <p:extLst>
      <p:ext uri="{BB962C8B-B14F-4D97-AF65-F5344CB8AC3E}">
        <p14:creationId xmlns:p14="http://schemas.microsoft.com/office/powerpoint/2010/main" val="18320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brings…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Fresh troops.</a:t>
            </a:r>
          </a:p>
          <a:p>
            <a:r>
              <a:rPr lang="en-US" dirty="0" smtClean="0"/>
              <a:t>Abundant supplies.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246" y="2928937"/>
            <a:ext cx="5333754" cy="3929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7" y="3101287"/>
            <a:ext cx="2717925" cy="3756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6461" y="2559538"/>
            <a:ext cx="322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American troops march to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year to go…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7757"/>
            <a:ext cx="2458649" cy="4780243"/>
          </a:xfrm>
        </p:spPr>
        <p:txBody>
          <a:bodyPr>
            <a:normAutofit/>
          </a:bodyPr>
          <a:lstStyle/>
          <a:p>
            <a:r>
              <a:rPr lang="en-US" dirty="0" smtClean="0"/>
              <a:t>Another year of fighting after America enters war.</a:t>
            </a:r>
          </a:p>
          <a:p>
            <a:r>
              <a:rPr lang="en-US" dirty="0" smtClean="0"/>
              <a:t>Slowly, Central Powers begin collapsing.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71" y="1996861"/>
            <a:ext cx="6537831" cy="4334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7560" y="3359196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kern="1200" dirty="0" smtClean="0">
                <a:solidFill>
                  <a:srgbClr val="FF0000"/>
                </a:solidFill>
              </a:rPr>
              <a:t>X</a:t>
            </a:r>
            <a:endParaRPr lang="en-US" sz="5000" kern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5602" y="4015438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kern="1200" dirty="0" smtClean="0">
                <a:solidFill>
                  <a:srgbClr val="FF0000"/>
                </a:solidFill>
              </a:rPr>
              <a:t>X</a:t>
            </a:r>
            <a:endParaRPr lang="en-US" sz="5000" kern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3009" y="3114675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kern="1200" dirty="0" smtClean="0">
                <a:solidFill>
                  <a:srgbClr val="FF0000"/>
                </a:solidFill>
              </a:rPr>
              <a:t>X</a:t>
            </a:r>
            <a:endParaRPr lang="en-US" sz="5000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3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a year…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has surrendered!</a:t>
            </a:r>
          </a:p>
          <a:p>
            <a:r>
              <a:rPr lang="en-US" dirty="0" smtClean="0"/>
              <a:t>On the 11</a:t>
            </a:r>
            <a:r>
              <a:rPr lang="en-US" baseline="30000" dirty="0" smtClean="0"/>
              <a:t>th</a:t>
            </a:r>
            <a:r>
              <a:rPr lang="en-US" dirty="0" smtClean="0"/>
              <a:t> hour of the 11</a:t>
            </a:r>
            <a:r>
              <a:rPr lang="en-US" baseline="30000" dirty="0" smtClean="0"/>
              <a:t>th</a:t>
            </a:r>
            <a:r>
              <a:rPr lang="en-US" dirty="0" smtClean="0"/>
              <a:t> day of the 11</a:t>
            </a:r>
            <a:r>
              <a:rPr lang="en-US" baseline="30000" dirty="0" smtClean="0"/>
              <a:t>th</a:t>
            </a:r>
            <a:r>
              <a:rPr lang="en-US" dirty="0" smtClean="0"/>
              <a:t> month in 1918, an armistice (peace treaty) </a:t>
            </a:r>
            <a:r>
              <a:rPr lang="en-US" smtClean="0"/>
              <a:t>is signed.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49" y="3416637"/>
            <a:ext cx="4096861" cy="34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what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Generation of men dead.</a:t>
            </a:r>
          </a:p>
          <a:p>
            <a:r>
              <a:rPr lang="en-US" dirty="0" smtClean="0"/>
              <a:t>Millions of people crippled, scarred.</a:t>
            </a:r>
          </a:p>
          <a:p>
            <a:r>
              <a:rPr lang="en-US" dirty="0" smtClean="0"/>
              <a:t>Europe in ruin.</a:t>
            </a:r>
          </a:p>
          <a:p>
            <a:r>
              <a:rPr lang="en-US" dirty="0" smtClean="0"/>
              <a:t>Russia = Communist.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632" y="1632737"/>
            <a:ext cx="3099368" cy="2474981"/>
          </a:xfrm>
          <a:prstGeom prst="rect">
            <a:avLst/>
          </a:prstGeom>
        </p:spPr>
      </p:pic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136" y="4107718"/>
            <a:ext cx="5000864" cy="275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70" y="4144516"/>
            <a:ext cx="3493612" cy="27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13985"/>
            <a:ext cx="7583488" cy="629632"/>
          </a:xfrm>
        </p:spPr>
        <p:txBody>
          <a:bodyPr/>
          <a:lstStyle/>
          <a:p>
            <a:r>
              <a:rPr lang="en-US" dirty="0" smtClean="0"/>
              <a:t>European countries are gone or fatally weakened.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13" y="2151804"/>
            <a:ext cx="6877623" cy="4559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2379" y="3114014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kern="1200" dirty="0" smtClean="0">
                <a:solidFill>
                  <a:srgbClr val="FF0000"/>
                </a:solidFill>
              </a:rPr>
              <a:t>?</a:t>
            </a:r>
            <a:endParaRPr lang="en-US" sz="5000" kern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7062" y="3851542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kern="1200" dirty="0" smtClean="0">
                <a:solidFill>
                  <a:srgbClr val="FF0000"/>
                </a:solidFill>
              </a:rPr>
              <a:t>?</a:t>
            </a:r>
            <a:endParaRPr lang="en-US" sz="5000" kern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4879" y="3400830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kern="1200" dirty="0" smtClean="0">
                <a:solidFill>
                  <a:srgbClr val="FF0000"/>
                </a:solidFill>
              </a:rPr>
              <a:t>X</a:t>
            </a:r>
            <a:endParaRPr lang="en-US" sz="5000" kern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9879" y="2989768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kern="1200" dirty="0" smtClean="0">
                <a:solidFill>
                  <a:srgbClr val="FF0000"/>
                </a:solidFill>
              </a:rPr>
              <a:t>X</a:t>
            </a:r>
            <a:endParaRPr lang="en-US" sz="5000" kern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1073" y="3892516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kern="1200" dirty="0" smtClean="0">
                <a:solidFill>
                  <a:srgbClr val="FF0000"/>
                </a:solidFill>
              </a:rPr>
              <a:t>X</a:t>
            </a:r>
            <a:endParaRPr lang="en-US" sz="5000" kern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7154" y="4506463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kern="1200" dirty="0" smtClean="0">
                <a:solidFill>
                  <a:srgbClr val="FF0000"/>
                </a:solidFill>
              </a:rPr>
              <a:t>X</a:t>
            </a:r>
            <a:endParaRPr lang="en-US" sz="5000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Peace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08" y="1722793"/>
            <a:ext cx="8929991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conference after WWI to decide on the terms after the war</a:t>
            </a:r>
          </a:p>
          <a:p>
            <a:r>
              <a:rPr lang="en-US" sz="2800" dirty="0" smtClean="0"/>
              <a:t>Created the </a:t>
            </a:r>
            <a:r>
              <a:rPr lang="en-US" sz="2800" b="1" dirty="0" smtClean="0"/>
              <a:t>Treaty of Versailles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47" y="3357051"/>
            <a:ext cx="4766553" cy="35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“Great war” will lead to…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007"/>
            <a:ext cx="3543369" cy="530099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t="9609" b="9609"/>
          <a:stretch>
            <a:fillRect/>
          </a:stretch>
        </p:blipFill>
        <p:spPr>
          <a:xfrm>
            <a:off x="3543369" y="1557007"/>
            <a:ext cx="5377149" cy="304708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69" y="4572000"/>
            <a:ext cx="3556000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18002" y="5326602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660066"/>
                </a:solidFill>
              </a:rPr>
              <a:t>…</a:t>
            </a:r>
            <a:endParaRPr lang="en-US" sz="66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cause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679" r="-8679"/>
          <a:stretch>
            <a:fillRect/>
          </a:stretch>
        </p:blipFill>
        <p:spPr>
          <a:xfrm>
            <a:off x="-417966" y="1502229"/>
            <a:ext cx="5833391" cy="3305629"/>
          </a:xfrm>
        </p:spPr>
      </p:pic>
      <p:sp>
        <p:nvSpPr>
          <p:cNvPr id="5" name="Line 24"/>
          <p:cNvSpPr>
            <a:spLocks noChangeShapeType="1"/>
          </p:cNvSpPr>
          <p:nvPr/>
        </p:nvSpPr>
        <p:spPr bwMode="auto">
          <a:xfrm flipV="1">
            <a:off x="1" y="1650999"/>
            <a:ext cx="4898570" cy="315685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1200">
              <a:cs typeface="+mn-cs"/>
            </a:endParaRPr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>
            <a:off x="-1" y="1502229"/>
            <a:ext cx="4898571" cy="33056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1200"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5858" y="482600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Franz Ferdinand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971" y="2745260"/>
            <a:ext cx="4220029" cy="41127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68571" y="2126166"/>
            <a:ext cx="1692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335000"/>
            <a:ext cx="4568999" cy="152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692" y="702839"/>
            <a:ext cx="8869680" cy="58631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500" dirty="0" smtClean="0"/>
              <a:t>What were the four long term causes?</a:t>
            </a:r>
            <a:endParaRPr lang="en-US" sz="12500" dirty="0"/>
          </a:p>
        </p:txBody>
      </p:sp>
    </p:spTree>
    <p:extLst>
      <p:ext uri="{BB962C8B-B14F-4D97-AF65-F5344CB8AC3E}">
        <p14:creationId xmlns:p14="http://schemas.microsoft.com/office/powerpoint/2010/main" val="182177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war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Triple Entente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Britain</a:t>
            </a:r>
          </a:p>
          <a:p>
            <a:r>
              <a:rPr lang="en-US" sz="3200" dirty="0" smtClean="0"/>
              <a:t>France</a:t>
            </a:r>
          </a:p>
          <a:p>
            <a:r>
              <a:rPr lang="en-US" sz="3200" dirty="0" smtClean="0"/>
              <a:t>Russia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dirty="0" smtClean="0"/>
              <a:t>Triple Alliance 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Germany</a:t>
            </a:r>
          </a:p>
          <a:p>
            <a:r>
              <a:rPr lang="en-US" sz="3200" dirty="0" smtClean="0"/>
              <a:t>Austria-Hungary</a:t>
            </a:r>
          </a:p>
          <a:p>
            <a:r>
              <a:rPr lang="en-US" sz="3200" dirty="0" smtClean="0"/>
              <a:t>Italy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09538"/>
            <a:ext cx="7610475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8705" b="8705"/>
          <a:stretch>
            <a:fillRect/>
          </a:stretch>
        </p:blipFill>
        <p:spPr>
          <a:xfrm>
            <a:off x="127000" y="1622424"/>
            <a:ext cx="9017000" cy="5109849"/>
          </a:xfrm>
        </p:spPr>
      </p:pic>
    </p:spTree>
    <p:extLst>
      <p:ext uri="{BB962C8B-B14F-4D97-AF65-F5344CB8AC3E}">
        <p14:creationId xmlns:p14="http://schemas.microsoft.com/office/powerpoint/2010/main" val="337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Events of world war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800" i="1" dirty="0" smtClean="0"/>
          </a:p>
          <a:p>
            <a:r>
              <a:rPr lang="en-US" sz="2800" i="1" dirty="0" smtClean="0"/>
              <a:t>Objective: What were the major events of World War I and how did they impact who won the war?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381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79" y="1747531"/>
            <a:ext cx="2014537" cy="44430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Nations of </a:t>
            </a:r>
            <a:r>
              <a:rPr lang="en-US" b="1" dirty="0" smtClean="0"/>
              <a:t>Triple Alliance </a:t>
            </a:r>
            <a:r>
              <a:rPr lang="en-US" dirty="0" smtClean="0"/>
              <a:t>mobilized against nations of </a:t>
            </a:r>
            <a:r>
              <a:rPr lang="en-US" b="1" dirty="0" smtClean="0"/>
              <a:t>Triple Entente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New additions to both sides: </a:t>
            </a:r>
            <a:r>
              <a:rPr lang="en-US" b="1" dirty="0" smtClean="0"/>
              <a:t>Allies</a:t>
            </a:r>
            <a:r>
              <a:rPr lang="en-US" dirty="0" smtClean="0"/>
              <a:t> and the </a:t>
            </a:r>
            <a:r>
              <a:rPr lang="en-US" b="1" dirty="0" smtClean="0"/>
              <a:t>Central Powers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4616" y="1200150"/>
            <a:ext cx="4037013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49507" y="1666262"/>
            <a:ext cx="249449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Allies: </a:t>
            </a:r>
          </a:p>
          <a:p>
            <a:r>
              <a:rPr lang="en-US" sz="2400" dirty="0" smtClean="0"/>
              <a:t>-United Kingdom</a:t>
            </a:r>
          </a:p>
          <a:p>
            <a:r>
              <a:rPr lang="en-US" sz="2400" dirty="0" smtClean="0"/>
              <a:t>-Russia</a:t>
            </a:r>
          </a:p>
          <a:p>
            <a:r>
              <a:rPr lang="en-US" sz="2400" dirty="0" smtClean="0"/>
              <a:t>-France</a:t>
            </a:r>
          </a:p>
          <a:p>
            <a:r>
              <a:rPr lang="en-US" sz="2400" dirty="0" smtClean="0"/>
              <a:t>-Romania</a:t>
            </a:r>
          </a:p>
          <a:p>
            <a:r>
              <a:rPr lang="en-US" sz="2400" dirty="0" smtClean="0"/>
              <a:t>-Serbia</a:t>
            </a:r>
          </a:p>
          <a:p>
            <a:endParaRPr lang="en-US" sz="2400" dirty="0"/>
          </a:p>
          <a:p>
            <a:r>
              <a:rPr lang="en-US" sz="2400" dirty="0" smtClean="0"/>
              <a:t>Central Powers:</a:t>
            </a:r>
          </a:p>
          <a:p>
            <a:r>
              <a:rPr lang="en-US" sz="2400" dirty="0" smtClean="0"/>
              <a:t>-Germany</a:t>
            </a:r>
          </a:p>
          <a:p>
            <a:r>
              <a:rPr lang="en-US" sz="2400" dirty="0" smtClean="0"/>
              <a:t>-Austria-Hungary</a:t>
            </a:r>
          </a:p>
          <a:p>
            <a:r>
              <a:rPr lang="en-US" sz="2400" dirty="0" smtClean="0"/>
              <a:t>-Ottoman Turkey</a:t>
            </a:r>
          </a:p>
          <a:p>
            <a:r>
              <a:rPr lang="en-US" sz="2400" dirty="0" smtClean="0"/>
              <a:t>-Bulgaria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41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2022</TotalTime>
  <Words>1452</Words>
  <Application>Microsoft Office PowerPoint</Application>
  <PresentationFormat>On-screen Show (4:3)</PresentationFormat>
  <Paragraphs>260</Paragraphs>
  <Slides>48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Precedent</vt:lpstr>
      <vt:lpstr>Directions</vt:lpstr>
      <vt:lpstr>Take out your Rough Draft</vt:lpstr>
      <vt:lpstr>Directions</vt:lpstr>
      <vt:lpstr>Events of WWI</vt:lpstr>
      <vt:lpstr>Short term cause</vt:lpstr>
      <vt:lpstr>Before the war</vt:lpstr>
      <vt:lpstr>The result</vt:lpstr>
      <vt:lpstr>Events of world war I</vt:lpstr>
      <vt:lpstr>alliances</vt:lpstr>
      <vt:lpstr>“August madness”</vt:lpstr>
      <vt:lpstr>War began in august</vt:lpstr>
      <vt:lpstr>Germany wants france out</vt:lpstr>
      <vt:lpstr>Preventative measures</vt:lpstr>
      <vt:lpstr>The schlieffen plan</vt:lpstr>
      <vt:lpstr>The schlieffen plan</vt:lpstr>
      <vt:lpstr>Battle of the marne</vt:lpstr>
      <vt:lpstr>stalemate</vt:lpstr>
      <vt:lpstr>Trench warfare</vt:lpstr>
      <vt:lpstr>Trenches</vt:lpstr>
      <vt:lpstr>New weapons</vt:lpstr>
      <vt:lpstr>All Quiet on the Western Front </vt:lpstr>
      <vt:lpstr>Weapons invented to break stalemate</vt:lpstr>
      <vt:lpstr>Poison gas:  silent but deadly</vt:lpstr>
      <vt:lpstr>Aircraft</vt:lpstr>
      <vt:lpstr>More aircraft</vt:lpstr>
      <vt:lpstr>attrition</vt:lpstr>
      <vt:lpstr>Death on the battlefield</vt:lpstr>
      <vt:lpstr>The War</vt:lpstr>
      <vt:lpstr>Battle of verdun</vt:lpstr>
      <vt:lpstr>Battle of the somme</vt:lpstr>
      <vt:lpstr>Eastern front</vt:lpstr>
      <vt:lpstr>Brusilov offensive</vt:lpstr>
      <vt:lpstr>Battle of tannenberg</vt:lpstr>
      <vt:lpstr>Russia is in trouble</vt:lpstr>
      <vt:lpstr>Attempt at help</vt:lpstr>
      <vt:lpstr>Battle of gallipoli</vt:lpstr>
      <vt:lpstr>Winston churchill</vt:lpstr>
      <vt:lpstr>U-Boat</vt:lpstr>
      <vt:lpstr>Russian revolution</vt:lpstr>
      <vt:lpstr>Germany close to victory</vt:lpstr>
      <vt:lpstr>America!</vt:lpstr>
      <vt:lpstr>America brings…</vt:lpstr>
      <vt:lpstr>One year to go…</vt:lpstr>
      <vt:lpstr>Within a year…</vt:lpstr>
      <vt:lpstr>At what cost?</vt:lpstr>
      <vt:lpstr>What now?</vt:lpstr>
      <vt:lpstr>Paris Peace Conference</vt:lpstr>
      <vt:lpstr>“Great war” will lead to…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Events of world war I</dc:title>
  <dc:creator>Kelsey Prakken</dc:creator>
  <cp:lastModifiedBy>.</cp:lastModifiedBy>
  <cp:revision>84</cp:revision>
  <dcterms:created xsi:type="dcterms:W3CDTF">2015-02-13T15:44:42Z</dcterms:created>
  <dcterms:modified xsi:type="dcterms:W3CDTF">2015-04-22T11:35:58Z</dcterms:modified>
</cp:coreProperties>
</file>