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B6BE6D0-23A7-491F-B368-E99373788B9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BE6D0-23A7-491F-B368-E99373788B9A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B6BE6D0-23A7-491F-B368-E99373788B9A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AA2D8E-DC8F-4601-9268-51A7D20DFA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West African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focus so heavily on Classical Eurasia?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6777317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More writing systems developed throughout</a:t>
            </a:r>
          </a:p>
          <a:p>
            <a:r>
              <a:rPr lang="en-US" sz="3200" dirty="0" smtClean="0"/>
              <a:t>More and bigger civilizations</a:t>
            </a:r>
          </a:p>
          <a:p>
            <a:r>
              <a:rPr lang="en-US" sz="3200" dirty="0" smtClean="0"/>
              <a:t>More people and more landmass covered by people</a:t>
            </a:r>
            <a:endParaRPr lang="en-US" sz="3200" dirty="0"/>
          </a:p>
        </p:txBody>
      </p:sp>
      <p:pic>
        <p:nvPicPr>
          <p:cNvPr id="2050" name="Picture 2" descr="http://upload.wikimedia.org/wikipedia/commons/thumb/3/30/Eurasia_(orthographic_projection).svg/2000px-Eurasia_(orthographic_projection)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3571875" cy="357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45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77"/>
            <a:ext cx="8229600" cy="1143000"/>
          </a:xfrm>
        </p:spPr>
        <p:txBody>
          <a:bodyPr/>
          <a:lstStyle/>
          <a:p>
            <a:r>
              <a:rPr lang="en-US" dirty="0" smtClean="0"/>
              <a:t>Niger Valley Civilizations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Niger Valley floodplain was fertile and had access to water</a:t>
            </a:r>
          </a:p>
          <a:p>
            <a:pPr lvl="1"/>
            <a:r>
              <a:rPr lang="en-US" sz="2400" dirty="0" smtClean="0"/>
              <a:t>Introduction of ironworking and agricultural skills, domesticated cattle</a:t>
            </a:r>
          </a:p>
          <a:p>
            <a:r>
              <a:rPr lang="en-US" dirty="0" smtClean="0"/>
              <a:t>Establishment of cities, but no overarching political structure or “state”</a:t>
            </a:r>
          </a:p>
          <a:p>
            <a:pPr lvl="1"/>
            <a:r>
              <a:rPr lang="en-US" sz="2400" dirty="0" smtClean="0"/>
              <a:t>Larger towns were surrounded by areas of economic specialization</a:t>
            </a:r>
          </a:p>
          <a:p>
            <a:pPr lvl="1"/>
            <a:r>
              <a:rPr lang="en-US" sz="2400" dirty="0" smtClean="0"/>
              <a:t>Iron </a:t>
            </a:r>
            <a:r>
              <a:rPr lang="en-US" sz="2400" dirty="0" err="1" smtClean="0"/>
              <a:t>smithing</a:t>
            </a:r>
            <a:r>
              <a:rPr lang="en-US" sz="2400" dirty="0" smtClean="0"/>
              <a:t>, weaving, pottery, etc.</a:t>
            </a:r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ccupational castes—skills passed down to children, could only marry within group</a:t>
            </a:r>
          </a:p>
          <a:p>
            <a:pPr lvl="1"/>
            <a:r>
              <a:rPr lang="en-US" sz="2400" dirty="0" smtClean="0"/>
              <a:t>Specialization within surrounding agricultural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2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011"/>
            <a:ext cx="8229600" cy="1143000"/>
          </a:xfrm>
        </p:spPr>
        <p:txBody>
          <a:bodyPr/>
          <a:lstStyle/>
          <a:p>
            <a:r>
              <a:rPr lang="en-US" dirty="0" smtClean="0"/>
              <a:t>Trade Routes in West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West African agricultural peoples began trading via the Niger River and overland via donkeys</a:t>
            </a:r>
          </a:p>
          <a:p>
            <a:pPr lvl="1"/>
            <a:r>
              <a:rPr lang="en-US" sz="2400" dirty="0" smtClean="0"/>
              <a:t>Metal, cotton, gold, food</a:t>
            </a:r>
          </a:p>
          <a:p>
            <a:pPr lvl="1"/>
            <a:r>
              <a:rPr lang="en-US" sz="2400" dirty="0" smtClean="0"/>
              <a:t>Nearly impossible to cross vast Sahara desert</a:t>
            </a:r>
          </a:p>
          <a:p>
            <a:r>
              <a:rPr lang="en-US" dirty="0" smtClean="0"/>
              <a:t>Led to establishment of urban clusters (trade hubs)</a:t>
            </a:r>
          </a:p>
          <a:p>
            <a:pPr lvl="1"/>
            <a:r>
              <a:rPr lang="en-US" sz="2400" dirty="0" err="1" smtClean="0"/>
              <a:t>Jenne-Jeno</a:t>
            </a:r>
            <a:r>
              <a:rPr lang="en-US" sz="2400" dirty="0" smtClean="0"/>
              <a:t>: Major city, site for “transshipment”—transfer of goods from boats to donkeys, or vice versa</a:t>
            </a:r>
          </a:p>
        </p:txBody>
      </p:sp>
      <p:pic>
        <p:nvPicPr>
          <p:cNvPr id="3074" name="Picture 2" descr="http://4.bp.blogspot.com/-O9N6ADqjlQo/UHIrFwV0bpI/AAAAAAAAAB0/B6L-6bEMuvs/s320/More+J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198"/>
            <a:ext cx="2743200" cy="294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721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Trans-Saharan Trade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924800" cy="5181600"/>
          </a:xfrm>
        </p:spPr>
        <p:txBody>
          <a:bodyPr/>
          <a:lstStyle/>
          <a:p>
            <a:r>
              <a:rPr lang="en-US" dirty="0" smtClean="0"/>
              <a:t>Introduction of camels from the Middle East</a:t>
            </a:r>
          </a:p>
          <a:p>
            <a:pPr lvl="1"/>
            <a:r>
              <a:rPr lang="en-US" dirty="0" smtClean="0"/>
              <a:t>Made travel across the Sahara possible</a:t>
            </a:r>
          </a:p>
          <a:p>
            <a:r>
              <a:rPr lang="en-US" dirty="0" smtClean="0"/>
              <a:t>Sahara no longer an obstacle, but a trade route</a:t>
            </a:r>
          </a:p>
          <a:p>
            <a:pPr lvl="1"/>
            <a:r>
              <a:rPr lang="en-US" b="1" dirty="0" smtClean="0"/>
              <a:t>Gold</a:t>
            </a:r>
            <a:r>
              <a:rPr lang="en-US" dirty="0" smtClean="0"/>
              <a:t>, ivory, kola nuts, </a:t>
            </a:r>
            <a:r>
              <a:rPr lang="en-US" b="1" dirty="0" smtClean="0"/>
              <a:t>slaves</a:t>
            </a:r>
            <a:r>
              <a:rPr lang="en-US" dirty="0" smtClean="0"/>
              <a:t>, horses, </a:t>
            </a:r>
            <a:r>
              <a:rPr lang="en-US" b="1" dirty="0" smtClean="0"/>
              <a:t>salt</a:t>
            </a:r>
            <a:r>
              <a:rPr lang="en-US" dirty="0" smtClean="0"/>
              <a:t>, cloth</a:t>
            </a:r>
          </a:p>
          <a:p>
            <a:pPr lvl="1"/>
            <a:r>
              <a:rPr lang="en-US" dirty="0" smtClean="0"/>
              <a:t>Links West Africa to North Africa</a:t>
            </a:r>
            <a:endParaRPr lang="en-US" dirty="0"/>
          </a:p>
        </p:txBody>
      </p:sp>
      <p:pic>
        <p:nvPicPr>
          <p:cNvPr id="4098" name="Picture 2" descr="http://jfortunato.weebly.com/uploads/8/6/3/7/8637101/9848920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04278"/>
            <a:ext cx="4648200" cy="3542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1143000"/>
          </a:xfrm>
        </p:spPr>
        <p:txBody>
          <a:bodyPr/>
          <a:lstStyle/>
          <a:p>
            <a:r>
              <a:rPr lang="en-US" dirty="0" smtClean="0"/>
              <a:t>Impact of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029200"/>
          </a:xfrm>
        </p:spPr>
        <p:txBody>
          <a:bodyPr/>
          <a:lstStyle/>
          <a:p>
            <a:r>
              <a:rPr lang="en-US" dirty="0" smtClean="0"/>
              <a:t>Construction of new city-states and empires</a:t>
            </a:r>
          </a:p>
          <a:p>
            <a:r>
              <a:rPr lang="en-US" dirty="0" smtClean="0"/>
              <a:t>Kingdoms of Ghana, </a:t>
            </a:r>
            <a:r>
              <a:rPr lang="en-US" dirty="0" err="1" smtClean="0"/>
              <a:t>Mali</a:t>
            </a:r>
            <a:r>
              <a:rPr lang="en-US" dirty="0" smtClean="0"/>
              <a:t>, Songhay</a:t>
            </a:r>
          </a:p>
          <a:p>
            <a:pPr lvl="1"/>
            <a:r>
              <a:rPr lang="en-US" dirty="0" smtClean="0"/>
              <a:t>Reputation for wealth, gained </a:t>
            </a:r>
            <a:r>
              <a:rPr lang="en-US" dirty="0"/>
              <a:t>from taxing merchants</a:t>
            </a:r>
          </a:p>
          <a:p>
            <a:pPr lvl="1"/>
            <a:r>
              <a:rPr lang="en-US" dirty="0"/>
              <a:t>Elaborate court &amp; administrative systems</a:t>
            </a:r>
          </a:p>
          <a:p>
            <a:r>
              <a:rPr lang="en-US" dirty="0" smtClean="0"/>
              <a:t>Site of cultural exchange</a:t>
            </a:r>
          </a:p>
        </p:txBody>
      </p:sp>
      <p:pic>
        <p:nvPicPr>
          <p:cNvPr id="5122" name="Picture 2" descr="http://resourcesforhistoryteachers.wikispaces.com/file/view/The%20Three%20Empires%20.jpg/490406178/The%20Three%20Empires%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95674"/>
            <a:ext cx="38100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68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876748"/>
          </a:xfrm>
        </p:spPr>
        <p:txBody>
          <a:bodyPr/>
          <a:lstStyle/>
          <a:p>
            <a:r>
              <a:rPr lang="en-US" dirty="0" smtClean="0"/>
              <a:t>What can we learn from present-day people about the past?</a:t>
            </a:r>
            <a:endParaRPr lang="en-US" dirty="0"/>
          </a:p>
        </p:txBody>
      </p:sp>
      <p:pic>
        <p:nvPicPr>
          <p:cNvPr id="6146" name="Picture 2" descr="http://www.africanflightpermit.com/App_Themes/default/images/ambients/eritr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0"/>
            <a:ext cx="8229596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99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Bantu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Bantu Migration: Over millennia, the Bantu-speaking people of Nigeria migrated into Central and Southern Africa</a:t>
            </a:r>
          </a:p>
          <a:p>
            <a:endParaRPr lang="en-US" dirty="0"/>
          </a:p>
        </p:txBody>
      </p:sp>
      <p:pic>
        <p:nvPicPr>
          <p:cNvPr id="4" name="Picture 2" descr="http://m9.i.pbase.com/u36/daveb/upload/40341269.BantuMigrations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54281"/>
            <a:ext cx="2658291" cy="300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89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540</TotalTime>
  <Words>274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Early West African Civilizations</vt:lpstr>
      <vt:lpstr>Why focus so heavily on Classical Eurasia?</vt:lpstr>
      <vt:lpstr>Niger Valley Civilizations</vt:lpstr>
      <vt:lpstr>Trade Routes in West Africa</vt:lpstr>
      <vt:lpstr>Trans-Saharan Trade Routes</vt:lpstr>
      <vt:lpstr>Impact of Trade</vt:lpstr>
      <vt:lpstr>Salt Reading</vt:lpstr>
      <vt:lpstr>Bantu Africa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.</cp:lastModifiedBy>
  <cp:revision>24</cp:revision>
  <dcterms:created xsi:type="dcterms:W3CDTF">2014-10-07T03:13:56Z</dcterms:created>
  <dcterms:modified xsi:type="dcterms:W3CDTF">2014-10-07T12:14:28Z</dcterms:modified>
</cp:coreProperties>
</file>