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7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2F60-E1FA-4D8D-B2C6-3EE6702FFAC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565A-FDEC-461F-8067-23D5CF3E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45aojByoG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Decolonization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5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First Indochina War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67800" cy="4525963"/>
          </a:xfrm>
        </p:spPr>
        <p:txBody>
          <a:bodyPr>
            <a:normAutofit/>
          </a:bodyPr>
          <a:lstStyle/>
          <a:p>
            <a:r>
              <a:rPr lang="en-CA" altLang="en-US" dirty="0" smtClean="0"/>
              <a:t>Nov/Dec 1946, French and DRV forces attack each other in North Vietnam</a:t>
            </a:r>
          </a:p>
          <a:p>
            <a:r>
              <a:rPr lang="en-US" dirty="0" smtClean="0"/>
              <a:t>France </a:t>
            </a:r>
            <a:r>
              <a:rPr lang="en-US" dirty="0"/>
              <a:t>defined </a:t>
            </a:r>
            <a:r>
              <a:rPr lang="en-US" dirty="0" smtClean="0"/>
              <a:t>this </a:t>
            </a:r>
            <a:r>
              <a:rPr lang="en-US" dirty="0"/>
              <a:t>more as a </a:t>
            </a:r>
            <a:r>
              <a:rPr lang="en-US" u="sng" dirty="0"/>
              <a:t>fight against communism</a:t>
            </a:r>
            <a:r>
              <a:rPr lang="en-US" dirty="0"/>
              <a:t> than as a colonial war. </a:t>
            </a:r>
            <a:endParaRPr lang="en-US" dirty="0" smtClean="0"/>
          </a:p>
          <a:p>
            <a:pPr lvl="1"/>
            <a:r>
              <a:rPr lang="en-US" dirty="0" smtClean="0"/>
              <a:t>Beginning in 1949</a:t>
            </a:r>
            <a:r>
              <a:rPr lang="en-US" dirty="0"/>
              <a:t>, the Chinese positioned troops along the Vietnamese </a:t>
            </a:r>
            <a:r>
              <a:rPr lang="en-US" dirty="0" smtClean="0"/>
              <a:t>border, sending </a:t>
            </a:r>
            <a:r>
              <a:rPr lang="en-US" dirty="0"/>
              <a:t>weapons, </a:t>
            </a:r>
            <a:r>
              <a:rPr lang="en-US" dirty="0" smtClean="0"/>
              <a:t>supplies, etc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US </a:t>
            </a:r>
            <a:r>
              <a:rPr lang="en-US" dirty="0"/>
              <a:t>declared that it </a:t>
            </a:r>
            <a:r>
              <a:rPr lang="en-US" dirty="0" smtClean="0"/>
              <a:t>would supply arms to the French in order to “contain” Communism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328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sacu.org/pics/po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5624"/>
            <a:ext cx="29622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zimmerscope.com/Verbisaurus/wp-content/uploads/2012/11/TRUMAN-EISENHOWER-0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07873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54428"/>
            <a:ext cx="4419600" cy="2653937"/>
          </a:xfrm>
          <a:prstGeom prst="wedgeRoundRectCallout">
            <a:avLst>
              <a:gd name="adj1" fmla="val -20720"/>
              <a:gd name="adj2" fmla="val 7710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will help our Communist brethren in Vietnam in their struggle to throw off the shackles of the oppressive colonial system which they have languished under for so long!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706983" y="394062"/>
            <a:ext cx="4343400" cy="2653937"/>
          </a:xfrm>
          <a:prstGeom prst="wedgeRoundRectCallout">
            <a:avLst>
              <a:gd name="adj1" fmla="val 20365"/>
              <a:gd name="adj2" fmla="val 9118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U.S. is not in the business of helping European powers hold on to the last scraps of their dying empires…but we </a:t>
            </a:r>
            <a:r>
              <a:rPr lang="en-US" sz="2400" i="1" dirty="0" smtClean="0"/>
              <a:t>are </a:t>
            </a:r>
            <a:r>
              <a:rPr lang="en-US" sz="2400" dirty="0" smtClean="0"/>
              <a:t>in the business of stopping Communism wherever it rears its ugly head!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41817" y="3577045"/>
            <a:ext cx="2590800" cy="762000"/>
          </a:xfrm>
          <a:prstGeom prst="wedgeRoundRectCallout">
            <a:avLst>
              <a:gd name="adj1" fmla="val 13403"/>
              <a:gd name="adj2" fmla="val 9884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BETTER DEAD THAN RED!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7011"/>
            <a:ext cx="8229600" cy="1143000"/>
          </a:xfrm>
        </p:spPr>
        <p:txBody>
          <a:bodyPr/>
          <a:lstStyle/>
          <a:p>
            <a:r>
              <a:rPr lang="en-CA" altLang="en-US" dirty="0" smtClean="0"/>
              <a:t>End of First Indochina War</a:t>
            </a:r>
            <a:endParaRPr lang="en-CA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5486400" cy="57912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altLang="en-US" sz="2800" dirty="0"/>
              <a:t>DRV wins major battle at </a:t>
            </a:r>
            <a:r>
              <a:rPr lang="en-CA" altLang="en-US" sz="2800" dirty="0" err="1"/>
              <a:t>Dien</a:t>
            </a:r>
            <a:r>
              <a:rPr lang="en-CA" altLang="en-US" sz="2800" dirty="0"/>
              <a:t> Bien </a:t>
            </a:r>
            <a:r>
              <a:rPr lang="en-CA" altLang="en-US" sz="2800" dirty="0" err="1"/>
              <a:t>Phu</a:t>
            </a:r>
            <a:r>
              <a:rPr lang="en-CA" altLang="en-US" sz="2800" dirty="0"/>
              <a:t> (1954</a:t>
            </a:r>
            <a:r>
              <a:rPr lang="en-CA" altLang="en-US" sz="2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CA" altLang="en-US" sz="2800" dirty="0" smtClean="0"/>
              <a:t>After eight years of war, French prepared to settle for a stalemate</a:t>
            </a:r>
            <a:endParaRPr lang="en-CA" altLang="en-US" sz="2800" dirty="0"/>
          </a:p>
          <a:p>
            <a:pPr>
              <a:lnSpc>
                <a:spcPct val="80000"/>
              </a:lnSpc>
            </a:pPr>
            <a:r>
              <a:rPr lang="en-CA" altLang="en-US" sz="2800" dirty="0" smtClean="0"/>
              <a:t>Geneva Accord (1954)</a:t>
            </a:r>
          </a:p>
          <a:p>
            <a:pPr lvl="1">
              <a:lnSpc>
                <a:spcPct val="80000"/>
              </a:lnSpc>
            </a:pPr>
            <a:r>
              <a:rPr lang="en-CA" altLang="en-US" sz="2400" dirty="0"/>
              <a:t>D</a:t>
            </a:r>
            <a:r>
              <a:rPr lang="en-CA" altLang="en-US" sz="2400" dirty="0" smtClean="0"/>
              <a:t>ivided </a:t>
            </a:r>
            <a:r>
              <a:rPr lang="en-CA" altLang="en-US" sz="2400" dirty="0"/>
              <a:t>Vietnam into two </a:t>
            </a:r>
            <a:r>
              <a:rPr lang="en-CA" altLang="en-US" sz="2400" dirty="0" smtClean="0"/>
              <a:t>separate </a:t>
            </a:r>
            <a:r>
              <a:rPr lang="en-CA" altLang="en-US" sz="2400" dirty="0"/>
              <a:t>cease-fire </a:t>
            </a:r>
            <a:r>
              <a:rPr lang="en-CA" altLang="en-US" sz="2400" dirty="0" smtClean="0"/>
              <a:t>zones (French keep South)</a:t>
            </a:r>
          </a:p>
          <a:p>
            <a:pPr lvl="1">
              <a:lnSpc>
                <a:spcPct val="80000"/>
              </a:lnSpc>
            </a:pPr>
            <a:r>
              <a:rPr lang="en-CA" altLang="en-US" sz="2400" dirty="0"/>
              <a:t>Country to be unified in 1956 after a national </a:t>
            </a:r>
            <a:r>
              <a:rPr lang="en-CA" altLang="en-US" sz="2400" dirty="0" smtClean="0"/>
              <a:t>election</a:t>
            </a:r>
          </a:p>
          <a:p>
            <a:pPr lvl="1">
              <a:lnSpc>
                <a:spcPct val="80000"/>
              </a:lnSpc>
            </a:pPr>
            <a:r>
              <a:rPr lang="en-CA" altLang="en-US" sz="2400" dirty="0" smtClean="0"/>
              <a:t>DRV pressured to sign by China &amp; USSR (don’t want U.S. getting involved)</a:t>
            </a:r>
            <a:endParaRPr lang="en-CA" altLang="en-US" sz="2400" dirty="0"/>
          </a:p>
          <a:p>
            <a:pPr lvl="1">
              <a:lnSpc>
                <a:spcPct val="80000"/>
              </a:lnSpc>
            </a:pPr>
            <a:endParaRPr lang="en-CA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CA" altLang="en-U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072668"/>
            <a:ext cx="3124200" cy="502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“A Friendly Meeting in Indo-China” (1955)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88" y="914400"/>
            <a:ext cx="5063512" cy="59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Aftermath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52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altLang="en-US" sz="2800" dirty="0"/>
              <a:t>New government in the south </a:t>
            </a:r>
            <a:r>
              <a:rPr lang="en-CA" altLang="en-US" sz="2800" dirty="0" smtClean="0"/>
              <a:t>led by Prime Minister/ Dictator </a:t>
            </a:r>
            <a:r>
              <a:rPr lang="en-CA" altLang="en-US" sz="2800" dirty="0"/>
              <a:t>Ngo </a:t>
            </a:r>
            <a:r>
              <a:rPr lang="en-CA" altLang="en-US" sz="2800" dirty="0" err="1"/>
              <a:t>Dinh</a:t>
            </a:r>
            <a:r>
              <a:rPr lang="en-CA" altLang="en-US" sz="2800" dirty="0"/>
              <a:t> </a:t>
            </a:r>
            <a:r>
              <a:rPr lang="en-CA" altLang="en-US" sz="2800" dirty="0" smtClean="0"/>
              <a:t>Diem </a:t>
            </a:r>
            <a:r>
              <a:rPr lang="en-CA" altLang="en-US" sz="2800" dirty="0"/>
              <a:t>refused to hold national elections in </a:t>
            </a:r>
            <a:r>
              <a:rPr lang="en-CA" altLang="en-US" sz="2800" dirty="0" smtClean="0"/>
              <a:t>1956</a:t>
            </a:r>
          </a:p>
          <a:p>
            <a:pPr lvl="1">
              <a:lnSpc>
                <a:spcPct val="80000"/>
              </a:lnSpc>
            </a:pPr>
            <a:r>
              <a:rPr lang="en-CA" altLang="en-US" sz="2400" dirty="0" smtClean="0"/>
              <a:t>Said </a:t>
            </a:r>
            <a:r>
              <a:rPr lang="en-CA" altLang="en-US" sz="2400" dirty="0"/>
              <a:t>that a free vote was impossible under the Communist government in the </a:t>
            </a:r>
            <a:r>
              <a:rPr lang="en-CA" altLang="en-US" sz="2400" dirty="0" smtClean="0"/>
              <a:t>north</a:t>
            </a:r>
            <a:endParaRPr lang="en-CA" altLang="en-US" sz="2800" dirty="0"/>
          </a:p>
          <a:p>
            <a:pPr>
              <a:lnSpc>
                <a:spcPct val="80000"/>
              </a:lnSpc>
            </a:pPr>
            <a:r>
              <a:rPr lang="en-CA" altLang="en-US" sz="2800" dirty="0" smtClean="0"/>
              <a:t> The </a:t>
            </a:r>
            <a:r>
              <a:rPr lang="en-CA" altLang="en-US" sz="2800" dirty="0"/>
              <a:t>US encouraged this violation of the accords</a:t>
            </a:r>
          </a:p>
          <a:p>
            <a:pPr lvl="1">
              <a:lnSpc>
                <a:spcPct val="80000"/>
              </a:lnSpc>
            </a:pPr>
            <a:r>
              <a:rPr lang="en-CA" altLang="en-US" sz="2400" dirty="0" smtClean="0"/>
              <a:t>Wanted an </a:t>
            </a:r>
            <a:r>
              <a:rPr lang="en-CA" altLang="en-US" sz="2400" u="sng" dirty="0"/>
              <a:t>independent</a:t>
            </a:r>
            <a:r>
              <a:rPr lang="en-CA" altLang="en-US" sz="2400" dirty="0"/>
              <a:t> South Vietnam</a:t>
            </a:r>
          </a:p>
          <a:p>
            <a:pPr lvl="1">
              <a:lnSpc>
                <a:spcPct val="80000"/>
              </a:lnSpc>
            </a:pPr>
            <a:r>
              <a:rPr lang="en-CA" altLang="en-US" sz="2400" dirty="0"/>
              <a:t>Wanted to resist the further spread of Communism in Southeast Asia</a:t>
            </a:r>
          </a:p>
          <a:p>
            <a:pPr>
              <a:lnSpc>
                <a:spcPct val="80000"/>
              </a:lnSpc>
            </a:pPr>
            <a:r>
              <a:rPr lang="en-CA" altLang="en-US" sz="2800" dirty="0"/>
              <a:t>DRV tries to organize and gain support of factions in the </a:t>
            </a:r>
            <a:r>
              <a:rPr lang="en-CA" altLang="en-US" sz="2800" dirty="0" smtClean="0"/>
              <a:t>South (Vietcong)</a:t>
            </a:r>
            <a:endParaRPr lang="en-CA" altLang="en-US" sz="2800" dirty="0"/>
          </a:p>
          <a:p>
            <a:pPr>
              <a:lnSpc>
                <a:spcPct val="80000"/>
              </a:lnSpc>
            </a:pPr>
            <a:r>
              <a:rPr lang="en-CA" altLang="en-US" sz="2800" dirty="0"/>
              <a:t>Leads to the Vietnam War</a:t>
            </a:r>
          </a:p>
        </p:txBody>
      </p:sp>
    </p:spTree>
    <p:extLst>
      <p:ext uri="{BB962C8B-B14F-4D97-AF65-F5344CB8AC3E}">
        <p14:creationId xmlns:p14="http://schemas.microsoft.com/office/powerpoint/2010/main" val="22803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and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1961, President </a:t>
            </a:r>
            <a:r>
              <a:rPr lang="en-US" dirty="0"/>
              <a:t>John F. Kennedy </a:t>
            </a:r>
            <a:r>
              <a:rPr lang="en-US" dirty="0" smtClean="0"/>
              <a:t>provides military advisors and supplies for </a:t>
            </a:r>
            <a:r>
              <a:rPr lang="en-US" dirty="0"/>
              <a:t>the South Vietnamese </a:t>
            </a:r>
            <a:r>
              <a:rPr lang="en-US" dirty="0" smtClean="0"/>
              <a:t>government</a:t>
            </a:r>
          </a:p>
          <a:p>
            <a:r>
              <a:rPr lang="en-US" dirty="0" smtClean="0"/>
              <a:t>1964, Lyndon Johnson helps pass the Gulf of Tonkin Resolution, escalating the Vietnam War</a:t>
            </a:r>
          </a:p>
          <a:p>
            <a:r>
              <a:rPr lang="en-US" dirty="0" smtClean="0"/>
              <a:t>1973, American troops withdraw</a:t>
            </a:r>
          </a:p>
          <a:p>
            <a:r>
              <a:rPr lang="en-US" dirty="0" smtClean="0"/>
              <a:t>1975, North Vietnamese troops conquer Saigon, </a:t>
            </a:r>
            <a:r>
              <a:rPr lang="en-US" i="1" dirty="0" smtClean="0"/>
              <a:t>finally </a:t>
            </a:r>
            <a:r>
              <a:rPr lang="en-US" dirty="0" smtClean="0"/>
              <a:t>unifying Vietnam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it always Capitalism v. Communism?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Sometimes, Nationalism wins out</a:t>
            </a:r>
          </a:p>
          <a:p>
            <a:pPr lvl="1"/>
            <a:r>
              <a:rPr lang="en-US" dirty="0" smtClean="0"/>
              <a:t>Vietnam invaded Communist Cambodia in late 1970’s</a:t>
            </a:r>
          </a:p>
          <a:p>
            <a:pPr lvl="1"/>
            <a:r>
              <a:rPr lang="en-US" dirty="0" smtClean="0"/>
              <a:t>China invaded Vietnam in 1979 in retaliation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Panjabi MC</a:t>
            </a:r>
          </a:p>
        </p:txBody>
      </p:sp>
      <p:sp>
        <p:nvSpPr>
          <p:cNvPr id="2051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https://www.youtube.com/watch?v=DJztXj2GPfk</a:t>
            </a:r>
          </a:p>
        </p:txBody>
      </p:sp>
    </p:spTree>
    <p:extLst>
      <p:ext uri="{BB962C8B-B14F-4D97-AF65-F5344CB8AC3E}">
        <p14:creationId xmlns:p14="http://schemas.microsoft.com/office/powerpoint/2010/main" val="2539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609600" y="282575"/>
            <a:ext cx="7924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latin typeface="Baskerville Old Face" panose="02020602080505020303" pitchFamily="18" charset="0"/>
              </a:rPr>
              <a:t>Decolonization and Independence in India</a:t>
            </a:r>
            <a:endParaRPr lang="en-US" kern="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Indian Nationalism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Many Indians resented British control and rule</a:t>
            </a:r>
          </a:p>
          <a:p>
            <a:pPr marL="0" indent="0"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Indian National Congress (INC) (1885) – mainly made up of Hindus.</a:t>
            </a:r>
          </a:p>
          <a:p>
            <a:pPr marL="0" indent="0"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Muslim League (1906) - Islamic Indians</a:t>
            </a:r>
          </a:p>
          <a:p>
            <a:pPr marL="0" indent="0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These groups began to call for independence</a:t>
            </a:r>
          </a:p>
          <a:p>
            <a:pPr marL="0" indent="0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03788"/>
            <a:ext cx="291147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03788"/>
            <a:ext cx="29527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Vietnam: A Case Study in Communism and Decolonization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http://wwwnc.cdc.gov/travel/images/map-vietn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89760"/>
            <a:ext cx="464819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istorywarsweapons.com/wp-content/uploads/image/French_Indochina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" y="1874520"/>
            <a:ext cx="3790322" cy="46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Amritsar Massacre (1919)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hlinkClick r:id="rId2"/>
              </a:rPr>
              <a:t>https://www.youtube.com/watch?v=345aojByoGk</a:t>
            </a:r>
            <a:endParaRPr lang="en-US" dirty="0"/>
          </a:p>
          <a:p>
            <a:pPr>
              <a:defRPr/>
            </a:pPr>
            <a:r>
              <a:rPr lang="en-US" altLang="en-US" dirty="0" smtClean="0"/>
              <a:t>A British attack on Indian citizens who were holding a protest meeting </a:t>
            </a:r>
          </a:p>
          <a:p>
            <a:pPr>
              <a:defRPr/>
            </a:pPr>
            <a:r>
              <a:rPr lang="en-US" altLang="en-US" dirty="0" smtClean="0"/>
              <a:t>British soldiers fired on the crowd for 10 minutes, killing 379 and wounding more than 1,100 people</a:t>
            </a:r>
          </a:p>
          <a:p>
            <a:pPr>
              <a:defRPr/>
            </a:pPr>
            <a:r>
              <a:rPr lang="en-US" dirty="0" smtClean="0"/>
              <a:t>United all Indians (and much of the world) for Indian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7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Baskerville Old Face" pitchFamily="18" charset="0"/>
                <a:ea typeface="ＭＳ Ｐゴシック" pitchFamily="34" charset="-128"/>
              </a:rPr>
              <a:t>Mohandas (Mahatma) Gandhi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London-educated lawyer, civil rights activist in South Africa</a:t>
            </a:r>
          </a:p>
          <a:p>
            <a:r>
              <a:rPr lang="en-US" altLang="en-US" smtClean="0">
                <a:ea typeface="ＭＳ Ｐゴシック" pitchFamily="34" charset="-128"/>
              </a:rPr>
              <a:t>Brings his philosophies of nonviolence and civil disobedience to India in 1915</a:t>
            </a:r>
          </a:p>
        </p:txBody>
      </p:sp>
      <p:pic>
        <p:nvPicPr>
          <p:cNvPr id="7172" name="Picture 2" descr="http://upload.wikimedia.org/wikipedia/commons/5/5d/Gandhi_South-Af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483100"/>
            <a:ext cx="2857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www.history.com/s3static/video-thumbnails/AETN-History_Prod/24/139/History_Gandhi_on_Arrival_in_Britain_Speech_SF_still_624x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83100"/>
            <a:ext cx="417671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7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Civil Disobedience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Gandhi’s non-violent refusal to obey an unfair law.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Boycott British made goods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Refuse to attend second class schools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Refuse to pay unfair taxes.</a:t>
            </a:r>
          </a:p>
          <a:p>
            <a:r>
              <a:rPr lang="en-US" altLang="en-US" smtClean="0">
                <a:ea typeface="ＭＳ Ｐゴシック" pitchFamily="34" charset="-128"/>
              </a:rPr>
              <a:t>Civil Disobedience had a noticeable affect on the British economy</a:t>
            </a:r>
          </a:p>
        </p:txBody>
      </p:sp>
      <p:pic>
        <p:nvPicPr>
          <p:cNvPr id="8196" name="Picture 2" descr="https://encrypted-tbn0.gstatic.com/images?q=tbn:ANd9GcSXlYcPAvqfmupKJRORZPCARX8KA-n4gkHWLhtCsOWfYwcV9Z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37025"/>
            <a:ext cx="37528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38671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Salt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08038"/>
            <a:ext cx="8229600" cy="4525962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Peaceful march and protest against the British salt tax in India in 1930. </a:t>
            </a:r>
          </a:p>
          <a:p>
            <a:r>
              <a:rPr lang="en-US" altLang="en-US" smtClean="0">
                <a:ea typeface="ＭＳ Ｐゴシック" pitchFamily="34" charset="-128"/>
              </a:rPr>
              <a:t>Led by Gandhi who wanted to end the British monopoly on salt—walked 240 miles to the sea to collect salt.  </a:t>
            </a:r>
          </a:p>
          <a:p>
            <a:r>
              <a:rPr lang="en-US" altLang="en-US" smtClean="0">
                <a:ea typeface="ＭＳ Ｐゴシック" pitchFamily="34" charset="-128"/>
              </a:rPr>
              <a:t>Arrested, but gained favor of 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world press.</a:t>
            </a:r>
          </a:p>
        </p:txBody>
      </p:sp>
      <p:pic>
        <p:nvPicPr>
          <p:cNvPr id="9220" name="Picture 2" descr="http://calpeacepower.org/0101/images/1930-march-all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481513"/>
            <a:ext cx="34051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images.rarenewspapers.com/ebayimgs/3.35.2010/image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95625"/>
            <a:ext cx="30099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Independence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>
                <a:ea typeface="ＭＳ Ｐゴシック" pitchFamily="34" charset="-128"/>
              </a:rPr>
              <a:t>The British allowed more self government through the 1930’s—interrupted by WWII.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Many Indians fought for the British and some refused to fight.</a:t>
            </a:r>
          </a:p>
          <a:p>
            <a:r>
              <a:rPr lang="en-US" altLang="en-US" smtClean="0">
                <a:ea typeface="ＭＳ Ｐゴシック" pitchFamily="34" charset="-128"/>
              </a:rPr>
              <a:t>India received complete independence in 1947. </a:t>
            </a:r>
          </a:p>
          <a:p>
            <a:r>
              <a:rPr lang="en-US" altLang="en-US" smtClean="0">
                <a:ea typeface="ＭＳ Ｐゴシック" pitchFamily="34" charset="-128"/>
              </a:rPr>
              <a:t>Disputes broke out between Indian Hindus and Muslims about how the new country should be organized.  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97788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6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8482012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33400" y="4495800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PAKISTAN=</a:t>
            </a:r>
            <a:r>
              <a:rPr lang="en-US" altLang="en-US" b="1"/>
              <a:t>P</a:t>
            </a:r>
            <a:r>
              <a:rPr lang="en-US" altLang="en-US"/>
              <a:t>unjab, </a:t>
            </a:r>
            <a:r>
              <a:rPr lang="en-US" altLang="en-US" b="1"/>
              <a:t>A</a:t>
            </a:r>
            <a:r>
              <a:rPr lang="en-US" altLang="en-US"/>
              <a:t>fghania, </a:t>
            </a:r>
            <a:r>
              <a:rPr lang="en-US" altLang="en-US" b="1"/>
              <a:t>K</a:t>
            </a:r>
            <a:r>
              <a:rPr lang="en-US" altLang="en-US"/>
              <a:t>ashmir, </a:t>
            </a:r>
            <a:r>
              <a:rPr lang="en-US" altLang="en-US" b="1"/>
              <a:t>S</a:t>
            </a:r>
            <a:r>
              <a:rPr lang="en-US" altLang="en-US"/>
              <a:t>indh, and Baluchis</a:t>
            </a:r>
            <a:r>
              <a:rPr lang="en-US" altLang="en-US" b="1"/>
              <a:t>tan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8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594"/>
            <a:ext cx="7848600" cy="682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15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381000" y="5715000"/>
            <a:ext cx="6578600" cy="1295400"/>
          </a:xfrm>
          <a:prstGeom prst="rect">
            <a:avLst/>
          </a:prstGeom>
        </p:spPr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Gandhi</a:t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(Hindu</a:t>
            </a:r>
            <a:r>
              <a:rPr lang="en-US" sz="3200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1433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9588"/>
            <a:ext cx="3046413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870200" y="-381000"/>
            <a:ext cx="9017000" cy="1389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Nehru (Hindu</a:t>
            </a:r>
            <a:r>
              <a:rPr lang="en-US" sz="3200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1434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58975"/>
            <a:ext cx="40608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eft Arrow 12"/>
          <p:cNvSpPr>
            <a:spLocks noChangeArrowheads="1"/>
          </p:cNvSpPr>
          <p:nvPr/>
        </p:nvSpPr>
        <p:spPr bwMode="auto">
          <a:xfrm rot="5038856">
            <a:off x="2343944" y="4914106"/>
            <a:ext cx="1246188" cy="3270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2463800" y="5791200"/>
            <a:ext cx="6578600" cy="1143000"/>
          </a:xfrm>
          <a:prstGeom prst="rect">
            <a:avLst/>
          </a:prstGeom>
        </p:spPr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Jinnah</a:t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(Muslim)</a:t>
            </a:r>
          </a:p>
        </p:txBody>
      </p:sp>
      <p:sp>
        <p:nvSpPr>
          <p:cNvPr id="15" name="Left Arrow 14"/>
          <p:cNvSpPr>
            <a:spLocks noChangeArrowheads="1"/>
          </p:cNvSpPr>
          <p:nvPr/>
        </p:nvSpPr>
        <p:spPr bwMode="auto">
          <a:xfrm rot="5400000">
            <a:off x="258762" y="4999038"/>
            <a:ext cx="1458913" cy="300038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345" name="Title 1"/>
          <p:cNvSpPr>
            <a:spLocks noGrp="1"/>
          </p:cNvSpPr>
          <p:nvPr>
            <p:ph type="title"/>
          </p:nvPr>
        </p:nvSpPr>
        <p:spPr>
          <a:xfrm>
            <a:off x="-1374775" y="312738"/>
            <a:ext cx="8229600" cy="1143000"/>
          </a:xfrm>
        </p:spPr>
        <p:txBody>
          <a:bodyPr/>
          <a:lstStyle/>
          <a:p>
            <a:r>
              <a:rPr lang="en-US" altLang="en-US" sz="6000" smtClean="0">
                <a:latin typeface="Baskerville Old Face" pitchFamily="18" charset="0"/>
                <a:ea typeface="ＭＳ Ｐゴシック" pitchFamily="34" charset="-128"/>
              </a:rPr>
              <a:t>Partition of India</a:t>
            </a:r>
          </a:p>
        </p:txBody>
      </p:sp>
      <p:pic>
        <p:nvPicPr>
          <p:cNvPr id="14346" name="Picture 11" descr="http://upload.wikimedia.org/wikipedia/en/9/95/Mountbatten_4_august_19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781425"/>
            <a:ext cx="40576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40025" y="2827338"/>
            <a:ext cx="9017000" cy="1389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Mountbatten (British)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3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3820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smtClean="0">
                <a:latin typeface="Baskerville Old Face" pitchFamily="18" charset="0"/>
              </a:rPr>
              <a:t>The Road to Independence</a:t>
            </a:r>
            <a:r>
              <a:rPr lang="en-US" altLang="en-US" b="1" smtClean="0">
                <a:latin typeface="Baskerville Old Face" pitchFamily="18" charset="0"/>
              </a:rPr>
              <a:t/>
            </a:r>
            <a:br>
              <a:rPr lang="en-US" altLang="en-US" b="1" smtClean="0">
                <a:latin typeface="Baskerville Old Face" pitchFamily="18" charset="0"/>
              </a:rPr>
            </a:br>
            <a:r>
              <a:rPr lang="en-US" altLang="en-US" b="1" smtClean="0">
                <a:latin typeface="Baskerville Old Face" pitchFamily="18" charset="0"/>
              </a:rPr>
              <a:t/>
            </a:r>
            <a:br>
              <a:rPr lang="en-US" altLang="en-US" b="1" smtClean="0">
                <a:latin typeface="Baskerville Old Face" pitchFamily="18" charset="0"/>
              </a:rPr>
            </a:br>
            <a:r>
              <a:rPr lang="en-US" altLang="en-US" b="1" smtClean="0">
                <a:latin typeface="Baskerville Old Face" pitchFamily="18" charset="0"/>
              </a:rPr>
              <a:t>South Africa and the </a:t>
            </a:r>
            <a:br>
              <a:rPr lang="en-US" altLang="en-US" b="1" smtClean="0">
                <a:latin typeface="Baskerville Old Face" pitchFamily="18" charset="0"/>
              </a:rPr>
            </a:br>
            <a:r>
              <a:rPr lang="en-US" altLang="en-US" b="1" smtClean="0">
                <a:latin typeface="Baskerville Old Face" pitchFamily="18" charset="0"/>
              </a:rPr>
              <a:t>African Continent</a:t>
            </a:r>
          </a:p>
        </p:txBody>
      </p:sp>
      <p:sp>
        <p:nvSpPr>
          <p:cNvPr id="2051" name="AutoShape 6" descr="data:image/jpeg;base64,/9j/4AAQSkZJRgABAQAAAQABAAD/2wCEAAkGBxQREhUUExQVFRUXGRsYFxYXGR4aFxkaGx0YGhofIRocHCogIhslHBcdITEhJSkrLi4uGB8zODMsNygtLisBCgoKDg0OGxAQGzcmICQyMDQ0LzQ0LDIuMi8sLDQsLywyNCwtLCwsNCwvLCwwLCwsLCwsNCwtLCwsLCwvLzQvLP/AABEIAOsA1wMBEQACEQEDEQH/xAAcAAEAAwADAQEAAAAAAAAAAAAABQYHAgMEAQj/xABOEAACAQIEAwUDBwcICAYDAAABAhEAAwQSITEFBkETIlFhcQcygRQjQlJikaEzcrGywdHwFTRTc4KSk9IkNUNjg8Lh8RdUlKKz0wglRP/EABsBAQACAwEBAAAAAAAAAAAAAAAEBQIDBgEH/8QAOxEAAQMCAwQHBwMDBAMAAAAAAQACAwQRBSExEkFRcRNhgZGhsfAGFCIywdHhM0JSFSPxNFNyshaSov/aAAwDAQACEQMRAD8A3GiJREoiURKIlEXRjsWlm2924cqIpZj4ACTXhNs161pcQ0alVbhvtGwdy2Gus1l9ZtlWeIOneVSDIg/eOlaW1EZGqspcIqmO2Q2/WNF6rnOthrlm1YPavenKdkXUiWnvDVTAA6dJBOzbGXWqmZ/RSCJ+Tju+/BTQwbH3rrk/ZhQPQAbepO9ZrNP5PHV7p/4jD9Ujz9eswIIsy9rt9rNyxbt3bgUoWZO0Y6gwCZYnaR99RKpxFgCum9m6aKV0jpGg2ta4vre+vJWz2YYk3cCGa5duPnYObhLQRAAUknu5QPiTW6F20wFVOKwiGrewAADQDhqPz9lba2qvSiJREoiURKIlESiJREoiURKIlESiJREoiURKIlEXm4ljkw9p7twwiKWJ9OgHUnYDqTXhIAuVkxjnuDG6lY1zPzvexwNvKLVrQlFJLN4Zm6gRMADXx0qvmnc9thkF1eH4dDBMQ47T2gHqF+HEi2vWDYFVqoqvVLci/wCsLH9b+w/sqbD+1fMMbY5uNOLt9iOWzb6LfanLalEWU808Rs2ziLeLi7dB7qFCGb3TbKuICJlzagk98jcHNFme0Eh2fUuhwulqJWtdTnZ4uvkONxvJFrDLjvym+W/aBgeyVCpw2URkCFk88pQGRruQDWxkzCOCpMTDaOpdDNIC7W+e/jff3q3cL4rZxK5rNxbgG+U6iehG4Pka2gg6KO17XC7Tde2vVkoPFc3YO3cNt8QgYGDuVU9QXAygjrJ061gZGg2JWl1RE12yXC6mkcEAgyDqCNiKzW5cqIlESiJREoiURKIlESiJREoiURKIlESiLKfa1xR2vphgfm1QOwB3di0ZvzVAIH258Kg1bzk1dLgFO0h0xGeg7s++/q6zvKFOseQA1rTcvFghpaehmE07mtbdxDeHAje4gDS2V8kdupHoP40r02ibfeql9XPj9YKakcWRAfEeR1yz6gL81JcqYZ7uKsotw2iz6Og7y6bjz0rGISSOBvZTKx+EYXKKZkXSS7y43tzPHqaB2LbsDhMRYIBxHyhfq3FUXRtqrLAIE7EdfeGxsWtc3fdV80sMouI9g9RNu437wexTVbFEWZ+2nDoVw5AHalmE6ZigAJ+AJHoW86jVIFhdTKXFRh7JXl1iWkNyvd27Lqz1yss6RQBA0FRFwc00kzzJIbuOpKleXeOXMFd7W3BlSrK2zDcbHcESD6+NbI5CwrdSVbqck2uDuV/4N7SrTqwxKm04BIKAsr+Q0lW8jp51JbO065K6hxKGQfF8JWVj+J3qGcyudkcHPJG8r14bmDE4XKbF503GWcyDQ/QaV/Dwr3pnsBIK6j2Vi98rOhmJLQ0nXgQpnh/tQxtvR+yvebLlbp1SB49OteNrXD5gu9m9m4HZxuLfEfQ+K6uJ+0nHXWJtutlZlQihiBqIJcGd/DoNq8dWvPy5LOD2dpmD+4S49w8M/FS/BfadfuYjDpdW0LZYJcKiCc0KGknugMZPlNbo6sucGkKvq8AbDA+RrySM7W3b/DktbqcuZSiJREoiURKIlESiJREoi+MY1O1EWX8f9suFCsmFbM+wuPAtjpIE5m8pAHn0rU97h8oup1NSxPIMsgaPHyt39yze7xIYl2bte0ZiWuNPeJPpET5dBAioQY4uLnhTccxWOjohHRPFybZagakjrvbPrX1Vjatq+bySvldtSEk8TmV14npUSovcL6V7ABnRTn91291jb6qc5Sy/LLMkhc26zmAynaNZ8IqVHawXF3kdiji/5tt178bnW6ufK2K4i2OPaLm+a0GI+bbsi+hARSA876dNTpSIymTPx4Lv6+PD20g6M53/AG5jatpmQbcFpgqcuXVI9rVpThbbEDMLoAPUAq8j0MD7hWio+RV+JgdAeYWT1CXNJREoiURerhXCPll+3YDBC7GGImIVjtPgI+NZNZt/DxV57O1rqSvbIMxYgjiLfexVtb2SONTik/wz/moaKwuXL6N/5K3/AGvH8LiPZM//AJpPL5s/5qxFIL22k/8AJW/7Xj+F14v2ZXbbWwLitMjMqxJGqggtppIzSdANNJMn3W+yScwoQxzZ6UNZk++V9Cdd2h1txvxWvipa59KIlESiJREoiURKIlESiLOfahYxuPV8Jgb1m3bVR8qZ3ysc2q29AWAgSdBmzgSe8K8uFlsOyNtVj2J9ml2yxS9fthxB+bHaLBAI7xK6+UeHjUeao6N1rXVbV1/u79jZvlx/CkeBcrrhs8v2maIOXKVidjmO8/hUWSqLrWFlV1VeZgBs2t2rniLJQwSCOhHX9x/j0zY8OUcxnZ2gDZdTrIivJI9sK3wHGX4XU9Ja7Tk4cRxHWN3dvUhytjDYxVlyj3AjTlQZmO+gHU1rie6MgELsKyhwzFJhW0k7WvOrSbX67HMHjkQfFbbw/iL4lgy4a5aAEdpfAVoMEhUktrA3gaTrEGxa4uztbmoE1O2AbJkDjwbmO06d1+xTdbFDWf8Atea52NgDL2RuHN9bPlOT+zlzz5xUeovsqsxUu6EW0usvqGudSiJREoilOVsWLOMw9wlVAuKCWMKFbuMSZ00Y61th+cKbh5tUN7fJbJi+PYVkYDFYeSCPyqf5qkVMZkhcwbwQuqYbOBXgw/FcMHQ/KcP3Z/2qagg/a3ljVVT0bmyscP2+Ise7MnsW98gLSOPr6L2Y/jmGZDkxWHzr3l+eSCw1AOux2PkavFGUrg8Ut22lxDKuoZT4giRRF3URKIlESiJREoiURKIqvz3zWuAswpBvuCLa75ftsPqj8TA8SNM0wibcrB80cWchy6tTy+6zLl/mgWQyLhrdy5dPzt647G45nMSWAkaiYHUTvrUGOp1uOZUebH5ZLfDZrdANAPqTvJXtS02KunKqJMdxYVVCqFAUeACgaVEq6prP7jhkqcNlxGpJGp4nq68z+V4mWDB3HgQfxGleg3Fwq97S0lp17/JXfhtoNhrSOsg2kDKw0PdEgg/orlql5bUvc057RzHNfSYGXga1w3DyVE5w4KuEZXQ/NuSADJKkdJO6+Z2610uF17qlpa/5h4/lc7iOBvF5adtwNQN3WOry5LjyP/P8N+f+w1bs+YKlov12re6lrpkoii+YcRhktf6ULZtnZXUNmPgFgkn0rCR7GNu82CyZC6U7DRdYjj7Ia67WlCWyxKISSVB2B0/b99Uj62PaOyDZZy+x7nu2hIG33W08QoTiPERYbK6mYkxERrr57baVZ0dK6rYXxnLr48Fz9Xgk1LKY3uHUeP2UlicO1tsrqVbwP8ajzFQ45GSN2mG4VZPTSwO2ZG2K6qzWheDj383u/m/tFbIvnCl0P+oas7qwXVJREoi3v2BcwLZsHC33ZWe5msZz3CGCjKNe6SwJjSS2mtY7QvZSnUU7YRMW/CfV+R4raKyUVKIlESiJREoiURKIsk9pPDQ2OZnJOa2hWCRlUSsb/WVj/aqurB8YJVHijnNkB4hV/h2Dt27isQY1B1J7rAqfjBqBKCWEM1+2agQzNDx0g+HfyORUnewF20ZUMQdntyQw0I1Go2FR2VEMos6wI3Hce1b5KKqp3XYCQdHNvmNd2YXJMGyK166MoElQ2jM5203idT6V46dr3CGI3420A9ZBZspZImmpqBYC9gdXO3Zc8zyVxwn5NPzV/QK5qT5zzK71vyhVP2lfkrP55/Vq6wL538h5q1wv53cvqqvyfjEsYyw9xsttXkmJC6Hw1iuoY7MXVRjWAgzNqaVmd/iA8CB525r9B4TFJdQPbZXRhKspBUjyIqYqYgg2Kr/M3OFvCzbSLl76v0U/OP45RrttM1EqayODI5nh60U2koJKg3GTeP24rMcdjbl9zcuuXY9T0HgBsF8h+muenqHzOu4/YLqaemjgbssH3K89aVvVW5yw0Fbk6EZY66SZ9Nf0eNdX7N1Is6C3XfuC5X2hpztsmv1W8VtGMwNu8mW4oYdJ3HmDuD6V82jqZIJC6M29b+K3SwRzM2JBcLOeY8KuFvm2JZYDAncTOhjfbeuyw6d1VAJDkdO5UFV7KTOjM1J8Q/jv7OPLXmorEsrJGhDdNwRImprAQ5V+AUEz8QYHRkhrhtZaa6307V4f5Ptf0dv+6P3Vv2jxX1f3Gm/229wX0YG1/R2/7o/dXm0eKe403+23uH2T5Db/AKNP7oH7K92jxT3Gm/2x3BeiT0JB6EGCD0II2NYqS5ocC12hX6O4Bje3w1i6d7ltHM7yygnapYNxdfN5GFjyw7jbuXvr1YJREoiURKIunC4lbgJWYDMuqlTKkg6MAdxodiIIkGiLtVgdjO408Rofxoiy/wBoagYzQam2hbzMsP0AfdVdWfMOS5/FrdK3l9Sq1UNVa9GGx9y2IRyo8NCPuIrTLTRSm723UqCuqIBsxPIHDd43XVjMSzyzsWIB3/d0rZFEyPJgstM88s52pHEnrV/wwhFHgo/QK5CT5zzK+mN0CqXtK/JWfzz+rV1gfzv5DzVrhfzu5fVUGujVytN9kOJuXu1su7G1ZVDbQHKFLtcJ1WC0kE94mpULibhcnj0EccjXt1dcnwXPnHiNu1eazYsWEyRmc2kZixAYxmUiNd95mqmuna2TZY0X3mwW/Dadzog+RxtuFyBYZbl7eR8VZxLNavYewXC5lcWkEgEAggCJ1G1bKCRkpLHtF+QWnE45IAJI3uscrXKuP8g4b/y9n/DX91Wfu8X8R3BVHvc/8z3lY97fcHbtNhBbtokreJyKFnW1EwPWrPDI2MLtkW0USqlfJs7bic96vq7V8bf8xXRN0Wc8+/zv/hr/AM1dlgX+k7Sr7Dv0e0qs7N6iro6KvxXFG4dUxOePheCHHflax67XOS7K8V6xzXtDmm4O9KLJKIlEWl+y7m8ymCugZQCLVwaEHVsjdDM6HfYGZmt0b/2lcdjdLHFL0jXZuJyseZz07Dnwvu1KtypEoiURKIlEXlxeICEfNu7AaZVkgEqp7xgdZiZIUwDFERGFq2zuxCjM7FyO4DLESNIXbrtud6Isy4EicTxOLu3M5XMpQTlIU5lExr7qL10rn8WqXRFpZvv4WVdSww1s0jni4FrZn7qD4si2L9yzmLFCMpMAsGCkeU96D9+gr2BxljEg3+ChYjhUlKQ+39t2h5ag9Yt2jS6863p2VvwHw1O9bC229VhaBqR65LkDm7sNLaARrJ06V4fh+InRGxl7g1uZOnatCwQbs0z+/lGb1jWuPm2OkdsaXNl9Li29gbets7aXVV9pZ+as/nn9WrjAvnfyHmrXDHAPdfgqGlsnUKSPIV0ZIGpW+fG8Pgk6OWYA9/lcLQfZhxKxglvvfuFWulAEyMSAmfUkCNS508vOtkc8bNT5rk8ax6inlDY33DRrY2N+xenmm9g8Tc7W1iMjmA4a3cymBAMhZBgAfAfGFVxxTO22useRWFD7TU0DOjebjdkfsvVylj8Fg8zvfL3GGWRbfKq7wJWSSQNfIfHOjbDBcl1yeorVX+0dNU2aDZo6j9lYcTz/AIG2jO11oUSfm3/y1YsqI3uDWnM81AZiFO9wa12Z6j9l+fedeZ7vEr7X7gCgLltoNkQSQPNtZJ6nyAFdDTQiIW3rx8m25bqu1fDX/MV1rdFnPPv87/4a/wDNXZYF/pO0q+w79HtKq2aTPSKuTwXB+1GJQVcrWRXuwuB4btM89F34dczBZCyQJYwonxPQedeBe+z+P+5/2J/0zof4n7HwOato9m+P+pb/AMQVs6Ny7P8ArlJxPcvv/hvj/qW/8QU6Nyf1yk4nuXG57OscoJKW4Ak/ODYV70bk/rlJxPcvJwbGItuy6AsUKPkCxLKFnv7DvqWzanWKjxUlS+baYwkX16r/AGy8VHq54GxFskjRtNyO0N+d7C56tOtbTwnj9jEgdncGYiezOjjfQr8DtI67RVm+N8Zs4WXHte1/ym6k6wWaURKIlESiKJ5tVTgsTmEgWbhI9FJ8ekT8K8Oi8cAQQRcLJuU7FxkvC0e4xQMTmQkrmIyujGInUfaFUtdLSsc0yONxe2TTr1E93JaaKlj6N7WNdmRmTbTd8oK8vNeJX5c7Ahh3NQZ/2aqfWNfurVRMIgAI4+a6bEqF1VgRa3Vt3f8AqST2kXSa2r5QvRw38ta/rE/WFaan9F/I+SlUP+pi/wCTf+wVo47x9cMQuUu5GaJgAagSddyPDoa5+joHVA2r2Gnr/K+qU1JJUE7G7eqhxV7109tdVspkLocqjTQTsDI161fU4giHRRkXHK5+/wBFd0kMEXwNILt/E+uHevDh7v0TuNPUeP3foNSHtzuF8lx7BJ6GpeWsPRXuHWyzztlkLadi67+KIMLGm5Outb4aYPbtEqmaxuyC7erDwrljFYiz2yW1KlZXviXgkEKPHT6UdIJr00bs7FS2YZLI3baRbcvHxDhd+xb7W7ZdEzBZYBSSQToCQdhvtWDaSQ65eupaXUEzG7UmQ9cLqqcxF7tsBVMAyQDqfh1A+/yq9wOOmhmd7ydRYHP4Tx4+s1IojHG/M6+vW7rVXLSp+NX8kfRyFgN7bxorW1iF+k12r4E/5iuvbos29of85P8AVp+JauzwH/SDmVYOldFhsr26gO8voq1Vsvk6URaj7KubWJXB3czaHsX1JAAkq32QNidtvCt8T89kq2oagn+25alW9Wai+ZuJ28Nhrty4YUKQOpLHRQB1JJ/7UWL3hg2jovzhZcoZUw20ikcjoztNNiucDyFM8N4+yOrNoykFbi7gjYlf3eO1WTK4Sjo5xkd49euC3RyWdtNyPh69XW48rcb+WWQ5AVhGYA6GRIYdcp6T4EaxNQZY+jda9xxV3FIJG3UzWtbEoiURKIvhE0RZV7QOEPw5EuYN+xsM2Vras0hzJzCSRrGu0ZRvNQKmjhedtzAexWWHQmsq/wC9I61vlGQJvvOvYO/j4uREtvhri3QjZrxEPBzHLb6HfWucxYytna6O+Td27Mq5xQsbK1pyuLeYt3KP5oRbeJOVQAAug8MsGrjC9qWiu43JJ8183xhjW1ZjaLCwFhyXr4Nw+9cdXS07KjqWIG2s7b7CsHROnicI88iNRvC1U2H1UU7HSRkAOGuWhvfPXsUDiMU7ku5ZmOpk6+nkPIaCpkcTI2hjRYBaHVE9TUWc8jaNtTYXPVw5Lj/LjuiWjAQEQTsu8kkAn6RnQ7VrbTRiUyAfEfX0XbS+y1b0XRmcbLdLA3899zfMjRTfIqC7ddm+ipgdNZUz46T99QcccYoGhu8+WeSpcFiPvDw9xOyOJtnlooXjdhbeIuohlQ5jy6kfA6fCrSge59MxztSPXeqfEY2RVL2M0H2Wy+z3/V+H9G/Xepw0V3RfoNUZ7Wv5kv8AXL+q9eFaMT/Q7QshtDM9tJjO6rPUAkAn11+8itM8nRxueNwPkoeDYb7/AFBjPygEnkPubKJ58wXY4y8kQsLk1mUCKqmf7JHqDVj7P1AnomOvnnfnck+atquPo5dkDLK3IZLdF2r4+/5iumbos09o94LiddZtrp8WruPZuF01OGt4lT/fYqSiL5RcEkW43tl91WMPdzLPwPrVvPC6GQscvl07Q152Rlu5Lvs2i7BVEsxAA8SdBWpa2tLjYLb+ReA2OH2pa7aa+4+ccMIH2V+yPxOvgBJjZsjrV9TU4hb1q0fL7X9Jb/vD99bFJWfe0jC38eyW8PBtWiSxLjK7kLBAH1QSJ8Wbw1rKrFaenk6OQm/JaaikmnaBHoqDa5dYMy3DJUxCGfLf10q+o6ZksTZpCQHC43Za58LjNcvUPeyQxszI1XPH8vZSQp1BjU909dDE7EGfMVn7rHNEHw3va9j5Hgb3HYViZXxSbMlrXtcefKyuXAuOXcHiD26KEZQClvKQF+gymJMEEQT4nU7xMPcK6mLmOu5pIscrdVjp6C6EOkp3Wlt8WdwMvBTuK9oKd4W7Lk/RLkAepAkx5foqazDZTqQPXresnV0Y0F14xx/iGItvdt5ERN8gX4znJ236aeNbPdaeNwY8kkrX7zM9pcwZBT/IV53wua4zuTceGcljGnU9JmolW1rJi1ugt5KVTOLowXes1Y6jLelEXRj8Il629q4JR1KsPIiPv868IusmPLHBzdQs6/kXhWFlLmJe1cT35YAhgAZkJ6EHwivP6a6Ru1YkeCg1rmVNV000h292enAAWyVJx/FRi7pdRlkJHfRt1BBlGIBg7bjqKh09IaOn6N2epy4X0zUGvDpa9habE7Nuo6DxWq+z2ezuTvKz6xrUPBtnZk2dL5cl1+KbX9vb1tnz3rPeZ8GLmOvWwIzXcvdEbkCrGd4ZG553AlcVE9zcUaWi9njLdkbrypwXCNi2wfaYntAgb8mY1JB1yQFAynNOU5wAZqhNbUinFRsttfj+eeWuS+lf1l5fsbI8V94hxLEWbgdbXyYuoXQKQwBMmMuh1H4VvgpqeaPozJ0lnX35X3a9SoaW494nkj2S2MkcwcjlzUGxkydT4nerwAAWC4Jzi43Oq3L2e/6vw/o3671mNF09F+g1Rnta/mS/1y/qvXjloxP9DtCxzDqLl5FM5c6oYMHVgG1Go+FQ6p+ywkagE+C6b2Ww4xUclQ4/qA2HAC/n61UZzjwIYPEtYtsXBUMunehpABjcyOm+lXOC4ia2lEzxYgkHhlvVHVU/RShoWh8yc92rdtlwzh70gA5SUXaTJgHTTSda4zCvZWonnD6pmzHmdRc8BbMjtAyVnU4ixjLRm7lR+P457/zlw5nOUTAGgmBA0611ODU0dNMYoxYC/mrTG4Wx4Y0jeWnvBUThsRknSQfvq0rqEznbacwuEewPACieOcU7Q5F9wf8AuP7qpo2bOuqnUlKIhtO18lEVsU1dmGtZ3VcyrmIGZpyrJiTAJgbnSvHGwJtdF+mOSMD2GAw9vOlzKnv2zKNJLSD1Gu9fOsUk6Wpe6xHUddFaQizAFC8PYgsrRmXMScoLKQY1Y9JM7/HpX1LEWtexsjL7LtkW2nbLha+QbfOwsMs9LG4I4CiJa5zHW2m3N7C4OmZPXnr13Gi5YxotrOQkgrmyiNNdIEjfLt02HXGij2qhxaHACx2dp188viubHMF2u/VwyGVU7ZhaHWJOV7C2XCwuNbabtBqrFZ4el2xaW6uYhRvIYaDYjUfCvnlZXyU+IzS0jy27jpoc+Ghz4rsaSAOpI2Si/wAI15LwX+VVPuXGXyYBx+EH7yatqb20rIxaZrX/APyfC48FpkwiF3ykjxUCuJuJntW3zKxy9z3bkgLsfPQTPiDrNd9STe8U7amWPYNr2JuQNerX/KpJGGOQxMdf7rWOXeGfJcOlqZIksehZjLR5SYHkKqJZDI8vO9W0bAxoaNykq1rNKIlEULx3l21iGW7lAvJ7tzvDTXQ5GUkamPCfhWQkeGlgORRjWCQSFtyOX1B8lTcfgCSe4/aL3ZyX22M5c0sIkTpIqFVQumidGDa6uYHRhwkAH/wD9CFYOQWHZ3T0zLvp0qBgrS1j2ncVji5u5h6lnXOOIuWsbeu2iQwdmDAA90ggnURGu9Wc0LJmFkguCuHc6SKtc9oIOdjbv8FGcHxWOxN/5gZ7x1Z1t25EgLLPl0WEA7xjugdBUb+nUxbsbOXC7rceKmxVtZI74XeA+yuGD9nOKv2w2KxOW4JhCO0yj84PGvgPKt7KWKP9Noby3q1p5ZWxSskO10jS3lc69fgofm7ku5gFW5n7a2TDMEK5G6SMzaHx0106it5Flz9XQdCzbYbjetG5EvKnDLLMYVVdiTsAHck/dXo0VrRfoNWTczcy38bcZmdhbzSlr6CqJCyswWg6nxJ6QKyc34bqu6b3uobCT8DnAd5tdeHh9u0Dh8rMbpurnU+6BmEQY1Ok/wBqqSZ0hEm0PhsbcdF9ZEZijdG0AMa2w7Arul3hV24mJvte+UCDKi4AkbKAoghZieup6xUmkfDT0nul7tOuWpOq+cTV0Jl2ycx1FdOLwPAbjtcftyzHMxJvb9anw4mImNjjNgMgLfhaXVNO83OZPUVV+CYbBPibi4nOcMM+TKWnRgE93ve7Na46kwvMml+riu0xuSMYZG52h2P+pVjPCeXx0vffeqR/WT/Lw/C4rpqY/wCCqN7SeAcOFsX+H3GDLAuWnzQw+srMPe6ETqBpqDOo1Ilfnqeq3at8U8ZOy2/cVm9ZqSvlEV35A5jvW5w/bOqQWRcxABmSAPOZ+B8arK+jik/uFoJ5K5wd7DIY5ACDpfjw7VcTjGJJYlidyTqfXxqRQYm+kYI9kFo0HDl9lli3srTVzjJG7o3HWwuDzGWfWCj4smY0kz8fSt1RjL5GbEbdnK19TbhoLKLh/sdBBJ0lQ/pM77NrNvxIub+r3XaeMXxveuf3z++ueFHBoGDuXVmCBouWhLfEr1yQb1wps3eMN9nfbx+7xq+wfBIZHdNJGLDTLU/hcr7QYhFEOgpwNo6kbhwHWfAKxckcMN7FI2WbdrvsSO7MHIPXMQ39jzFdHiEwbHsXzPkuXooyX7W4ea1SqRWyURKIlESiLx43hdm8ZuW1YxEkax4TvFeWWbZHN+U2XXw3g1qwCEXczLHMfDrtp4Vpgp44BaMWWc08kxu83XrxGHW4rK6hlYFWBEgg6EehretBF9V1cP4faw65LNtLa+CAAT4mNz5miBoaLBeqi9Xi4xwu3irLWboJRomDBBBBBB8QQDRYvY17S12hUQvKaJhfk6s1wEZCbjsAULd/u24EgMxXTeNetAsWRNYzYGiyHmvgfyHEtZzZxAdWIglWmJjSQQRpvEwJisnG7SquOnENfCG6Fzf+yi+F/lrX9Yn6wqnn/SdyPkvr836buR8lpONNnDCHsq0mLQVFJedl294ee4AOpmOUijnqnDo3kfyzNh18j55cFw0/u8DC6RgPDIEm+7mvHzIioiKbSIzHMYykgL0kCdyNfI103spQyPrTK55c1g69TkNeq6psfmjipA1rAHO5XA1Ond2qHThoVPlAEFmKHzEAzB03G/lXVzNoqmvNHIy7g0P1I323EbrHtVKysr48Oa4SHo9qwaQCBYZEXBtvC83ZLJMCTuY1++reGmihbsxtACppKiWQ3c712ZJcthgQwBBEEHqDuPStrmhwsQsGvc03aVB3eT8MVKqhUnZsxJB+JqC7DoS02y61aR4zUh4Lsxwso/D+y7G3FDItllOoIvD934VxMuO0kTyx5II6j65LsmwvcLhQ3NHLOK4b2fbKEDyVKsGGZSJ16MJH8TUqjxCnrAeiN7a7l45joyCV34LmHEYc5L6M4Kq6zo2VhmDZoMqQRrWctIx3y5K0pcYmjyk+IePf91Ify3fu37Vu1bVFujMhugyyd6WgHbuN6xWVPhwkcGE5lZVWPvbd0Ys0cdVbbOGCwT3m+sf2Dp/G9dRSUENN8gz47/wuSrsTqK0/3XZcBp65r14ew1xlRFLOxhVG5P8A2BM9ADUmWVsbdpyhxxl7tlq1vlrg4wlhbcyx7zsOrHePIAADyA61zc0pleXFXccYjaGhSta1sSiJREoiURKIlESiJREoiURdOFvZ1DQyhhIVlysPUHrXgN0WSc2gXMTig+F7Z8+Vby3GhQFTKMoWCVG4ncmo80kbXi5tzd9NFEqOhDXH4+ktlZuQO74trtvbI8lVr/C2SLgtsmTvSFI21GojaKxL4JBs7Qz6woFPiWKxXu9+eWdyLb/mBHlzV95Uwt+4q3sRcLLOa0jKsjQjNMA7MYn91c3ViCJxZC2x0JF+7huV3hrqiaMSVBuNRl4/ZeHmLFsuLYqdVCqOukZoI/tz8RXX+z9DDPhhbM3JxPVplcHdbiOtUON1csVc0xnMAeJ0t15KbbiCwbYZO2C+79HNG339JmuNZhM+2KlzXdAXW2r/ABbF/m42tvtZdA7EI9kwhzel2dN21bTv3XuqZfvs7FmMk19Zp6eKnjEcQsB65nmvns075nl8huSu3DYJnBYkJbHvXHMKPj1PkKg4hi9PRfC83edGjNx+w6zYKdh+E1Nc60TcuO789i8l/jcHssDbL3m7qXXAktB9xGMDYmW6VytVVzVh2qx2zCMyxp/bfPaO/lpe2S+iUns1T4bAZpM5LZX47uXZnbepLk5bmDwrnH2+ycXnuu1y4GW6jI2ZVy3NHkkxtOU6x3fPe6CumtEA42DQA1xs0Wa0aE8MzvUcvkaBfK1zuzJzv+OCo13ivbMRi8Ot62pm2j33aM0EHNauDXLAOu86aV4yJlI9wYM94Ita3cVeRU7sSjDngNA0ItnxUjwziVq526Jhktrbwdy0qhmaAzZ/eusTAJbQHrpW4ylwueBXsdDHA/o2m52mXvwIOS6OH8Rs37ll/kttLoVUF0PdkKiZAAhcoBlWIy6TU7D5nGqaw9fkqnE8NjZQOqGE7subrK1cPwNy/cW3aXM7fAAdSxjRR4+gEkgHpJ52wt2nLkIYnSOsFp/LnLFrCAN797LDXDPUyQqzCjppqQBJNUM1Q+U/EcuCuIoWxjIKdrQtqURKIlESiJREoiURKIlESiJRF8bbTeiLOn49ZtkpcYq6kh1Kto30tlg69Rp4VyMns5iUz3SBgNyTe7c8+eXJTRiNMwbJNrdR+y6r/HsNdRkzFgwKRkaCW0yyVidQPiK0twKuhkuQAW5/M29hne176Bemup5GluoOWh37tOtSHMHGBhLQMBrjd22mwLePko3P/WsqKjfWTiNm8ra57IYnSyfIwXNu4AdZOQ+yoSZtSzFnJLMx3LHUn93oK+rUlK2mhbC3QL5riFa6sqXTkbN9ANwAsB3DXjmu7D2WdgqAs3gP4/Gsqmphp4zJM4NbxPl18gtEEMszwyIXK+4vGWMNoxF+6PoKfm1P2m6nyHxrkqrHKiq+GlHRs/kfmP8AxG7mc+oLvsH9jC60tX3bvz4DmoHF42/jLgUy5+hbQd1fRRoPU/E1Vtjip2l5PNxOZ5k6r6FDBBSR2aAAPXoDuUphuBXLLLkdu3EljbICWljKQ1wsJc5tFB+i2tegRzNvUfBGdNq+0/f8LbHLL5iN4tdc9iGOteTHTMDy0530v3jTW178lVOdcTce5bFy49whJ7xLASdYMkdOnhX0D2EpoYI5zGALuA4E2HYbZ7+tclJiEtZ8T2tGzcfCMvMqQ4Dwy2lgPcs9uzd4ZLxtwsaD3GBP3dd657Ha+KqrXkNsAbbhpkSbZ52yvutotlL7QSUZMTB2n1ku/D4vCobxW01vPh3t5Wc3CLpYZdcojQeGlVBc0ZdSt4faEPznyILTlvAvl9ty44BrJa1aw2FuNfOUKRenM0S/cKAbZvpADeYFSKScRzte0XPoFV9RjM1XEaYNGyeG7O/gVunKXARhLRzQbrwbjDUabKDHuj9JJ61Y1E5mftHTctUEQibZTtaFuSiL4rSJGooi+0RKIlESiJREoiURKIlESiJRFTudOUFxE37Ry3dMwjMHA0nKNc4G0bwB4ESIat8DTYX6tM+a0S07ZDfQ8V47GLwuFtdkHSLSK2UasRupA6sTqI1kjxFcL0NTUS3DSS4kfcditmNigjGYDeJ07+3xVAxPEHxeIN5tFEhR0A1AA89ZJ8fw7P2fw50LukIsADrvO/u9b1C9q8QpY6NtDA4OcSC4jdb77huCkLmHSyofEP2YOqoNbr+i9B5mpFd7QsaTFRjpHbz+wczv5DvVFhPstU1p2pBst8fx259SheJ8xO6m3aHY2uoU99vzn3+A09a510b5pOlqXbb+vQf8RoPNfT8NwSloWWY3P139vgvvDeXGYB757G10kfON+am/xP416x8lRJ0VK3bdv/iOZ07NVjieO0tCy73Z+u/s7wplcStpSmHTslO7b3H/ADm/YK6Oh9no43CWqPSPGn8ByG/me4L5fi3tPVVriGnZb4/js7yo1MZaW92d3DrfzJKy2TIQWkkgSRqO6dNJ3qTjLS2MS7hke25HkVlgM7KeGSZ7tkt+X4QSTa1gdy7mtBtCA0xpAMnpA9fCuP2yDtXsqkOdf4dTw8hbyX3jGOw+AXNimm4RKYZD843gWP0F8/WJiKjxmWpOzTjLe46dnFXtLg4A26n/ANRr2ndyGfXuWd8S5vfFX+0uIqIFyqltRCidJO7HzPjoBtVpHQNji2Wm51ud/wBlOqohK0BgAtpy4La/YnwQC0+MYd653bUjUW4BLAHUZifiEB2NSKeLYGeqwpYTG0l2pWoVIUpKIuBfXL5TRFxw1gIoUEmOrEljGmpOpMDeiLtoiURKIlESiJREoiURKIlESiJRFhfPQOF4hiFVVh2F0E+DKBsIjvButbYq80oLWtvfNSWezgxYCWSUtDRsgAde1e5PXwHgoizzJetKSq2Q39JlYuB1iXKg/A1Ar55K74ZHEN/iMgee88r2VrReylHQHpQdq3H6W07l1YXA3sSzPMga3L1xoRY3LOf0CarnzRQAM7mjXsC6WWeGmbY5cAFNcNOGs62SL90GDdYd1Tp7iH1941ZUGDvrRt1Ltln8GnM/8nfRveuB9ofaepicYI2FuWpFsvr22HUVyvXmclmJYnqa7GCnigjEcTQ1o3BfOpZpJXl8huTxXCty1qJ4owt37F1u6km27xMBogn7I1PjvUPEYHz0ckbBd2TgOOzckDrIvYc+AVvhrelY6G9r2tfTrK8vMPP6WJtYAZn2bFOPv7NTsPtH7tjXAw4c+b46rTcwfU7+S6mmpoaQf283fyP04BULCYW/jb2VA9685k7sx8SSenmTFW75IoI7uIa0dy3AOccsytI4FyVYwXfxOXEYjpaGti2ftfXPltvpsa101NV4lmy8cR/cfnd/xG4dZ7FBrcTgo/hHxv4bhz+3ktr5GT/RQ5EFyeu6qciSNgwRQDGhIJ1makmIRHYA0y7slJjk6Rgfxz7DmFYaLNKIuItgEmNTuaIuVESiJREoiURKIlESiJREoiURKIlEWae2jAp2di/B7TP2UjYoVd4PoV09T41onAtdXuAyPE5YNCLns0PisrqKutU6MLi72GULcFy2oC9gmXOi66soUHpvJOtRWVkNNK5obsl+riNeoONz2CwVDNQUTqlr5dq7SCLk7Nx259qiMA0XUMTrH3gj9tXGGnZqmZerLV7Ws28JlBOlj3OHq6sVdiviiURR2PLXA9vLKe62hJMgH4b1zWK40+nlMMYFxbMq7oMPlLG1DGk8tFU8LyaGvHtbnZYcSTcyszADpAG/nt1PhVJ/ULsAYLvO64A7+C6aEuc0mRpbbU2Nslf+GXcPYtdngQq2zo10ENcuEfWceuw2nSNquqDAmlwnrHCR+4fsbyG89Z/KocSxiW5ihBYOv5j9uxca6Zc4tY5Fvq+CtZdMuZWEz3gSSfKZzR4MK5iqaWzOB4+ea7mgka+mYW8AO7JT9aFLSiJREoiURKIlESiJREoiURKIlESiJREoiqXtTt2v5NvvemLQDoRuLnur8CWgjwJrF7doWUmjqDBM2QHQ58t/gsN5bxS4q+LdrvOAXCMB3wupUBtCxEwDVbVnoYi5+Q0vnlffkupOM0zwWtvc9n1XqxHOiNjEdLbWbgZUNsJBJnKVOgJkQIbatDMO2aYse7aGZv8AXfa3UorMRpBEYnEm/V+cs15+a+J2LGMvW1IhLmyKQqwQcvqDoekg+lScM6QxRSuGeR1zP+fJYVOIwTUb6dziHOaWkkX1yvqLrs4bzOL7EKoIAk7j8f8ApV/JjhiIL2ZdRz+i+eV2CUsEQMcpc4ne0AW7zfvU0mNQ/Sj10/HarKHE6WUgNeLnd68u5UTqSUbr8vV1FY7Hdkbj94ZZJA3IWAOuxAB+Ncni7XzVrgRbQC/Cy7LCcJqDQirglAABuATfI6H8rjhsccVhr2IB7tsPKt1KqG6adetVUjOhnZCd9tOs2UuSjrK1rpnyDZG7Pdn6uo3k3iISyVKsdZ0iNRHUj6tfR3VDY4ISRq3tyJG/qtbkuaxam6SUOuB6/KnbnF/qoT+cY/QDWh1eP2t9eKrBRj9zu4feyvvsgxF65cxBLAWgq/NjbOxMHXrlUgnSe7ppVXVSmR+0QuhwpmxGWtOV/HetLS4GmCDBIMeI0I9ZqKrVc6IuKXAZAIMGDB2MAwfOCD8aIuVESiJREoiURKIlESiJREoiURKIlEWA/wD5C81s15cAhi3bC3LsH3nbVVI8FWG9W8hRFnHKjYYM5v372GuKA1i9aBbKwmQVAkzIiCNj41Eq+mLQI2BwOoPDy8Cs2bO82V3xHG8CmIs3L161isRbOmISyyLOUFC4BKsQT7y+6QO6daqmU9S6JzGtLGH9twT123jkdRvC3FzAQb3PFUjH4G6cYBim7RrpD9oGzLcVphlYaFTGnhEQIgWrJGCnJhFg3K3C24hRKhzmNLt6smA4ZbsSUBE7yZ2qqlqHygByo5Z3yfMvbWhaV4+NXCcO4J0VWgQNNI38Kt2V80zWRPNwD25da7TB8Kp2Ye6ubfpHNcDnl83DjkF5OWr3/wCuvWgSGuXDtI7hCBjMRsGEVjNSvkrGygfC0eOdvovYaiKKm6OV2ztusDY2tlfPTxXHheG7GU3G6nr6Gr0VAfFG1x+JtxbtJHme5U+MYW8N94hO3GP3DPvtw3qQr1cytU9i9pezxLfTLIpH2QGK/izfdUeXVXmGgdGT1rQ3wykiQNDmAgRm+ttObz8zWtWKjea+KNhsO1y3kzgrAeSCCyqdBr9KPDUTWEjthpcpFLCJ5mxnf6/z1Ko+zrHO+LxGYz2qm635wcRHlFwj0VfCotLKXuddXGM0jYIYg3dcc9/ncrRqmrn0oiURKIlESiJREoiURKIlESiJRF+SPahi2xHFca+4W6UkagC2BbH4J9816Gki4XlwqnXi9SiL38IvfP2sx0VgBJ0Akn4CST8TWmdt43W3hapwTG4DgtArnlQIBOg1J2HU0XoaSbAZqWt8oYm6gJUKDqFaAf7QOvw03rUMVp4X2ve3rJdhQ1FfT08cLYwWtuSDqbknPha68PF+B3sKA10AKSQGBkeMHw0H4Hwq0ocSiqHERHMbvWq6OGZmIROgq4wMtL3HMHKxC5YbDqUdHu27BBljeJUD3THdU9IOtTo5OlmElxZcNW4NJDO+OHNlrg65HK5sNx+iWeF2nYKmOwTuxhUR7jMxOwAFqST4VY9KFWf02XiPXYtn5E5d+Q4bIxBuOc9yNgYACjyAA+MnrWpxubq1p4ehZsrv5k422Ht3HtoHNvLnzEqozFQBoDLd4GNIEGdQDplfsNLlYUdN7zM2K9r3z5C6y7jfFbmLu9rciQMqqPdUaSB6kST108BFZNO6Q8BwXZUGGx0reLuNuzLWytfswwBL3L8mADaiNDOR5Bnp1EdR51Ko2WbtKkx+oLpBDuFj2m/4WhVNXPpREoiURKIlESiJREoiURKIlESiL86+0bl27Z4jcDAFcS7XLTdGDGWHqpMR108Yq1p52NgJd+3X1661AmicZBbeoLjPLb4UA3FSD5R4HZgJ67fVO1aaHEaWsJbENOX0v6ItdezwSwi7j5qGu4VGGqj9H6KsH08b9QtDZnjQqycI9ngeGvh7WxFsjvFTsTrKz4ETEHYioRghJ+Dct5mkaPi3q2jly3mEQLa5cltVgSPrsO8wnzGk661oOHxkm+nDJbffW9D0Yibc6utcnha+nMZqfbl/DItq/ZtMudNZukojggOqtm7QXYzKG1A1MTvzmI9HSWuwEE2I6te/JT8OpIdrpW5Eadu/O4txHYqRz1exHDnQLduXRcXME7du2tg7C4qyPRhoddBWQw6BwBsBfiBdXwxfd0AdbeBl/wBSoThnMF3EMFvC52alWYXGNyQCJhLgyzE6nTxBE1kKOOL4mWv1ZeIzUiKZ1c10YjDMtf8AAH15FW1OB3uJG2cLZW2hGVmuFdCCZcsBnuCIG24IGxI3QxXJyA5Xt3bitbqhuGRmInbcdOoHj27hmVovJPs6wnDCXQdpfO95wJHiEUCEXU7a+JNTlzBNzdXCi8VU54cLgsWTtntfpsVpqGl0ZAUqiq46Sds8vyi9+0W+qyY49PE/careger4e1mHE2BPctv5X4ccNhbVpgAwEvH1mJZteupifKrWNuy0N4LnambppnScSfx4KVrNaUoiURKIlESiJREoiURKIlESiJRFVvaHwl7+Gz2VzXrB7S2JILCIuLoRMoT3ZgkLNNlrwWP0Prff78F5mMwsex3Fr/FYt2khVGa47NFtF0Mu2ihZG7TMLABEHLDsHgwwmQu9dt92lram5N8tUs8tYRG1ufr19lxwzWcH/N4vXx//AEuvdQ/7q23Uf0j6+AWsqmvfJ8Lcgumwz2bay0lTmeH3+w71JcpcQRheL37UlwSbl5AxJBk99gSfOs6KRrGkONs1Xe0jWSVDDDYgNtlbiclP/LLX9Ph//UWv89TfeI+K57oJOC5Jxi3Yl1xFkD6YS9ZYldA0KXMsAJBAnT4GDiBbJA7orF9suakU4kjcNofDvUUX4c5LRfYtqWzkkk9Sc+tcI52I3+Iju/Cv2e0zY2hjcgN2yFIcH5dwuIcXUV+xSRlcki4867k91YiNiSR0IrTPiNTTRmNxG27eNw+58uamxYxLUMLh2GwHP/K0jlwAI6hQMrnbqCAR9wOUfm/CujwKZstG0gWtcHrPHt1VJUAiQ3UtVwtC68RfCKWbYeAJPoANSTtAoiqXPlsjhV8sIZyjsOoJu24BPUqsLP2awk+VRK79B3Z5rOOQODDF4xFaQlsdq3mEKwvxZhPkGrUwXKq8Pi25bndmtzxTsqMUXOwGiyFk+EnQVIKv120RKIlESiJREoiURKIlESiJREoiURKIsF5sd3xd7C2VIti82SzbHvOTJYhR3mJJIJmBA2FaJXOc6xXY4PDDDSic2BN7ntIXXbwNrC63st+8NrIM2rZ/3jKe+0/QUxvJ6VryHNUGM+1rWXipMz/L7er8l0WvZzgWAYnFSQCYuWwNddB2G1W4pLi91RGr6ly/8NcB9bF/4tv/AOivfc+tee99SjsfyXgrTqLZvsymWFy4jL5KQttTOx326a6Vtc8QfA03Pkr7BqM1R6SQWaPH8ce5e82lOhUfcKp9o8V1zomPFnNB7AtK5eYHC2Ij8mogaAEAAj4EGuLxAEVMl+J/HguZLAwljdBl3Kw8vL3rrdO6nxXMx/XFdh7NRubSFx3uNu4D6Kuqjd6mq6FRl5OKmLTmYyjNPmveG/TSiKC9pn+rb/8Aw/8A5bdYSfKold+g7s81D+yPgvZ2GxLDvXe6niLan/mYT6KteRiwusKCHo49o6n0FoFbFOSiJREoiURKIlESiJREoiURKIlESiJRFlftJd8PiWyBUF9AWuKIuNACFC2+UZQYETm1mK0S5FVeK1VQ1jYg74DfLrVFFaVzynuF3DhbA7Y6b2yJIZSoIAIEbzof0VZUOIQyMLQ7NpOW8euOi6KWnkgAMuh0O4jX0F7uDcTtYlezNz5PiNcpud6y5J0EgAqRtrIPmdKzdVS57Nu1eUk1NK4NluOW/vyXQ/KeMBI7BzqdQVIPnM6zvVC+GZziSMyvo0NdRsja1jwABpn9l0Yrl3FW1LNYcKIk6GJIG2bzpHTSFwBb68fJeTYpTtjJY8X3aq/cn8OBRbdxWi3aQgEMoYs1yXI65smaOmY1rpMLYJpZZmXJdlex+G2X20GgyC5ieoc83vrrzVus2VRQqKFUbACAPgKuQANFFXZXqL4ROhoijb/BEuJ2V0tctaRbYjLAIKyQAzRAiSdtZOtCLrxzQ4WIUhatBFCqAqqAABoABoAB4RRernREoiURKIlESiJREoiURKIlESiJREoiURV3nTlkY60IIW6km2x2M7qfsmBr0IB12OD27QUarphOzZOu4r88rzHbXMLytbuIzK1uCSCpiJiJnT1rUYjfJU8mFSh1mZjipXkKxirSNcvsLeCeT2V4SXnXuJuPGdjvB3FXXmOWQNgBMo3jdzP0XUxlsMN5yAzgd/ILliyjXD2SsFJ7qkyf48tauYBIIwJSC7fZchOYnSHoQQ3cDmVMNwTiSpmCXlVQD37vZKBoB7zCPSt8bWOdZxsOOqlQ0tQ7UkBcrnBeJoO+mIBEA5bmYSYEAq0EyQPjFePDQ4gG4R9PVB1hc9q1fkjg1zC4fLebNddi7ksWjYKuY+AHpJPrWCt6eMxxhrjcqwUW5KIlESiJREoiURKIlESiJREoiURKIlESiJREoiURKIlEWL87cr4fA425izZN177Z7eb8jbeBnkdXLS2vjpsTUKpgmmcGNdss32+Y9XUtc1Yylj2tm7t3Ac/sojA8PxPEbhI70e9cY5bdseZ2A8hrUmCnjgbsRi3rxVG41FbJtON/IfZfcdzPheHSmAy4jE7NjHE20PXsk6n7W3mw0q5psOc74pchw3/jzVhFBHDpmeKpz8x4oli2IuuX97O7EeMxMCDtGgqfLQwyAAi1uGX+V7INvXzWrex3gGJuf6dirt5kIPYWndiGn/awTEbhdNZJ2iauukjyijAsN/09b1KjaQM1rNV62pREoiURKIlESiJREoiURKIlESiJREoiURKIlESiJREoiURVH2gcHW8tu9cF65asC4z2bIl7khYgT0ykaaw51GprJou4C9lHngE1trQbuKyviL8T4qRhrGEuYbCgiLIRrdoCfeuXGAznrH3AnWriL3WmG1tbTu/u4IGG2y0WC8q+ynicgdjbEgme1SBrEHWZO+k/Ctv9Thtv9dq86Eq9cqex63Yui7i7oxGUgpbVSqSNZaSS35ug8Z2qDUYi+Ruy0WC2tjAzWpAVXLY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155575" y="-1804988"/>
            <a:ext cx="3438525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2" name="Picture 8" descr="http://norwichartscentre.co.uk/wp-content/uploads/Africa-continent-with-f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95625"/>
            <a:ext cx="34385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https://hmissbahapwhp6.wikispaces.com/file/view/Africa_nation.jpg/216712064/Africa_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5625"/>
            <a:ext cx="34480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and Decolonization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fter WWII, the once-mighty European empires began losing land and influence to native independence movements</a:t>
            </a:r>
          </a:p>
          <a:p>
            <a:r>
              <a:rPr lang="en-US" dirty="0"/>
              <a:t>I</a:t>
            </a:r>
            <a:r>
              <a:rPr lang="en-US" dirty="0" smtClean="0"/>
              <a:t>mperial breakups weren’t </a:t>
            </a:r>
            <a:r>
              <a:rPr lang="en-US" dirty="0"/>
              <a:t>new; </a:t>
            </a:r>
            <a:r>
              <a:rPr lang="en-US" dirty="0" smtClean="0"/>
              <a:t>independence centered </a:t>
            </a:r>
            <a:r>
              <a:rPr lang="en-US" dirty="0"/>
              <a:t>around a nationalist ideology </a:t>
            </a:r>
            <a:r>
              <a:rPr lang="en-US" dirty="0" smtClean="0"/>
              <a:t>was</a:t>
            </a:r>
          </a:p>
          <a:p>
            <a:pPr lvl="1"/>
            <a:r>
              <a:rPr lang="en-US" dirty="0" smtClean="0"/>
              <a:t>Led to creation of new nation-states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Baskerville Old Face" pitchFamily="18" charset="0"/>
              </a:rPr>
              <a:t>Moving Toward Independence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Colonial rule disrupted social systems and governments, robbing Africa of resources</a:t>
            </a:r>
          </a:p>
          <a:p>
            <a:pPr eaLnBrk="1" hangingPunct="1"/>
            <a:r>
              <a:rPr lang="en-US" altLang="en-US" smtClean="0"/>
              <a:t>1920’s-1930’s colonial rulers sent few Africans to attend universities; these people became educated; nationalism started to grow strong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076" name="Picture 4" descr="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029200"/>
            <a:ext cx="4762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Baskerville Old Face" pitchFamily="18" charset="0"/>
              </a:rPr>
              <a:t>Pan-Africanism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64865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Educated Africans believed they could govern themselves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Pan-Africanism: an idea that people of African descent around the world should work together for their freedom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1919: Pan-African Congress was organized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Series of meetings to address issues of decolonization and discrimination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057400"/>
            <a:ext cx="27098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African Unity Reading—Kwame Nkrumah</a:t>
            </a: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Why did Nkrumah think unity was essential?</a:t>
            </a:r>
          </a:p>
          <a:p>
            <a:pPr eaLnBrk="1" hangingPunct="1"/>
            <a:r>
              <a:rPr lang="en-US" altLang="en-US" smtClean="0"/>
              <a:t>What challenges to unity did he identify?</a:t>
            </a:r>
          </a:p>
        </p:txBody>
      </p:sp>
      <p:sp>
        <p:nvSpPr>
          <p:cNvPr id="5124" name="AutoShape 2" descr="data:image/jpeg;base64,/9j/4AAQSkZJRgABAQAAAQABAAD/2wCEAAkGBxQSEhUUExQUFRQXFBYXFBcUFBQUFBgYFxgXFxYUFBQYHCggGBwlHRQUITEhJSkrLi4uFx8zODMsNygtLisBCgoKBQUFDgUFDisZExkrKysrKysrKysrKysrKysrKysrKysrKysrKysrKysrKysrKysrKysrKysrKysrKysrK//AABEIAN4A3QMBIgACEQEDEQH/xAAcAAAABwEBAAAAAAAAAAAAAAAAAQIDBAUGBwj/xAA8EAABAwIDBQYDBgUFAQEAAAABAAIRAwQSITEFBkFRYRMiMnGBkQehsSNCUsHR8BQzcuHxQ2KCkrKiFf/EABQBAQAAAAAAAAAAAAAAAAAAAAD/xAAUEQEAAAAAAAAAAAAAAAAAAAAA/9oADAMBAAIRAxEAPwDeII0EAQQRoAggjCAIBGiCAwjhAI0ARgIAJQCBUIQlkIAIEgJYagAnGhAbGJ5rUbGpyECYSHBOFEUDBakEJ8hNkIGiEkp0hJIQNokohFCAkaOEIQQUEEaAIII0AQQRhAEAgjAQHCMIwEsM/ugSAlsCpr/eq0oyHVmFw+404nHoAOKjW2/1i4iahbzxNIQajChhUfZm2ba4MUazHkagOE9MlYOpIGAEtqMtQQPNKUSmmlGXIFSilNlyLEgcSChKJAUJJCUiQJhDAlAJwNQMlqTCfLUghBWoII4QBCEEaAoRgII0AQCNc++I+9rWNda0Se0OVVzSRhH4QRxPyQWG8u/1Giwi3LatXFhjPCOZJ4+i57tjeO5uiO0quGRAbTLqbT5hpznqq/ZGy31zDRDRq7gOkrW0d3qbIgkniTlKDEBhGgIHlkmiSOa6S2wZpA9lGutiseMh8ggwdCu5pDmucHA5FpIPoRnwW83f+J91ShtbDXYOfdeB5gZrMbW2I6kZAMfL0KqGuzQelN3tvUb2l2lI5jxMPiaeoU9zVwDdLb9S0rNex3dxDG3g5vEEc4Jhd/t7ltVjalMhzHAEEIEhE4pRSXIESgCiIQAQLCNEEcIAihOAIQgS1ONCSAnAEBEJshPEJBCCoQhHCEICQRowgKEYQhGEEPbV8KFvVqu0YxzuuQyHvC4Lsu1dc1g0nN0ue7kNXO/T0XUPi3cltmxoJHaVQDHENBdn7LMbnWWCj2hHeqHLnhGQ9zJQXNtbBrWspiGNyHXqeZVhQsic4Uq0tgGyTn9FOpgRkgpX2Ljp7KLXY5moj6LVUxmk3lHE0yBPBBi6zsYghY7bmyjTcXDRbu6tYdIGX7yVTtWmCwzyKDF2roIzXYfhJtKW1KBn8bOXJ36+q45UGF35rX/Dm+NO+t4OReWHyc135gIO5PCbKkVQmSECEIRpQCAghKXhRhiAmJaPChhQEAlBABGgJJKWiKClRo0IQEgjhBAEaCAQYL4w0ibai4aNrGfVjgExZU8NOkNA1jR8loviHs817CsGglzR2jQBJJZmQBxylZF12QymKQLnvY3AAJnIZnog1NvVkKTTJGui51V3wubeqWVqbPIiD6QVp9lbzC4b3W5jPMhsHgDKDRF0ZonVZBhYbebeuvT7je5UOo7jxHAgj81T7Ev8b5uLlzASJImPc5f4Qbu7bkToPqqavSBy6ZIVNoUyYpVMbeIOTvPqgXgmRogwO1aWCq4dVb7gvi/teI7Yf+H8VL2/sJ1Z7eygvcYg5DnJPCAFYbhijZ7Rt2VGvqPcXU+1jDRa9wMYJ8WYw4uqDttbUpkp+qM00UCIR9mqO827iaW0gQTkHnh1AVVVxYZxunjmUG1Z1TozWAZe1GQGPcAeEz56q32ZvAB3arjOLuvjKDlD/Xig1JCKEA7mjKBJCCMhEgIoIIQgp4QhHCNAlBHCEIBCOEEYCBLguVb5F9G4NK3b3y5rWBuWFpbiIHLVdXcsPtuwFS8qDiQ0D/qOKDJWmzz9qy7fQnxUXmO86AMNRurRkTMh0nVS93N3qYrGIfTcDk4YgP6ZGbcxE9VaWu59Nju0q1HPgzBgD1Jkkeqvdl0B3nAECYE5GBp5BBRbf2RTcXUyzCC0FmEBjcY0iBqstXsaVKi2lWpXBl4e6o3KeGCWgiByOkyunXg6A8gVCoX7cXZ1KeCdCc2uPEA8D0QZEbKoXVTHbsqUg0NE6HL8LdPMlP1KRYcMmBpP9lvWUmhvdiIWO2qwAmOeqBFelUc37JoLw3LOPZSt3Sbi4tu0YGvbXaHACB3Gue3L/ijsK+AtdExqJj95q93Us3PvBV+63HUJ0kkYWwOAzIHug3VXVQNqvLaNQt1DD16HLyJU9yj3dEvY9oyLmOaD5ghBg93rztWukRgeacf08fmFOrj9FVbv0TSdUa/J3aHE3TC4AA+hgH1V8YKCkrMIy4TkoVZ3z/srq8pZKlqjMdSPqEHVGEgCeQnzjNKkI3hJhAEEIRwgJEjQQVICCUhCBCCVCEIChGEcIwECHrJbcr9jdlx0c1h+oP8A5WveFjfiJQOGlU/qYf8A0PoUFXtLbTn1abKbQTJJDpgBvOOZgeqS7em4Y047bAGkB2FzXA8y0zJHoFH2O1o77s3ZNHSf8BXNTsOIYT6FBUt3tvLmWWluCY/m1gWU28oJ8R8lZ2Wza9SlUbeGmHOjCKJJAI++CRkdPZP07ui3VwHLT5DgkXW2GgHBUYY1EwfSUFPb7Qq0i6lUMlmU/iHBw6H9U1WucefWE9dXQrYXjxgEGDqNR8/qqPte8R9EGl2ZTlokkS5oJbkQ2QHQfKV1Ow2ZTt2ltMHOJJJc48pJXKtk1JEe667aPxU6bubGn5BAkhFCdcEkhBmt4NguqVBWpkAhpxtjxngQZyPVU1hdh4yPEjrIyK30LJ7a2GyjUNy0kAkB7csMuMYo4aoHbaxD/FoUj/8AIaSWQPxerT/ZKff/AHWxlkVFrVnDvNOf16INix2ISjhVG7O0DWxZHJonzmFcObCAoRQnSEghAhEUshJhBVgIQjhHCBMIIwEIQCEYCCMBAipqqjeiwNe1qMbm8DGwc3Nzj1zHqrh+qJBxM13GlDD3oy5yOH5JqjureVi1/aU4jhLjE8pWs3y2AaFXt6Y+ye6XD8FQ6/8AF2Ucj5qpZ/EjOh3gfbqDpCBVXcDEJqXT5Iz7tMDyE58kbN2LWm0MLqtV5OWJ8TnrAAgDTqk/wu0ap7z6VMcYEvjpJMK2sdjiiC5zi48XOcS4n8kFHdW3Yg4cmiYMfJVbH8TxKtdv3kuwj25KnNVoOsgINFsivhzJ6rp27u8bHVBZ1GPpV2MEB3heA1rsTT5OGXnyXO90dntwOvro4LSj3tI7Z4PdYz8QxRpqYHNU2194a1xcOuQTTfM08JzphohrQfKZ5klB6BLUktXN9z/iqyoW0b0Cm8nCKzcqR5F4PgPCdNF0umQ4S0hwOhBBB8iEDcJutbte0teJaciFJwIBqDDbK2G5j6rHOOCm44Dq5zTmCfp6JwuptJxOaB1I/NYzfTem6F5cUWu7JrXhndHfcMIIM8MjwVFb55nM8zmT6nig6kzey3oEw9rpA8OenkqvaO/7X/y2umCBIgTGSwxamiIPqg7TubtcXdqypo4S145OaYIVw5q5N8O9tG3uuwd/LrGQeT408jHv5rrrggYISYTpCTCCpQhBBAAjhAIwEBQlAIwEYCBp+qIBLeM0YagZr27XtLHtDmuBa5pzBB1C5rf2FW3r1adoXXDaQDqrWd51LGTDKgGrspyziJWg+I+9n8FT7Ki4C5qNmciaTDI7Qjg4wYnkTwUb4LbJrU2VrqrI7cNwB0lxAJON08ST7IMlcbx1WDwkeyrrjeV7/E9rek5+y6B8W7m3ptp0uyomtWk4nUw5zGDJzmxHezgScpnguRUNhDV2LDDnZQThbm5xJ5DkgtrOgLh0U8dR50ZTaXvPUxoPl1W/3R+F7nObVvAWsBkUZBc/kKpGg6DWOWtd8JNv0rWs63FN3Y1SCauEu7N5hre0f91joAzynzXQviJvGbS2IpkdvVBbS/2j71WP9oPvCDA/E3eJteqLSjAoUDDsOTXVBlhA0wt0855LHMyIAzQYyB+uc9SUHlBW7Qs3NdIBIKZtdsV6ILKVaqxn4WPc0egBgeiuRdmIAxeaprm0c9+QAngPzKCwsd6bunBZc125z/MLh6h0rQWnxP2m3LtKT+tSjJ92uask607PXPr+iUOCC7vtpVLqoa9bD2j4xYW4W5ZCBJjTmVItiqmydqOsqdRcQYKCxakvCFMynHQgYdiEOaYewhzTyIMrtu6+123Vuyo08weYLe6ZHmFxdo+a1Pwu2gady+g4/ZuY5zeQcHCffEPYoOpkJJThSCEFPCEIwEoBAUIwEYCUAgSGp1jFG2hfUrdnaVnhjeupPJrRm4+S55vBv1Vqyy3Bo0+Lv9V3r9weWfVBrt4d6bWzJbVqTU4Uqffq56SB4R1MLF7R+IFzUBFKm23bpiPfq56Q7wtPkCsu2oA4yMyA6dZMmZPEpFSpJQQKVhVurylSdL3VqjQSST3Z77nE8mz9OK9IWduGCGwGiAOQAELHbibFoW9Bl5Vb9q5pwuOZDSZDWM5nidfZaUbwtP8Apu6ZjXhkg578RrFhuQ6qCajsOEF2ENpN+6I4nPPr0We3X3aZtG8dTa+pTo024occVTDOEhpPMzrKtN4WV33FSpVJ74IBwtjBwa054YGWWevMqD8Pb1tveUIJxVKj6NQZxheO66eeINHqg6/YbMtdn27wxjKVBjS55PENGbqjj4j5rjO8W13Xdw6s+QDApt0wUwe62OHM9T5LafFLb0uFnTOTcL6/KdWU/o4jy5rnbigLBAkqOG9B9E4505SkOdw1P79kCnAD8oiSgxseZ15eSXRtzx5fseSkCkBKCk2m44umUKOFd39piaYGY/cKgLoQTNn1IqDrK0D6YICx9pW+1Z/UtTQqGYKB6lIUlGGA+ySUAHyT9sC17XsMOGiZcEpj80HV9094RcMwuIFRozH5jotGVw6wvH0qge094fPmD0XYtgbSbcUW1AdRn58QUFZtC8FJsxLjk0fmeirG7TrHPEB0DRCRtarjqxwb3R58UhjOSC0tdsCQ2rAnIOGQn/cOHmqjbe/NKmXst29q9stxnKkHcer46ZKq21c4QsgWwSOpnlPFA/tG9qVnl9V5e489AP8AaNAOigVKg4evmnnuJUBxzOf3j+koCcVJ2VaOrVadITNSo1o8ie8fQSfRRQFqdxqUVnVYzYwhvLE/KfMCUG5vG6U2fy6eTeXIlFSYkUGJy4fhCCt2yWljmu0IP+VhrVwp1qdcNZ3KjXNa3Q4NJOpJIklXW8F6XHA2SSJOEEkNGrjHAKjrvxVDBlrQ0ZQBOEZADk2OplA3dVXPc57jL3uLnHmTx/fIKLgKkhsmUVR4AJOg1Ont1QRKggcyfCOv6cU9QowJJzjM9enJMWs1H4iDocIiYTz6wzAQSCjH7Cj0zzUgFAZCyG2BgqOb1+q1zjl5LJbxH7SeYHyQQ7SS8Rz9FuKTQ9oI1WU2fS7kj1PXj7K82dVwgDqUFpTkJbklrgYQhAcogUYGqS0IHQfothuJtbsmVGHm0j1mfosgxknom7uoQckG9oCdeJzS7l+EJdEKl3ivwxpzhBn9u38HLOJI5TzKg7PpmoGNbmSASTyjNxPzTW0QWB+MQ4AyDqMsh5q32LbdnSYD4nho/wCDf1M+gQTLPd1jxm5/mIH1CrNr7q1KIxMd2rc5yh44kxo70W4sqOEKNti6DGmUHMKTuK6Puzs/sqLQfE7vO8zoPQQshsmzFe5gDu4sbhwgHMDoTC6Xb00DjBAVDt3aIYDmrTal2GNOawl1cdq+T4QepJPBoAzKBq3DXYqtTF4XH7zW4RM/1CRHEKJRBjPInMjqc46a/JTNoViWU2YpHhYMOEhjXYnh3Mkho/ZTJbCBtVN9cY3YW+EceZ4+ymbUucAwjxu06DiVW0KUCUHS/hDYA1qlQgENpwJ5uP6NK321d07S5/m0GE/iaMLv+zVyHZ+1q9sIoVDTDoxYQwkwMs3AxqUurvDdu8VzVz5ODf8AyAg6lbbj2FMR/DsPV5c4+5Kaut09mgd6lRZ/zw/muS19oVHDv1qh5zVefzUGo4HUh3nn9UGh36tbSlVY2zc0jCTUwvLwHSIGuRXOt4R32+Uq6qEcP8Ko24c2npH0QPW0BrYzEf5Uug7OJz1/soOz/APUpNi8mo53AA/2CDTWztFKGag26mBAoI4lE1OMQLYIUSuc1NJyKiFqDodw8NbKoNhWX8XcuqVM7e2+0eT4XPHeYw89MR9Oaf3guXvc2hSGKrUOFrdMzxJ4Aak8grnbdo2w2VUosMlzezc7i59Uw93tMeSDldJ7ro0wJxV6gc6dQHOxvnyE+y2uy6OOo533QcLBwDRkPkFS7k2MGo86NPZsPzfHphHuthsy2wNhBKe8NErEbw7Sx1AwHKe90AHePUxp1V3vFtIU2nyKwuAuMmcTiIHKTkPPP5oNluXad11XCBiOFoHBrco9/otc94Y2eijbFsRTptbwa0T+arNr3NSvU7GjrBL3fdYweJzuke5QZ/eLamJ2FrgJyz084UKg17jFNru0Eumi3wyIJAOmpA45qDRqzMEYXQHktPeEgtaHaNB7uXUc1L/iOzaX5hocWlwdBxEBxaBOI5ROUCUEdrg55I8LAGN111cfOSB6JVWqGtLjoP3HqUi0bDQOJkkDm4/3+SrNqV8bw0eFuvV39kEYuL3Fx1OvQcAPJS8GUdUxQZBU6k2SPNBLeefH2SAwZTzzzTxYITbBzQAMHIJt41jIJ1x/umnuj3QQn6qp2zT7oPI/VW75n98lX7WE03eY+uaCJsd2KWnkY/fqpNJoa2OZ18iq3Z1XC8FWjm93yQW1tXBCm0qsqitXKZEc/RBaNqgf4S21gqdr3SpLKyCyqVBCgVahnJG6umBUCDre6OxXMm5riK9Qd1p/0qZzDf6jkT6BVnxUuIpUKYPiqOcRxIY2B/8ATgtwT9AsJv7Tx3lmDo1lRx699pHzaEDWxNmmnTazkJcebjm4+5U2/uBTbnyUq1ZAJWP332iWNwjU/uUFBtm+NaoRPdbrxBPAKZuvs59SrTfhmm18udwBH1PHJZsVcNOcySdep4rv2zKDWi2DWtAg5AAIM7tXaRxC2oDtKzml3dyAHEuJ8IA4qqsahobNuqhf9rXcxk/hxMEsaeQxEzzJWktCP4q4dAkUaomBMZGFj94Kn2NKkPDje88jDWtAPugz9Wq5tItBc2m4CphPda/DEOBiY7rRlrA1StruD3tw0nUu4G1GvDMZfMujDoAABnmZTYYBBEggtwk96C0gtGf3RAy0Srl7n1iXuxOgEmAJLuMDIZABA1e3HZsy8REN8+Z6BUlJv1Uu6fiJdzyA5NBIj5EpqEDtLqpVuZPko9I/kpVvl++SCU05KO52f7+SdnJNuHzIjzQKxpBM+aQDp0TbjnkgKuFDvRNN/QcuqmVR9Pqo12Ps3/0n9UGbGSs7e5yjoq4jIfvqnKBQWNJ/EKfb3WgdooGy7Y1K1OkDGN7GSeGIgT811it8Mbcfeqf9z+iDnNS5AUZ11/ZdKp/Da2nN1Q9MZH0Cv9k7lW1GC2m2eZlx93Sg5HabOuKv8ui93WIHu6AtbsrcGq9k1XYD+FsOjzJXUqWzWN4KUGAcEH//2Q=="/>
          <p:cNvSpPr>
            <a:spLocks noChangeAspect="1" noChangeArrowheads="1"/>
          </p:cNvSpPr>
          <p:nvPr/>
        </p:nvSpPr>
        <p:spPr bwMode="auto">
          <a:xfrm>
            <a:off x="155575" y="-1265238"/>
            <a:ext cx="2638425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AutoShape 4" descr="data:image/jpeg;base64,/9j/4AAQSkZJRgABAQAAAQABAAD/2wCEAAkGBxQSEhUUExQUFRQXFBYXFBcUFBQUFBgYFxgXFxYUFBQYHCggGBwlHRQUITEhJSkrLi4uFx8zODMsNygtLisBCgoKBQUFDgUFDisZExkrKysrKysrKysrKysrKysrKysrKysrKysrKysrKysrKysrKysrKysrKysrKysrKysrK//AABEIAN4A3QMBIgACEQEDEQH/xAAcAAAABwEBAAAAAAAAAAAAAAAAAQIDBAUGBwj/xAA8EAABAwIDBQYDBgUFAQEAAAABAAIRAwQSITEFBkFRYRMiMnGBkQehsSNCUsHR8BQzcuHxQ2KCkrKiFf/EABQBAQAAAAAAAAAAAAAAAAAAAAD/xAAUEQEAAAAAAAAAAAAAAAAAAAAA/9oADAMBAAIRAxEAPwDeII0EAQQRoAggjCAIBGiCAwjhAI0ARgIAJQCBUIQlkIAIEgJYagAnGhAbGJ5rUbGpyECYSHBOFEUDBakEJ8hNkIGiEkp0hJIQNokohFCAkaOEIQQUEEaAIII0AQQRhAEAgjAQHCMIwEsM/ugSAlsCpr/eq0oyHVmFw+404nHoAOKjW2/1i4iahbzxNIQajChhUfZm2ba4MUazHkagOE9MlYOpIGAEtqMtQQPNKUSmmlGXIFSilNlyLEgcSChKJAUJJCUiQJhDAlAJwNQMlqTCfLUghBWoII4QBCEEaAoRgII0AQCNc++I+9rWNda0Se0OVVzSRhH4QRxPyQWG8u/1Giwi3LatXFhjPCOZJ4+i57tjeO5uiO0quGRAbTLqbT5hpznqq/ZGy31zDRDRq7gOkrW0d3qbIgkniTlKDEBhGgIHlkmiSOa6S2wZpA9lGutiseMh8ggwdCu5pDmucHA5FpIPoRnwW83f+J91ShtbDXYOfdeB5gZrMbW2I6kZAMfL0KqGuzQelN3tvUb2l2lI5jxMPiaeoU9zVwDdLb9S0rNex3dxDG3g5vEEc4Jhd/t7ltVjalMhzHAEEIEhE4pRSXIESgCiIQAQLCNEEcIAihOAIQgS1ONCSAnAEBEJshPEJBCCoQhHCEICQRowgKEYQhGEEPbV8KFvVqu0YxzuuQyHvC4Lsu1dc1g0nN0ue7kNXO/T0XUPi3cltmxoJHaVQDHENBdn7LMbnWWCj2hHeqHLnhGQ9zJQXNtbBrWspiGNyHXqeZVhQsic4Uq0tgGyTn9FOpgRkgpX2Ljp7KLXY5moj6LVUxmk3lHE0yBPBBi6zsYghY7bmyjTcXDRbu6tYdIGX7yVTtWmCwzyKDF2roIzXYfhJtKW1KBn8bOXJ36+q45UGF35rX/Dm+NO+t4OReWHyc135gIO5PCbKkVQmSECEIRpQCAghKXhRhiAmJaPChhQEAlBABGgJJKWiKClRo0IQEgjhBAEaCAQYL4w0ibai4aNrGfVjgExZU8NOkNA1jR8loviHs817CsGglzR2jQBJJZmQBxylZF12QymKQLnvY3AAJnIZnog1NvVkKTTJGui51V3wubeqWVqbPIiD6QVp9lbzC4b3W5jPMhsHgDKDRF0ZonVZBhYbebeuvT7je5UOo7jxHAgj81T7Ev8b5uLlzASJImPc5f4Qbu7bkToPqqavSBy6ZIVNoUyYpVMbeIOTvPqgXgmRogwO1aWCq4dVb7gvi/teI7Yf+H8VL2/sJ1Z7eygvcYg5DnJPCAFYbhijZ7Rt2VGvqPcXU+1jDRa9wMYJ8WYw4uqDttbUpkp+qM00UCIR9mqO827iaW0gQTkHnh1AVVVxYZxunjmUG1Z1TozWAZe1GQGPcAeEz56q32ZvAB3arjOLuvjKDlD/Xig1JCKEA7mjKBJCCMhEgIoIIQgp4QhHCNAlBHCEIBCOEEYCBLguVb5F9G4NK3b3y5rWBuWFpbiIHLVdXcsPtuwFS8qDiQ0D/qOKDJWmzz9qy7fQnxUXmO86AMNRurRkTMh0nVS93N3qYrGIfTcDk4YgP6ZGbcxE9VaWu59Nju0q1HPgzBgD1Jkkeqvdl0B3nAECYE5GBp5BBRbf2RTcXUyzCC0FmEBjcY0iBqstXsaVKi2lWpXBl4e6o3KeGCWgiByOkyunXg6A8gVCoX7cXZ1KeCdCc2uPEA8D0QZEbKoXVTHbsqUg0NE6HL8LdPMlP1KRYcMmBpP9lvWUmhvdiIWO2qwAmOeqBFelUc37JoLw3LOPZSt3Sbi4tu0YGvbXaHACB3Gue3L/ijsK+AtdExqJj95q93Us3PvBV+63HUJ0kkYWwOAzIHug3VXVQNqvLaNQt1DD16HLyJU9yj3dEvY9oyLmOaD5ghBg93rztWukRgeacf08fmFOrj9FVbv0TSdUa/J3aHE3TC4AA+hgH1V8YKCkrMIy4TkoVZ3z/srq8pZKlqjMdSPqEHVGEgCeQnzjNKkI3hJhAEEIRwgJEjQQVICCUhCBCCVCEIChGEcIwECHrJbcr9jdlx0c1h+oP8A5WveFjfiJQOGlU/qYf8A0PoUFXtLbTn1abKbQTJJDpgBvOOZgeqS7em4Y047bAGkB2FzXA8y0zJHoFH2O1o77s3ZNHSf8BXNTsOIYT6FBUt3tvLmWWluCY/m1gWU28oJ8R8lZ2Wza9SlUbeGmHOjCKJJAI++CRkdPZP07ui3VwHLT5DgkXW2GgHBUYY1EwfSUFPb7Qq0i6lUMlmU/iHBw6H9U1WucefWE9dXQrYXjxgEGDqNR8/qqPte8R9EGl2ZTlokkS5oJbkQ2QHQfKV1Ow2ZTt2ltMHOJJJc48pJXKtk1JEe667aPxU6bubGn5BAkhFCdcEkhBmt4NguqVBWpkAhpxtjxngQZyPVU1hdh4yPEjrIyK30LJ7a2GyjUNy0kAkB7csMuMYo4aoHbaxD/FoUj/8AIaSWQPxerT/ZKff/AHWxlkVFrVnDvNOf16INix2ISjhVG7O0DWxZHJonzmFcObCAoRQnSEghAhEUshJhBVgIQjhHCBMIIwEIQCEYCCMBAipqqjeiwNe1qMbm8DGwc3Nzj1zHqrh+qJBxM13GlDD3oy5yOH5JqjureVi1/aU4jhLjE8pWs3y2AaFXt6Y+ye6XD8FQ6/8AF2Ucj5qpZ/EjOh3gfbqDpCBVXcDEJqXT5Iz7tMDyE58kbN2LWm0MLqtV5OWJ8TnrAAgDTqk/wu0ap7z6VMcYEvjpJMK2sdjiiC5zi48XOcS4n8kFHdW3Yg4cmiYMfJVbH8TxKtdv3kuwj25KnNVoOsgINFsivhzJ6rp27u8bHVBZ1GPpV2MEB3heA1rsTT5OGXnyXO90dntwOvro4LSj3tI7Z4PdYz8QxRpqYHNU2194a1xcOuQTTfM08JzphohrQfKZ5klB6BLUktXN9z/iqyoW0b0Cm8nCKzcqR5F4PgPCdNF0umQ4S0hwOhBBB8iEDcJutbte0teJaciFJwIBqDDbK2G5j6rHOOCm44Dq5zTmCfp6JwuptJxOaB1I/NYzfTem6F5cUWu7JrXhndHfcMIIM8MjwVFb55nM8zmT6nig6kzey3oEw9rpA8OenkqvaO/7X/y2umCBIgTGSwxamiIPqg7TubtcXdqypo4S145OaYIVw5q5N8O9tG3uuwd/LrGQeT408jHv5rrrggYISYTpCTCCpQhBBAAjhAIwEBQlAIwEYCBp+qIBLeM0YagZr27XtLHtDmuBa5pzBB1C5rf2FW3r1adoXXDaQDqrWd51LGTDKgGrspyziJWg+I+9n8FT7Ki4C5qNmciaTDI7Qjg4wYnkTwUb4LbJrU2VrqrI7cNwB0lxAJON08ST7IMlcbx1WDwkeyrrjeV7/E9rek5+y6B8W7m3ptp0uyomtWk4nUw5zGDJzmxHezgScpnguRUNhDV2LDDnZQThbm5xJ5DkgtrOgLh0U8dR50ZTaXvPUxoPl1W/3R+F7nObVvAWsBkUZBc/kKpGg6DWOWtd8JNv0rWs63FN3Y1SCauEu7N5hre0f91joAzynzXQviJvGbS2IpkdvVBbS/2j71WP9oPvCDA/E3eJteqLSjAoUDDsOTXVBlhA0wt0855LHMyIAzQYyB+uc9SUHlBW7Qs3NdIBIKZtdsV6ILKVaqxn4WPc0egBgeiuRdmIAxeaprm0c9+QAngPzKCwsd6bunBZc125z/MLh6h0rQWnxP2m3LtKT+tSjJ92uask607PXPr+iUOCC7vtpVLqoa9bD2j4xYW4W5ZCBJjTmVItiqmydqOsqdRcQYKCxakvCFMynHQgYdiEOaYewhzTyIMrtu6+123Vuyo08weYLe6ZHmFxdo+a1Pwu2gady+g4/ZuY5zeQcHCffEPYoOpkJJThSCEFPCEIwEoBAUIwEYCUAgSGp1jFG2hfUrdnaVnhjeupPJrRm4+S55vBv1Vqyy3Bo0+Lv9V3r9weWfVBrt4d6bWzJbVqTU4Uqffq56SB4R1MLF7R+IFzUBFKm23bpiPfq56Q7wtPkCsu2oA4yMyA6dZMmZPEpFSpJQQKVhVurylSdL3VqjQSST3Z77nE8mz9OK9IWduGCGwGiAOQAELHbibFoW9Bl5Vb9q5pwuOZDSZDWM5nidfZaUbwtP8Apu6ZjXhkg578RrFhuQ6qCajsOEF2ENpN+6I4nPPr0We3X3aZtG8dTa+pTo024occVTDOEhpPMzrKtN4WV33FSpVJ74IBwtjBwa054YGWWevMqD8Pb1tveUIJxVKj6NQZxheO66eeINHqg6/YbMtdn27wxjKVBjS55PENGbqjj4j5rjO8W13Xdw6s+QDApt0wUwe62OHM9T5LafFLb0uFnTOTcL6/KdWU/o4jy5rnbigLBAkqOG9B9E4505SkOdw1P79kCnAD8oiSgxseZ15eSXRtzx5fseSkCkBKCk2m44umUKOFd39piaYGY/cKgLoQTNn1IqDrK0D6YICx9pW+1Z/UtTQqGYKB6lIUlGGA+ySUAHyT9sC17XsMOGiZcEpj80HV9094RcMwuIFRozH5jotGVw6wvH0qge094fPmD0XYtgbSbcUW1AdRn58QUFZtC8FJsxLjk0fmeirG7TrHPEB0DRCRtarjqxwb3R58UhjOSC0tdsCQ2rAnIOGQn/cOHmqjbe/NKmXst29q9stxnKkHcer46ZKq21c4QsgWwSOpnlPFA/tG9qVnl9V5e489AP8AaNAOigVKg4evmnnuJUBxzOf3j+koCcVJ2VaOrVadITNSo1o8ie8fQSfRRQFqdxqUVnVYzYwhvLE/KfMCUG5vG6U2fy6eTeXIlFSYkUGJy4fhCCt2yWljmu0IP+VhrVwp1qdcNZ3KjXNa3Q4NJOpJIklXW8F6XHA2SSJOEEkNGrjHAKjrvxVDBlrQ0ZQBOEZADk2OplA3dVXPc57jL3uLnHmTx/fIKLgKkhsmUVR4AJOg1Ont1QRKggcyfCOv6cU9QowJJzjM9enJMWs1H4iDocIiYTz6wzAQSCjH7Cj0zzUgFAZCyG2BgqOb1+q1zjl5LJbxH7SeYHyQQ7SS8Rz9FuKTQ9oI1WU2fS7kj1PXj7K82dVwgDqUFpTkJbklrgYQhAcogUYGqS0IHQfothuJtbsmVGHm0j1mfosgxknom7uoQckG9oCdeJzS7l+EJdEKl3ivwxpzhBn9u38HLOJI5TzKg7PpmoGNbmSASTyjNxPzTW0QWB+MQ4AyDqMsh5q32LbdnSYD4nho/wCDf1M+gQTLPd1jxm5/mIH1CrNr7q1KIxMd2rc5yh44kxo70W4sqOEKNti6DGmUHMKTuK6Puzs/sqLQfE7vO8zoPQQshsmzFe5gDu4sbhwgHMDoTC6Xb00DjBAVDt3aIYDmrTal2GNOawl1cdq+T4QepJPBoAzKBq3DXYqtTF4XH7zW4RM/1CRHEKJRBjPInMjqc46a/JTNoViWU2YpHhYMOEhjXYnh3Mkho/ZTJbCBtVN9cY3YW+EceZ4+ymbUucAwjxu06DiVW0KUCUHS/hDYA1qlQgENpwJ5uP6NK321d07S5/m0GE/iaMLv+zVyHZ+1q9sIoVDTDoxYQwkwMs3AxqUurvDdu8VzVz5ODf8AyAg6lbbj2FMR/DsPV5c4+5Kaut09mgd6lRZ/zw/muS19oVHDv1qh5zVefzUGo4HUh3nn9UGh36tbSlVY2zc0jCTUwvLwHSIGuRXOt4R32+Uq6qEcP8Ko24c2npH0QPW0BrYzEf5Uug7OJz1/soOz/APUpNi8mo53AA/2CDTWztFKGag26mBAoI4lE1OMQLYIUSuc1NJyKiFqDodw8NbKoNhWX8XcuqVM7e2+0eT4XPHeYw89MR9Oaf3guXvc2hSGKrUOFrdMzxJ4Aak8grnbdo2w2VUosMlzezc7i59Uw93tMeSDldJ7ro0wJxV6gc6dQHOxvnyE+y2uy6OOo533QcLBwDRkPkFS7k2MGo86NPZsPzfHphHuthsy2wNhBKe8NErEbw7Sx1AwHKe90AHePUxp1V3vFtIU2nyKwuAuMmcTiIHKTkPPP5oNluXad11XCBiOFoHBrco9/otc94Y2eijbFsRTptbwa0T+arNr3NSvU7GjrBL3fdYweJzuke5QZ/eLamJ2FrgJyz084UKg17jFNru0Eumi3wyIJAOmpA45qDRqzMEYXQHktPeEgtaHaNB7uXUc1L/iOzaX5hocWlwdBxEBxaBOI5ROUCUEdrg55I8LAGN111cfOSB6JVWqGtLjoP3HqUi0bDQOJkkDm4/3+SrNqV8bw0eFuvV39kEYuL3Fx1OvQcAPJS8GUdUxQZBU6k2SPNBLeefH2SAwZTzzzTxYITbBzQAMHIJt41jIJ1x/umnuj3QQn6qp2zT7oPI/VW75n98lX7WE03eY+uaCJsd2KWnkY/fqpNJoa2OZ18iq3Z1XC8FWjm93yQW1tXBCm0qsqitXKZEc/RBaNqgf4S21gqdr3SpLKyCyqVBCgVahnJG6umBUCDre6OxXMm5riK9Qd1p/0qZzDf6jkT6BVnxUuIpUKYPiqOcRxIY2B/8ATgtwT9AsJv7Tx3lmDo1lRx699pHzaEDWxNmmnTazkJcebjm4+5U2/uBTbnyUq1ZAJWP332iWNwjU/uUFBtm+NaoRPdbrxBPAKZuvs59SrTfhmm18udwBH1PHJZsVcNOcySdep4rv2zKDWi2DWtAg5AAIM7tXaRxC2oDtKzml3dyAHEuJ8IA4qqsahobNuqhf9rXcxk/hxMEsaeQxEzzJWktCP4q4dAkUaomBMZGFj94Kn2NKkPDje88jDWtAPugz9Wq5tItBc2m4CphPda/DEOBiY7rRlrA1StruD3tw0nUu4G1GvDMZfMujDoAABnmZTYYBBEggtwk96C0gtGf3RAy0Srl7n1iXuxOgEmAJLuMDIZABA1e3HZsy8REN8+Z6BUlJv1Uu6fiJdzyA5NBIj5EpqEDtLqpVuZPko9I/kpVvl++SCU05KO52f7+SdnJNuHzIjzQKxpBM+aQDp0TbjnkgKuFDvRNN/QcuqmVR9Pqo12Ps3/0n9UGbGSs7e5yjoq4jIfvqnKBQWNJ/EKfb3WgdooGy7Y1K1OkDGN7GSeGIgT811it8Mbcfeqf9z+iDnNS5AUZ11/ZdKp/Da2nN1Q9MZH0Cv9k7lW1GC2m2eZlx93Sg5HabOuKv8ui93WIHu6AtbsrcGq9k1XYD+FsOjzJXUqWzWN4KUGAcEH//2Q=="/>
          <p:cNvSpPr>
            <a:spLocks noChangeAspect="1" noChangeArrowheads="1"/>
          </p:cNvSpPr>
          <p:nvPr/>
        </p:nvSpPr>
        <p:spPr bwMode="auto">
          <a:xfrm>
            <a:off x="307975" y="-1112838"/>
            <a:ext cx="2638425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AutoShape 6" descr="data:image/jpeg;base64,/9j/4AAQSkZJRgABAQAAAQABAAD/2wCEAAkGBxQSEhUUExQUFRQXFBYXFBcUFBQUFBgYFxgXFxYUFBQYHCggGBwlHRQUITEhJSkrLi4uFx8zODMsNygtLisBCgoKBQUFDgUFDisZExkrKysrKysrKysrKysrKysrKysrKysrKysrKysrKysrKysrKysrKysrKysrKysrKysrK//AABEIAN4A3QMBIgACEQEDEQH/xAAcAAAABwEBAAAAAAAAAAAAAAAAAQIDBAUGBwj/xAA8EAABAwIDBQYDBgUFAQEAAAABAAIRAwQSITEFBkFRYRMiMnGBkQehsSNCUsHR8BQzcuHxQ2KCkrKiFf/EABQBAQAAAAAAAAAAAAAAAAAAAAD/xAAUEQEAAAAAAAAAAAAAAAAAAAAA/9oADAMBAAIRAxEAPwDeII0EAQQRoAggjCAIBGiCAwjhAI0ARgIAJQCBUIQlkIAIEgJYagAnGhAbGJ5rUbGpyECYSHBOFEUDBakEJ8hNkIGiEkp0hJIQNokohFCAkaOEIQQUEEaAIII0AQQRhAEAgjAQHCMIwEsM/ugSAlsCpr/eq0oyHVmFw+404nHoAOKjW2/1i4iahbzxNIQajChhUfZm2ba4MUazHkagOE9MlYOpIGAEtqMtQQPNKUSmmlGXIFSilNlyLEgcSChKJAUJJCUiQJhDAlAJwNQMlqTCfLUghBWoII4QBCEEaAoRgII0AQCNc++I+9rWNda0Se0OVVzSRhH4QRxPyQWG8u/1Giwi3LatXFhjPCOZJ4+i57tjeO5uiO0quGRAbTLqbT5hpznqq/ZGy31zDRDRq7gOkrW0d3qbIgkniTlKDEBhGgIHlkmiSOa6S2wZpA9lGutiseMh8ggwdCu5pDmucHA5FpIPoRnwW83f+J91ShtbDXYOfdeB5gZrMbW2I6kZAMfL0KqGuzQelN3tvUb2l2lI5jxMPiaeoU9zVwDdLb9S0rNex3dxDG3g5vEEc4Jhd/t7ltVjalMhzHAEEIEhE4pRSXIESgCiIQAQLCNEEcIAihOAIQgS1ONCSAnAEBEJshPEJBCCoQhHCEICQRowgKEYQhGEEPbV8KFvVqu0YxzuuQyHvC4Lsu1dc1g0nN0ue7kNXO/T0XUPi3cltmxoJHaVQDHENBdn7LMbnWWCj2hHeqHLnhGQ9zJQXNtbBrWspiGNyHXqeZVhQsic4Uq0tgGyTn9FOpgRkgpX2Ljp7KLXY5moj6LVUxmk3lHE0yBPBBi6zsYghY7bmyjTcXDRbu6tYdIGX7yVTtWmCwzyKDF2roIzXYfhJtKW1KBn8bOXJ36+q45UGF35rX/Dm+NO+t4OReWHyc135gIO5PCbKkVQmSECEIRpQCAghKXhRhiAmJaPChhQEAlBABGgJJKWiKClRo0IQEgjhBAEaCAQYL4w0ibai4aNrGfVjgExZU8NOkNA1jR8loviHs817CsGglzR2jQBJJZmQBxylZF12QymKQLnvY3AAJnIZnog1NvVkKTTJGui51V3wubeqWVqbPIiD6QVp9lbzC4b3W5jPMhsHgDKDRF0ZonVZBhYbebeuvT7je5UOo7jxHAgj81T7Ev8b5uLlzASJImPc5f4Qbu7bkToPqqavSBy6ZIVNoUyYpVMbeIOTvPqgXgmRogwO1aWCq4dVb7gvi/teI7Yf+H8VL2/sJ1Z7eygvcYg5DnJPCAFYbhijZ7Rt2VGvqPcXU+1jDRa9wMYJ8WYw4uqDttbUpkp+qM00UCIR9mqO827iaW0gQTkHnh1AVVVxYZxunjmUG1Z1TozWAZe1GQGPcAeEz56q32ZvAB3arjOLuvjKDlD/Xig1JCKEA7mjKBJCCMhEgIoIIQgp4QhHCNAlBHCEIBCOEEYCBLguVb5F9G4NK3b3y5rWBuWFpbiIHLVdXcsPtuwFS8qDiQ0D/qOKDJWmzz9qy7fQnxUXmO86AMNRurRkTMh0nVS93N3qYrGIfTcDk4YgP6ZGbcxE9VaWu59Nju0q1HPgzBgD1Jkkeqvdl0B3nAECYE5GBp5BBRbf2RTcXUyzCC0FmEBjcY0iBqstXsaVKi2lWpXBl4e6o3KeGCWgiByOkyunXg6A8gVCoX7cXZ1KeCdCc2uPEA8D0QZEbKoXVTHbsqUg0NE6HL8LdPMlP1KRYcMmBpP9lvWUmhvdiIWO2qwAmOeqBFelUc37JoLw3LOPZSt3Sbi4tu0YGvbXaHACB3Gue3L/ijsK+AtdExqJj95q93Us3PvBV+63HUJ0kkYWwOAzIHug3VXVQNqvLaNQt1DD16HLyJU9yj3dEvY9oyLmOaD5ghBg93rztWukRgeacf08fmFOrj9FVbv0TSdUa/J3aHE3TC4AA+hgH1V8YKCkrMIy4TkoVZ3z/srq8pZKlqjMdSPqEHVGEgCeQnzjNKkI3hJhAEEIRwgJEjQQVICCUhCBCCVCEIChGEcIwECHrJbcr9jdlx0c1h+oP8A5WveFjfiJQOGlU/qYf8A0PoUFXtLbTn1abKbQTJJDpgBvOOZgeqS7em4Y047bAGkB2FzXA8y0zJHoFH2O1o77s3ZNHSf8BXNTsOIYT6FBUt3tvLmWWluCY/m1gWU28oJ8R8lZ2Wza9SlUbeGmHOjCKJJAI++CRkdPZP07ui3VwHLT5DgkXW2GgHBUYY1EwfSUFPb7Qq0i6lUMlmU/iHBw6H9U1WucefWE9dXQrYXjxgEGDqNR8/qqPte8R9EGl2ZTlokkS5oJbkQ2QHQfKV1Ow2ZTt2ltMHOJJJc48pJXKtk1JEe667aPxU6bubGn5BAkhFCdcEkhBmt4NguqVBWpkAhpxtjxngQZyPVU1hdh4yPEjrIyK30LJ7a2GyjUNy0kAkB7csMuMYo4aoHbaxD/FoUj/8AIaSWQPxerT/ZKff/AHWxlkVFrVnDvNOf16INix2ISjhVG7O0DWxZHJonzmFcObCAoRQnSEghAhEUshJhBVgIQjhHCBMIIwEIQCEYCCMBAipqqjeiwNe1qMbm8DGwc3Nzj1zHqrh+qJBxM13GlDD3oy5yOH5JqjureVi1/aU4jhLjE8pWs3y2AaFXt6Y+ye6XD8FQ6/8AF2Ucj5qpZ/EjOh3gfbqDpCBVXcDEJqXT5Iz7tMDyE58kbN2LWm0MLqtV5OWJ8TnrAAgDTqk/wu0ap7z6VMcYEvjpJMK2sdjiiC5zi48XOcS4n8kFHdW3Yg4cmiYMfJVbH8TxKtdv3kuwj25KnNVoOsgINFsivhzJ6rp27u8bHVBZ1GPpV2MEB3heA1rsTT5OGXnyXO90dntwOvro4LSj3tI7Z4PdYz8QxRpqYHNU2194a1xcOuQTTfM08JzphohrQfKZ5klB6BLUktXN9z/iqyoW0b0Cm8nCKzcqR5F4PgPCdNF0umQ4S0hwOhBBB8iEDcJutbte0teJaciFJwIBqDDbK2G5j6rHOOCm44Dq5zTmCfp6JwuptJxOaB1I/NYzfTem6F5cUWu7JrXhndHfcMIIM8MjwVFb55nM8zmT6nig6kzey3oEw9rpA8OenkqvaO/7X/y2umCBIgTGSwxamiIPqg7TubtcXdqypo4S145OaYIVw5q5N8O9tG3uuwd/LrGQeT408jHv5rrrggYISYTpCTCCpQhBBAAjhAIwEBQlAIwEYCBp+qIBLeM0YagZr27XtLHtDmuBa5pzBB1C5rf2FW3r1adoXXDaQDqrWd51LGTDKgGrspyziJWg+I+9n8FT7Ki4C5qNmciaTDI7Qjg4wYnkTwUb4LbJrU2VrqrI7cNwB0lxAJON08ST7IMlcbx1WDwkeyrrjeV7/E9rek5+y6B8W7m3ptp0uyomtWk4nUw5zGDJzmxHezgScpnguRUNhDV2LDDnZQThbm5xJ5DkgtrOgLh0U8dR50ZTaXvPUxoPl1W/3R+F7nObVvAWsBkUZBc/kKpGg6DWOWtd8JNv0rWs63FN3Y1SCauEu7N5hre0f91joAzynzXQviJvGbS2IpkdvVBbS/2j71WP9oPvCDA/E3eJteqLSjAoUDDsOTXVBlhA0wt0855LHMyIAzQYyB+uc9SUHlBW7Qs3NdIBIKZtdsV6ILKVaqxn4WPc0egBgeiuRdmIAxeaprm0c9+QAngPzKCwsd6bunBZc125z/MLh6h0rQWnxP2m3LtKT+tSjJ92uask607PXPr+iUOCC7vtpVLqoa9bD2j4xYW4W5ZCBJjTmVItiqmydqOsqdRcQYKCxakvCFMynHQgYdiEOaYewhzTyIMrtu6+123Vuyo08weYLe6ZHmFxdo+a1Pwu2gady+g4/ZuY5zeQcHCffEPYoOpkJJThSCEFPCEIwEoBAUIwEYCUAgSGp1jFG2hfUrdnaVnhjeupPJrRm4+S55vBv1Vqyy3Bo0+Lv9V3r9weWfVBrt4d6bWzJbVqTU4Uqffq56SB4R1MLF7R+IFzUBFKm23bpiPfq56Q7wtPkCsu2oA4yMyA6dZMmZPEpFSpJQQKVhVurylSdL3VqjQSST3Z77nE8mz9OK9IWduGCGwGiAOQAELHbibFoW9Bl5Vb9q5pwuOZDSZDWM5nidfZaUbwtP8Apu6ZjXhkg578RrFhuQ6qCajsOEF2ENpN+6I4nPPr0We3X3aZtG8dTa+pTo024occVTDOEhpPMzrKtN4WV33FSpVJ74IBwtjBwa054YGWWevMqD8Pb1tveUIJxVKj6NQZxheO66eeINHqg6/YbMtdn27wxjKVBjS55PENGbqjj4j5rjO8W13Xdw6s+QDApt0wUwe62OHM9T5LafFLb0uFnTOTcL6/KdWU/o4jy5rnbigLBAkqOG9B9E4505SkOdw1P79kCnAD8oiSgxseZ15eSXRtzx5fseSkCkBKCk2m44umUKOFd39piaYGY/cKgLoQTNn1IqDrK0D6YICx9pW+1Z/UtTQqGYKB6lIUlGGA+ySUAHyT9sC17XsMOGiZcEpj80HV9094RcMwuIFRozH5jotGVw6wvH0qge094fPmD0XYtgbSbcUW1AdRn58QUFZtC8FJsxLjk0fmeirG7TrHPEB0DRCRtarjqxwb3R58UhjOSC0tdsCQ2rAnIOGQn/cOHmqjbe/NKmXst29q9stxnKkHcer46ZKq21c4QsgWwSOpnlPFA/tG9qVnl9V5e489AP8AaNAOigVKg4evmnnuJUBxzOf3j+koCcVJ2VaOrVadITNSo1o8ie8fQSfRRQFqdxqUVnVYzYwhvLE/KfMCUG5vG6U2fy6eTeXIlFSYkUGJy4fhCCt2yWljmu0IP+VhrVwp1qdcNZ3KjXNa3Q4NJOpJIklXW8F6XHA2SSJOEEkNGrjHAKjrvxVDBlrQ0ZQBOEZADk2OplA3dVXPc57jL3uLnHmTx/fIKLgKkhsmUVR4AJOg1Ont1QRKggcyfCOv6cU9QowJJzjM9enJMWs1H4iDocIiYTz6wzAQSCjH7Cj0zzUgFAZCyG2BgqOb1+q1zjl5LJbxH7SeYHyQQ7SS8Rz9FuKTQ9oI1WU2fS7kj1PXj7K82dVwgDqUFpTkJbklrgYQhAcogUYGqS0IHQfothuJtbsmVGHm0j1mfosgxknom7uoQckG9oCdeJzS7l+EJdEKl3ivwxpzhBn9u38HLOJI5TzKg7PpmoGNbmSASTyjNxPzTW0QWB+MQ4AyDqMsh5q32LbdnSYD4nho/wCDf1M+gQTLPd1jxm5/mIH1CrNr7q1KIxMd2rc5yh44kxo70W4sqOEKNti6DGmUHMKTuK6Puzs/sqLQfE7vO8zoPQQshsmzFe5gDu4sbhwgHMDoTC6Xb00DjBAVDt3aIYDmrTal2GNOawl1cdq+T4QepJPBoAzKBq3DXYqtTF4XH7zW4RM/1CRHEKJRBjPInMjqc46a/JTNoViWU2YpHhYMOEhjXYnh3Mkho/ZTJbCBtVN9cY3YW+EceZ4+ymbUucAwjxu06DiVW0KUCUHS/hDYA1qlQgENpwJ5uP6NK321d07S5/m0GE/iaMLv+zVyHZ+1q9sIoVDTDoxYQwkwMs3AxqUurvDdu8VzVz5ODf8AyAg6lbbj2FMR/DsPV5c4+5Kaut09mgd6lRZ/zw/muS19oVHDv1qh5zVefzUGo4HUh3nn9UGh36tbSlVY2zc0jCTUwvLwHSIGuRXOt4R32+Uq6qEcP8Ko24c2npH0QPW0BrYzEf5Uug7OJz1/soOz/APUpNi8mo53AA/2CDTWztFKGag26mBAoI4lE1OMQLYIUSuc1NJyKiFqDodw8NbKoNhWX8XcuqVM7e2+0eT4XPHeYw89MR9Oaf3guXvc2hSGKrUOFrdMzxJ4Aak8grnbdo2w2VUosMlzezc7i59Uw93tMeSDldJ7ro0wJxV6gc6dQHOxvnyE+y2uy6OOo533QcLBwDRkPkFS7k2MGo86NPZsPzfHphHuthsy2wNhBKe8NErEbw7Sx1AwHKe90AHePUxp1V3vFtIU2nyKwuAuMmcTiIHKTkPPP5oNluXad11XCBiOFoHBrco9/otc94Y2eijbFsRTptbwa0T+arNr3NSvU7GjrBL3fdYweJzuke5QZ/eLamJ2FrgJyz084UKg17jFNru0Eumi3wyIJAOmpA45qDRqzMEYXQHktPeEgtaHaNB7uXUc1L/iOzaX5hocWlwdBxEBxaBOI5ROUCUEdrg55I8LAGN111cfOSB6JVWqGtLjoP3HqUi0bDQOJkkDm4/3+SrNqV8bw0eFuvV39kEYuL3Fx1OvQcAPJS8GUdUxQZBU6k2SPNBLeefH2SAwZTzzzTxYITbBzQAMHIJt41jIJ1x/umnuj3QQn6qp2zT7oPI/VW75n98lX7WE03eY+uaCJsd2KWnkY/fqpNJoa2OZ18iq3Z1XC8FWjm93yQW1tXBCm0qsqitXKZEc/RBaNqgf4S21gqdr3SpLKyCyqVBCgVahnJG6umBUCDre6OxXMm5riK9Qd1p/0qZzDf6jkT6BVnxUuIpUKYPiqOcRxIY2B/8ATgtwT9AsJv7Tx3lmDo1lRx699pHzaEDWxNmmnTazkJcebjm4+5U2/uBTbnyUq1ZAJWP332iWNwjU/uUFBtm+NaoRPdbrxBPAKZuvs59SrTfhmm18udwBH1PHJZsVcNOcySdep4rv2zKDWi2DWtAg5AAIM7tXaRxC2oDtKzml3dyAHEuJ8IA4qqsahobNuqhf9rXcxk/hxMEsaeQxEzzJWktCP4q4dAkUaomBMZGFj94Kn2NKkPDje88jDWtAPugz9Wq5tItBc2m4CphPda/DEOBiY7rRlrA1StruD3tw0nUu4G1GvDMZfMujDoAABnmZTYYBBEggtwk96C0gtGf3RAy0Srl7n1iXuxOgEmAJLuMDIZABA1e3HZsy8REN8+Z6BUlJv1Uu6fiJdzyA5NBIj5EpqEDtLqpVuZPko9I/kpVvl++SCU05KO52f7+SdnJNuHzIjzQKxpBM+aQDp0TbjnkgKuFDvRNN/QcuqmVR9Pqo12Ps3/0n9UGbGSs7e5yjoq4jIfvqnKBQWNJ/EKfb3WgdooGy7Y1K1OkDGN7GSeGIgT811it8Mbcfeqf9z+iDnNS5AUZ11/ZdKp/Da2nN1Q9MZH0Cv9k7lW1GC2m2eZlx93Sg5HabOuKv8ui93WIHu6AtbsrcGq9k1XYD+FsOjzJXUqWzWN4KUGAcEH//2Q=="/>
          <p:cNvSpPr>
            <a:spLocks noChangeAspect="1" noChangeArrowheads="1"/>
          </p:cNvSpPr>
          <p:nvPr/>
        </p:nvSpPr>
        <p:spPr bwMode="auto">
          <a:xfrm>
            <a:off x="460375" y="-960438"/>
            <a:ext cx="2638425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7" name="Picture 8" descr="http://awakeafrica.org/wp-content/uploads/2015/03/Kwame-Nkruma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895600"/>
            <a:ext cx="39481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http://www.herald.co.zw/wp-content/uploads/2014/02/pan-afri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Baskerville Old Face" pitchFamily="18" charset="0"/>
              </a:rPr>
              <a:t>New African Countries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Between 1951-1980, most countries in Africa gained independence, but the paths to nationhood varied widely</a:t>
            </a:r>
          </a:p>
        </p:txBody>
      </p:sp>
      <p:pic>
        <p:nvPicPr>
          <p:cNvPr id="6148" name="Picture 4" descr="220px-Africa_independence_d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82850"/>
            <a:ext cx="647065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4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Baskerville Old Face" pitchFamily="18" charset="0"/>
              </a:rPr>
              <a:t>Independence of South Africa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55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British ruled South Africa, though there was a sizeable Dutch (</a:t>
            </a:r>
            <a:r>
              <a:rPr lang="en-US" altLang="en-US" sz="2800" b="1" smtClean="0"/>
              <a:t>Afrikaaner</a:t>
            </a:r>
            <a:r>
              <a:rPr lang="en-US" altLang="en-US" sz="2800" smtClean="0"/>
              <a:t>) population </a:t>
            </a:r>
          </a:p>
          <a:p>
            <a:pPr eaLnBrk="1" hangingPunct="1"/>
            <a:r>
              <a:rPr lang="en-US" altLang="en-US" sz="2800" smtClean="0"/>
              <a:t>UK gave SA independence in 1910; to appease Afrikaaners, heavy restrictions on black SA’s</a:t>
            </a:r>
          </a:p>
          <a:p>
            <a:pPr eaLnBrk="1" hangingPunct="1"/>
            <a:r>
              <a:rPr lang="en-US" altLang="en-US" sz="2800" smtClean="0"/>
              <a:t>Only white SA’s could vote; many laws passed to restrict nonwhites (segregation)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7172" name="Picture 4" descr="south_africa_sm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4038600"/>
            <a:ext cx="37131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www.sahistory.org.za/sites/default/files/cens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3584575"/>
            <a:ext cx="548322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1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Baskerville Old Face" pitchFamily="18" charset="0"/>
              </a:rPr>
              <a:t>Apartheid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98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African National Congress (ANC) formed soon after independence to advocate for equality, political power for blacks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1948: official policy of racial segregation known as </a:t>
            </a:r>
            <a:r>
              <a:rPr lang="en-US" altLang="en-US" sz="2800" b="1" smtClean="0"/>
              <a:t>apartheid </a:t>
            </a:r>
            <a:r>
              <a:rPr lang="en-US" altLang="en-US" sz="2800" smtClean="0"/>
              <a:t>was adopted by Afrikaaner gov’t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Separate and </a:t>
            </a:r>
            <a:r>
              <a:rPr lang="en-US" altLang="en-US" sz="2400" i="1" smtClean="0"/>
              <a:t>un</a:t>
            </a:r>
            <a:r>
              <a:rPr lang="en-US" altLang="en-US" sz="2400" smtClean="0"/>
              <a:t>equal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Racial ID cards issued, separate facilities and differing treatment based on race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8196" name="Picture 6" descr="http://america.aljazeera.com/content/dam/ajam/images/shows/Stream/apartheid%20p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84675"/>
            <a:ext cx="39274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www.southafrica.to/history/Apartheid/aparthe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84675"/>
            <a:ext cx="26828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Baskerville Old Face" pitchFamily="18" charset="0"/>
              </a:rPr>
              <a:t>Sharpeville Massacre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Blacks protested having to travel with passes</a:t>
            </a:r>
          </a:p>
          <a:p>
            <a:pPr eaLnBrk="1" hangingPunct="1"/>
            <a:r>
              <a:rPr lang="en-US" altLang="en-US" smtClean="0"/>
              <a:t>During a nonviolent protest, 67 protestors killed by white police</a:t>
            </a:r>
          </a:p>
          <a:p>
            <a:pPr eaLnBrk="1" hangingPunct="1"/>
            <a:r>
              <a:rPr lang="en-US" altLang="en-US" smtClean="0"/>
              <a:t>Increased international pressure</a:t>
            </a:r>
            <a:br>
              <a:rPr lang="en-US" altLang="en-US" smtClean="0"/>
            </a:br>
            <a:r>
              <a:rPr lang="en-US" altLang="en-US" smtClean="0"/>
              <a:t> to end apartheid</a:t>
            </a:r>
          </a:p>
        </p:txBody>
      </p:sp>
      <p:pic>
        <p:nvPicPr>
          <p:cNvPr id="9220" name="Picture 2" descr="http://upload.wikimedia.org/wikipedia/commons/7/75/Mandela_burn_pass_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429000"/>
            <a:ext cx="24733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pco.org.br/banco_arquivos/conoticias/img/2014/3/3767/44162/galeria/sharpevil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1425"/>
            <a:ext cx="4762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Baskerville Old Face" pitchFamily="18" charset="0"/>
              </a:rPr>
              <a:t>Nelson Mandela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2202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Brought the ANC from nonviolence to ‘militant resistance’ to protest apartheid</a:t>
            </a:r>
          </a:p>
          <a:p>
            <a:pPr lvl="1" eaLnBrk="1" hangingPunct="1"/>
            <a:r>
              <a:rPr lang="en-US" altLang="en-US" smtClean="0"/>
              <a:t>Protests, bombings of power plants, gov’t buildings</a:t>
            </a:r>
          </a:p>
          <a:p>
            <a:pPr eaLnBrk="1" hangingPunct="1"/>
            <a:r>
              <a:rPr lang="en-US" altLang="en-US" smtClean="0"/>
              <a:t>Arrested several times for treason</a:t>
            </a:r>
          </a:p>
          <a:p>
            <a:pPr eaLnBrk="1" hangingPunct="1"/>
            <a:r>
              <a:rPr lang="en-US" altLang="en-US" smtClean="0"/>
              <a:t>Sentenced to life imprisonment in 1964</a:t>
            </a:r>
          </a:p>
        </p:txBody>
      </p:sp>
      <p:pic>
        <p:nvPicPr>
          <p:cNvPr id="10244" name="Picture 2" descr="http://www.volkstaat.net/images/focus/anc/church-street/churchstbom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619625"/>
            <a:ext cx="3333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www.findingdulcinea.com/docroot/dulcinea/fd_images/news/on-this-day/June/Nelson-Mandela-Sentenced-to-Life-in-Prison/news/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76750"/>
            <a:ext cx="1857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Soweto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6868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Violence continued in apartheid SA</a:t>
            </a:r>
          </a:p>
          <a:p>
            <a:pPr eaLnBrk="1" hangingPunct="1">
              <a:defRPr/>
            </a:pPr>
            <a:r>
              <a:rPr lang="en-US" dirty="0" smtClean="0"/>
              <a:t>June 1976, black schoolchildren in Soweto staged protest against learning </a:t>
            </a:r>
            <a:r>
              <a:rPr lang="en-US" dirty="0" err="1" smtClean="0"/>
              <a:t>Afrikaan</a:t>
            </a:r>
            <a:r>
              <a:rPr lang="en-US" dirty="0" smtClean="0"/>
              <a:t> language</a:t>
            </a:r>
          </a:p>
          <a:p>
            <a:pPr eaLnBrk="1" hangingPunct="1">
              <a:defRPr/>
            </a:pPr>
            <a:r>
              <a:rPr lang="en-US" dirty="0" smtClean="0"/>
              <a:t>Resulted in police violence, 600 people killed over the ensuing months</a:t>
            </a:r>
          </a:p>
          <a:p>
            <a:pPr eaLnBrk="1" hangingPunct="1">
              <a:defRPr/>
            </a:pPr>
            <a:r>
              <a:rPr lang="en-US" dirty="0" smtClean="0"/>
              <a:t>Further international condemnation of gov’t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Soweto Blues: https://www.youtube.com/watch?v=p-rjW0Fg4QM</a:t>
            </a:r>
          </a:p>
        </p:txBody>
      </p:sp>
      <p:pic>
        <p:nvPicPr>
          <p:cNvPr id="11268" name="Picture 4" descr="Aparthe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0"/>
            <a:ext cx="2232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5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Baskerville Old Face" pitchFamily="18" charset="0"/>
              </a:rPr>
              <a:t>Fighting Apartheid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mtClean="0"/>
              <a:t>Mandela, offered freedom in 1973 only on the government’s terms, refused</a:t>
            </a:r>
          </a:p>
          <a:p>
            <a:pPr lvl="1" eaLnBrk="1" hangingPunct="1"/>
            <a:r>
              <a:rPr lang="en-US" altLang="en-US" smtClean="0"/>
              <a:t>Becomes symbol of freedom for South Africans</a:t>
            </a:r>
          </a:p>
          <a:p>
            <a:pPr eaLnBrk="1" hangingPunct="1"/>
            <a:r>
              <a:rPr lang="en-US" altLang="en-US" smtClean="0"/>
              <a:t>Britain and U.S. impose economic sanctions in 1985</a:t>
            </a:r>
          </a:p>
          <a:p>
            <a:pPr eaLnBrk="1" hangingPunct="1"/>
            <a:r>
              <a:rPr lang="en-US" altLang="en-US" smtClean="0"/>
              <a:t>Mandela freed in 1991 (27 years in prison)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1994: Apartheid ends, all South African adults could vote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Mandela elected as first</a:t>
            </a:r>
            <a:br>
              <a:rPr lang="en-US" altLang="en-US" smtClean="0"/>
            </a:br>
            <a:r>
              <a:rPr lang="en-US" altLang="en-US" smtClean="0"/>
              <a:t>president of post-apartheid </a:t>
            </a:r>
            <a:br>
              <a:rPr lang="en-US" altLang="en-US" smtClean="0"/>
            </a:br>
            <a:r>
              <a:rPr lang="en-US" altLang="en-US" smtClean="0"/>
              <a:t>republic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2292" name="Picture 2" descr="https://encrypted-tbn1.gstatic.com/images?q=tbn:ANd9GcQigZ6u2_3KBxqJ9LiOBu_fv2L6S2v6PPUh5lH5FQjkZO8md1YMWXR7Si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724400"/>
            <a:ext cx="33766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Colonialism in Indochina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Large rice and rubber plantations</a:t>
            </a:r>
          </a:p>
          <a:p>
            <a:pPr lvl="1"/>
            <a:r>
              <a:rPr lang="en-US" dirty="0" smtClean="0"/>
              <a:t>Poor working conditions, low-pay</a:t>
            </a:r>
          </a:p>
          <a:p>
            <a:r>
              <a:rPr lang="en-US" dirty="0" smtClean="0"/>
              <a:t>Extensive taxation and opium sales</a:t>
            </a:r>
          </a:p>
          <a:p>
            <a:r>
              <a:rPr lang="en-US" dirty="0" smtClean="0"/>
              <a:t>Vietnamese upper-class collaborated w/French</a:t>
            </a:r>
            <a:endParaRPr lang="en-US" dirty="0"/>
          </a:p>
        </p:txBody>
      </p:sp>
      <p:pic>
        <p:nvPicPr>
          <p:cNvPr id="2050" name="Picture 2" descr="http://www.dcstamps.com/wp-content/uploads/2012/12/FE-Cochinchina-Pho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199"/>
            <a:ext cx="4953000" cy="298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Independence in Nigeria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Nigeria gained independence from Great Britain in 1960.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Most expected the new country to be stable and calm.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Within a few months, war broke out between the Christian south and Muslim north.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WHY??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Many different ethnic groups living in Nigeria.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Many of these ethnic groups did not wish to be part of the same country.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This led to division and different treatment of the ethnic groups by the British.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British favored the south of Nigeria.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3385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Independence in Nigeria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religious war left many thousands dead.</a:t>
            </a:r>
          </a:p>
          <a:p>
            <a:pPr eaLnBrk="1" hangingPunct="1"/>
            <a:r>
              <a:rPr lang="en-US" altLang="en-US" smtClean="0"/>
              <a:t>Nigeria has the potential to have great wealth from their oil supplies.</a:t>
            </a:r>
          </a:p>
          <a:p>
            <a:pPr lvl="1" eaLnBrk="1" hangingPunct="1"/>
            <a:r>
              <a:rPr lang="en-US" altLang="en-US" smtClean="0"/>
              <a:t>Because of government corruption this resource has not been developed</a:t>
            </a:r>
          </a:p>
          <a:p>
            <a:pPr lvl="1" eaLnBrk="1" hangingPunct="1"/>
            <a:r>
              <a:rPr lang="en-US" altLang="en-US" smtClean="0"/>
              <a:t>As a result, Nigeria must rely on foreign aid and foreign supplies for their people.</a:t>
            </a:r>
          </a:p>
        </p:txBody>
      </p:sp>
    </p:spTree>
    <p:extLst>
      <p:ext uri="{BB962C8B-B14F-4D97-AF65-F5344CB8AC3E}">
        <p14:creationId xmlns:p14="http://schemas.microsoft.com/office/powerpoint/2010/main" val="2762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Kenyan Independence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Kenyans thought the British had taken their land unfairly.  </a:t>
            </a:r>
          </a:p>
          <a:p>
            <a:pPr eaLnBrk="1" hangingPunct="1"/>
            <a:r>
              <a:rPr lang="en-US" altLang="en-US" smtClean="0"/>
              <a:t>Rebellions against the British had begun in the early 1950’s.</a:t>
            </a:r>
          </a:p>
          <a:p>
            <a:pPr eaLnBrk="1" hangingPunct="1"/>
            <a:r>
              <a:rPr lang="en-US" altLang="en-US" smtClean="0"/>
              <a:t>Violence continued until 1960.</a:t>
            </a:r>
          </a:p>
          <a:p>
            <a:pPr eaLnBrk="1" hangingPunct="1"/>
            <a:r>
              <a:rPr lang="en-US" altLang="en-US" smtClean="0"/>
              <a:t>More and more Kenyans began to support the rebellions against the British.</a:t>
            </a:r>
          </a:p>
        </p:txBody>
      </p:sp>
    </p:spTree>
    <p:extLst>
      <p:ext uri="{BB962C8B-B14F-4D97-AF65-F5344CB8AC3E}">
        <p14:creationId xmlns:p14="http://schemas.microsoft.com/office/powerpoint/2010/main" val="40532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Kenyan Independence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Eventually, their support convinced the British they would have to grant independence to Kenya.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British helped Kenyans hold democratic elections.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They elected Jomo Kenyatta president in 1963.  Kenya was independent was again.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Kenya claims to be a open and free democracy.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Colonialism in Indochina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0960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By the late 1880s France controlled Vietnam, Laos and </a:t>
            </a:r>
            <a:r>
              <a:rPr lang="en-US" dirty="0" smtClean="0"/>
              <a:t>Cambodia, known as French Indochina</a:t>
            </a:r>
          </a:p>
          <a:p>
            <a:r>
              <a:rPr lang="en-US" dirty="0" smtClean="0"/>
              <a:t>Justified colonialism as a ‘civilizing mission’</a:t>
            </a:r>
          </a:p>
          <a:p>
            <a:pPr lvl="1"/>
            <a:r>
              <a:rPr lang="en-US" dirty="0" smtClean="0"/>
              <a:t>In reality, </a:t>
            </a:r>
            <a:r>
              <a:rPr lang="en-US" dirty="0"/>
              <a:t>driven by </a:t>
            </a:r>
            <a:r>
              <a:rPr lang="en-US" dirty="0" smtClean="0"/>
              <a:t>demand </a:t>
            </a:r>
            <a:r>
              <a:rPr lang="en-US" dirty="0"/>
              <a:t>for resources, raw materials and cheap </a:t>
            </a:r>
            <a:r>
              <a:rPr lang="en-US" dirty="0" smtClean="0"/>
              <a:t>labor</a:t>
            </a:r>
            <a:endParaRPr lang="en-US" dirty="0"/>
          </a:p>
          <a:p>
            <a:r>
              <a:rPr lang="en-US" dirty="0" smtClean="0"/>
              <a:t>Vietnam divided into three provinces—no national identity</a:t>
            </a:r>
            <a:endParaRPr lang="en-US" dirty="0"/>
          </a:p>
        </p:txBody>
      </p:sp>
      <p:pic>
        <p:nvPicPr>
          <p:cNvPr id="4" name="Picture 4" descr="http://historywarsweapons.com/wp-content/uploads/image/French_Indochin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58" y="1981200"/>
            <a:ext cx="3481664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4525963"/>
          </a:xfrm>
        </p:spPr>
        <p:txBody>
          <a:bodyPr/>
          <a:lstStyle/>
          <a:p>
            <a:r>
              <a:rPr lang="en-US" dirty="0" smtClean="0"/>
              <a:t>Vietnam had been an unwilling participant in Imperial Japan’s “Greater East Asia Co-Prosperity Sphere”</a:t>
            </a:r>
          </a:p>
          <a:p>
            <a:r>
              <a:rPr lang="en-US" dirty="0" smtClean="0"/>
              <a:t>The defeat of Japan and the weakening of French colonial authority made independence possible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17" y="3352800"/>
            <a:ext cx="4907083" cy="35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Viet Minh and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Viet Minh: Vietnamese pro-independence group</a:t>
            </a:r>
          </a:p>
          <a:p>
            <a:pPr lvl="1"/>
            <a:r>
              <a:rPr lang="en-US" dirty="0" smtClean="0"/>
              <a:t>Supported </a:t>
            </a:r>
            <a:r>
              <a:rPr lang="en-US" b="1" dirty="0" smtClean="0">
                <a:solidFill>
                  <a:srgbClr val="FF0000"/>
                </a:solidFill>
              </a:rPr>
              <a:t>Communism</a:t>
            </a:r>
          </a:p>
          <a:p>
            <a:pPr lvl="1"/>
            <a:r>
              <a:rPr lang="en-US" dirty="0" smtClean="0"/>
              <a:t>Supported by all classes of Vietnamese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ed </a:t>
            </a:r>
            <a:r>
              <a:rPr lang="en-US" dirty="0"/>
              <a:t>by Ho Chi </a:t>
            </a:r>
            <a:r>
              <a:rPr lang="en-US" dirty="0" smtClean="0"/>
              <a:t>Minh </a:t>
            </a:r>
            <a:endParaRPr lang="en-US" dirty="0"/>
          </a:p>
          <a:p>
            <a:pPr lvl="1"/>
            <a:r>
              <a:rPr lang="en-US" dirty="0" smtClean="0"/>
              <a:t>Expanded </a:t>
            </a:r>
            <a:r>
              <a:rPr lang="en-US" dirty="0"/>
              <a:t>throughout northern Vietnam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stablished </a:t>
            </a:r>
            <a:r>
              <a:rPr lang="en-US" dirty="0"/>
              <a:t>new local governments, redistributed some lands, and </a:t>
            </a:r>
            <a:r>
              <a:rPr lang="en-US" dirty="0" smtClean="0"/>
              <a:t>helped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alleviate </a:t>
            </a:r>
            <a:r>
              <a:rPr lang="en-US" dirty="0" smtClean="0"/>
              <a:t>postwar famine</a:t>
            </a:r>
            <a:r>
              <a:rPr lang="en-US" dirty="0"/>
              <a:t>. </a:t>
            </a:r>
          </a:p>
        </p:txBody>
      </p:sp>
      <p:pic>
        <p:nvPicPr>
          <p:cNvPr id="4098" name="Picture 2" descr="Ho Chi Minh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70" y="3276600"/>
            <a:ext cx="227603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Declaration of Independence of the Democratic Republic of </a:t>
            </a:r>
            <a:r>
              <a:rPr lang="en-US" sz="3200" b="1" dirty="0" smtClean="0"/>
              <a:t>Vietnam (September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,1945)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How </a:t>
            </a:r>
            <a:r>
              <a:rPr lang="en-US" dirty="0"/>
              <a:t>does the Viet Minh Declaration begin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What </a:t>
            </a:r>
            <a:r>
              <a:rPr lang="en-US" dirty="0"/>
              <a:t>grievances do the Vietnamese hold against the French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According </a:t>
            </a:r>
            <a:r>
              <a:rPr lang="en-US" dirty="0"/>
              <a:t>to the Vietnamese, what were the actions of the French colonialists during WWII? What effect did this have on the people of Vietnam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 How </a:t>
            </a:r>
            <a:r>
              <a:rPr lang="en-US" dirty="0"/>
              <a:t>will the Vietnamese protect the independence they believed they have gained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5. Why </a:t>
            </a:r>
            <a:r>
              <a:rPr lang="en-US" dirty="0"/>
              <a:t>do the Vietnamese believe that other countries will recognize their independence?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CA" altLang="en-US" dirty="0"/>
              <a:t>Postwar Vietnam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81212"/>
            <a:ext cx="5943600" cy="4852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altLang="en-US" dirty="0" smtClean="0"/>
              <a:t>DRV </a:t>
            </a:r>
            <a:r>
              <a:rPr lang="en-CA" altLang="en-US" dirty="0"/>
              <a:t>occupy the North </a:t>
            </a:r>
            <a:r>
              <a:rPr lang="en-CA" altLang="en-US" dirty="0" smtClean="0"/>
              <a:t>(capital=Hanoi), French </a:t>
            </a:r>
            <a:r>
              <a:rPr lang="en-CA" altLang="en-US" dirty="0"/>
              <a:t>occupy the South </a:t>
            </a:r>
            <a:r>
              <a:rPr lang="en-CA" altLang="en-US" dirty="0" smtClean="0"/>
              <a:t>(capital=Saigon)</a:t>
            </a:r>
            <a:endParaRPr lang="en-CA" altLang="en-US" dirty="0"/>
          </a:p>
          <a:p>
            <a:pPr>
              <a:lnSpc>
                <a:spcPct val="80000"/>
              </a:lnSpc>
            </a:pPr>
            <a:r>
              <a:rPr lang="en-CA" altLang="en-US" dirty="0" smtClean="0"/>
              <a:t>French will recognize </a:t>
            </a:r>
            <a:r>
              <a:rPr lang="en-CA" altLang="en-US" dirty="0"/>
              <a:t>the </a:t>
            </a:r>
            <a:r>
              <a:rPr lang="en-CA" altLang="en-US" dirty="0" smtClean="0"/>
              <a:t>North </a:t>
            </a:r>
            <a:r>
              <a:rPr lang="en-CA" altLang="en-US" dirty="0"/>
              <a:t>as a free state </a:t>
            </a:r>
            <a:r>
              <a:rPr lang="en-CA" altLang="en-US" i="1" dirty="0"/>
              <a:t>under</a:t>
            </a:r>
            <a:r>
              <a:rPr lang="en-CA" altLang="en-US" dirty="0"/>
              <a:t> the </a:t>
            </a:r>
            <a:r>
              <a:rPr lang="en-CA" altLang="en-US" dirty="0" smtClean="0"/>
              <a:t>French, French troops still stationed in North </a:t>
            </a:r>
            <a:r>
              <a:rPr lang="en-CA" altLang="en-US" dirty="0"/>
              <a:t>(neither side </a:t>
            </a:r>
            <a:r>
              <a:rPr lang="en-CA" altLang="en-US" dirty="0" smtClean="0"/>
              <a:t>happy</a:t>
            </a:r>
            <a:r>
              <a:rPr lang="en-CA" altLang="en-US" dirty="0"/>
              <a:t>)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279660" y="5418584"/>
            <a:ext cx="18998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CA" altLang="en-US" dirty="0" smtClean="0"/>
              <a:t>Saigon </a:t>
            </a:r>
            <a:br>
              <a:rPr lang="en-CA" altLang="en-US" dirty="0" smtClean="0"/>
            </a:br>
            <a:r>
              <a:rPr lang="en-CA" altLang="en-US" dirty="0" smtClean="0"/>
              <a:t>(Ho Chi Minh City)</a:t>
            </a:r>
            <a:endParaRPr lang="en-CA" altLang="en-US" dirty="0"/>
          </a:p>
        </p:txBody>
      </p:sp>
      <p:pic>
        <p:nvPicPr>
          <p:cNvPr id="6" name="Picture 2" descr="http://wwwnc.cdc.gov/travel/images/map-vietn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37" y="2133600"/>
            <a:ext cx="3032759" cy="30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696200" y="4648200"/>
            <a:ext cx="533400" cy="784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8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1599</Words>
  <Application>Microsoft Office PowerPoint</Application>
  <PresentationFormat>On-screen Show (4:3)</PresentationFormat>
  <Paragraphs>176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Decolonization</vt:lpstr>
      <vt:lpstr>Vietnam: A Case Study in Communism and Decolonization</vt:lpstr>
      <vt:lpstr>Cold War and Decolonization</vt:lpstr>
      <vt:lpstr>French Colonialism in Indochina</vt:lpstr>
      <vt:lpstr>French Colonialism in Indochina</vt:lpstr>
      <vt:lpstr>World War II</vt:lpstr>
      <vt:lpstr>Viet Minh and Independence</vt:lpstr>
      <vt:lpstr>Declaration of Independence of the Democratic Republic of Vietnam (September 2nd,1945) </vt:lpstr>
      <vt:lpstr>Postwar Vietnam</vt:lpstr>
      <vt:lpstr>First Indochina War</vt:lpstr>
      <vt:lpstr>PowerPoint Presentation</vt:lpstr>
      <vt:lpstr>End of First Indochina War</vt:lpstr>
      <vt:lpstr>“A Friendly Meeting in Indo-China” (1955)</vt:lpstr>
      <vt:lpstr>Aftermath</vt:lpstr>
      <vt:lpstr>U.S. and Vietnam</vt:lpstr>
      <vt:lpstr>Is it always Capitalism v. Communism?</vt:lpstr>
      <vt:lpstr>Panjabi MC</vt:lpstr>
      <vt:lpstr>PowerPoint Presentation</vt:lpstr>
      <vt:lpstr>Indian Nationalism</vt:lpstr>
      <vt:lpstr>The Amritsar Massacre (1919)</vt:lpstr>
      <vt:lpstr>Mohandas (Mahatma) Gandhi</vt:lpstr>
      <vt:lpstr>Civil Disobedience</vt:lpstr>
      <vt:lpstr>Salt March</vt:lpstr>
      <vt:lpstr>Independence</vt:lpstr>
      <vt:lpstr>PowerPoint Presentation</vt:lpstr>
      <vt:lpstr>PowerPoint Presentation</vt:lpstr>
      <vt:lpstr>PowerPoint Presentation</vt:lpstr>
      <vt:lpstr>Partition of India</vt:lpstr>
      <vt:lpstr>The Road to Independence  South Africa and the  African Continent</vt:lpstr>
      <vt:lpstr>Moving Toward Independence</vt:lpstr>
      <vt:lpstr>Pan-Africanism</vt:lpstr>
      <vt:lpstr>African Unity Reading—Kwame Nkrumah</vt:lpstr>
      <vt:lpstr>New African Countries</vt:lpstr>
      <vt:lpstr>Independence of South Africa</vt:lpstr>
      <vt:lpstr>Apartheid</vt:lpstr>
      <vt:lpstr>Sharpeville Massacre</vt:lpstr>
      <vt:lpstr>Nelson Mandela</vt:lpstr>
      <vt:lpstr>Soweto </vt:lpstr>
      <vt:lpstr>Fighting Apartheid</vt:lpstr>
      <vt:lpstr>Independence in Nigeria</vt:lpstr>
      <vt:lpstr>Independence in Nigeria</vt:lpstr>
      <vt:lpstr>Kenyan Independence</vt:lpstr>
      <vt:lpstr>Kenyan Independence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.</cp:lastModifiedBy>
  <cp:revision>3</cp:revision>
  <dcterms:created xsi:type="dcterms:W3CDTF">2015-04-22T12:00:25Z</dcterms:created>
  <dcterms:modified xsi:type="dcterms:W3CDTF">2015-04-22T12:01:59Z</dcterms:modified>
</cp:coreProperties>
</file>