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60" r:id="rId3"/>
    <p:sldId id="262" r:id="rId4"/>
    <p:sldId id="263" r:id="rId5"/>
    <p:sldId id="264" r:id="rId6"/>
    <p:sldId id="265" r:id="rId7"/>
    <p:sldId id="266" r:id="rId8"/>
    <p:sldId id="267" r:id="rId9"/>
    <p:sldId id="269" r:id="rId10"/>
    <p:sldId id="270" r:id="rId11"/>
    <p:sldId id="271" r:id="rId12"/>
    <p:sldId id="272" r:id="rId13"/>
    <p:sldId id="273" r:id="rId14"/>
    <p:sldId id="274" r:id="rId15"/>
    <p:sldId id="275" r:id="rId16"/>
    <p:sldId id="276" r:id="rId17"/>
    <p:sldId id="277" r:id="rId18"/>
    <p:sldId id="278" r:id="rId19"/>
    <p:sldId id="280" r:id="rId20"/>
    <p:sldId id="281" r:id="rId21"/>
    <p:sldId id="283" r:id="rId22"/>
    <p:sldId id="284" r:id="rId23"/>
    <p:sldId id="285" r:id="rId24"/>
    <p:sldId id="286" r:id="rId25"/>
    <p:sldId id="287" r:id="rId26"/>
    <p:sldId id="288" r:id="rId27"/>
    <p:sldId id="289" r:id="rId28"/>
    <p:sldId id="290" r:id="rId29"/>
    <p:sldId id="292" r:id="rId30"/>
    <p:sldId id="293" r:id="rId31"/>
    <p:sldId id="315" r:id="rId32"/>
    <p:sldId id="309" r:id="rId33"/>
    <p:sldId id="310" r:id="rId34"/>
    <p:sldId id="316" r:id="rId35"/>
    <p:sldId id="311" r:id="rId36"/>
    <p:sldId id="313" r:id="rId37"/>
    <p:sldId id="314" r:id="rId38"/>
    <p:sldId id="291" r:id="rId39"/>
    <p:sldId id="297" r:id="rId40"/>
    <p:sldId id="298" r:id="rId41"/>
    <p:sldId id="302" r:id="rId42"/>
    <p:sldId id="303" r:id="rId43"/>
    <p:sldId id="304" r:id="rId44"/>
    <p:sldId id="305"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0" d="100"/>
          <a:sy n="40" d="100"/>
        </p:scale>
        <p:origin x="-372" y="-78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A3537E-C847-4BD4-967A-3811F82C98DA}" type="datetimeFigureOut">
              <a:rPr lang="en-US" smtClean="0"/>
              <a:t>4/22/2015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5CD5F6-763F-4934-B630-E03C87DF7B34}" type="slidenum">
              <a:rPr lang="en-US" smtClean="0"/>
              <a:t>‹#›</a:t>
            </a:fld>
            <a:endParaRPr lang="en-US"/>
          </a:p>
        </p:txBody>
      </p:sp>
    </p:spTree>
    <p:extLst>
      <p:ext uri="{BB962C8B-B14F-4D97-AF65-F5344CB8AC3E}">
        <p14:creationId xmlns:p14="http://schemas.microsoft.com/office/powerpoint/2010/main" val="3840588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8FB11973-1A98-4785-83CF-4B5C1255AE70}" type="slidenum">
              <a:rPr lang="en-US" altLang="en-US" sz="1200"/>
              <a:pPr eaLnBrk="1" hangingPunct="1"/>
              <a:t>17</a:t>
            </a:fld>
            <a:endParaRPr lang="en-US" altLang="en-US"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49E07EEC-DDD7-4EC0-8BD0-A567D190786C}" type="slidenum">
              <a:rPr lang="en-US" altLang="en-US" sz="1200"/>
              <a:pPr eaLnBrk="1" hangingPunct="1"/>
              <a:t>26</a:t>
            </a:fld>
            <a:endParaRPr lang="en-US" altLang="en-US" sz="12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DC6B5004-2C87-48C3-8655-AC6E450F9D73}" type="slidenum">
              <a:rPr lang="en-US" altLang="en-US" sz="1200"/>
              <a:pPr eaLnBrk="1" hangingPunct="1"/>
              <a:t>27</a:t>
            </a:fld>
            <a:endParaRPr lang="en-US" altLang="en-US" sz="120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2A77E4B-4FF7-4E45-9CD5-5168B88BEFB7}" type="slidenum">
              <a:rPr lang="en-US" altLang="en-US" sz="1200"/>
              <a:pPr eaLnBrk="1" hangingPunct="1"/>
              <a:t>28</a:t>
            </a:fld>
            <a:endParaRPr lang="en-US" altLang="en-US" sz="120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6AAE2AC6-FC31-4AD6-9B34-96DD7AE9E144}" type="slidenum">
              <a:rPr lang="en-US" altLang="en-US" sz="1200"/>
              <a:pPr eaLnBrk="1" hangingPunct="1"/>
              <a:t>30</a:t>
            </a:fld>
            <a:endParaRPr lang="en-US" altLang="en-US" sz="12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CEDF9B5F-6FBE-4B74-A64B-D5B3620FF87F}" type="slidenum">
              <a:rPr lang="en-US" altLang="en-US" sz="1200"/>
              <a:pPr eaLnBrk="1" hangingPunct="1"/>
              <a:t>38</a:t>
            </a:fld>
            <a:endParaRPr lang="en-US" altLang="en-US" sz="120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48C06A95-E46B-47D9-A8AD-3039C8917F21}" type="slidenum">
              <a:rPr lang="en-US" altLang="en-US" sz="1200"/>
              <a:pPr eaLnBrk="1" hangingPunct="1"/>
              <a:t>39</a:t>
            </a:fld>
            <a:endParaRPr lang="en-US" altLang="en-US" sz="120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EC5B67C2-054C-49F4-AE32-687F0652E548}" type="slidenum">
              <a:rPr lang="en-US" altLang="en-US" sz="1200"/>
              <a:pPr eaLnBrk="1" hangingPunct="1"/>
              <a:t>40</a:t>
            </a:fld>
            <a:endParaRPr lang="en-US" altLang="en-US" sz="120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Georgi Markov assassinated in London by Bulgarian agents w/help from KGB (used ricin dart in umbrella)</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F21AA2DB-02DD-403A-B483-3DCF0A688556}" type="slidenum">
              <a:rPr lang="en-US" altLang="en-US" sz="1200"/>
              <a:pPr eaLnBrk="1" hangingPunct="1"/>
              <a:t>41</a:t>
            </a:fld>
            <a:endParaRPr lang="en-US" altLang="en-US" sz="120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7407CCB-C221-41B1-9FAC-9404191D110E}" type="slidenum">
              <a:rPr lang="en-US" altLang="en-US" sz="1200"/>
              <a:pPr eaLnBrk="1" hangingPunct="1"/>
              <a:t>42</a:t>
            </a:fld>
            <a:endParaRPr lang="en-US" altLang="en-US" sz="120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CF1A5EEE-4F51-41EA-818F-AC4815748E25}" type="slidenum">
              <a:rPr lang="en-US" altLang="en-US" sz="1200"/>
              <a:pPr eaLnBrk="1" hangingPunct="1"/>
              <a:t>43</a:t>
            </a:fld>
            <a:endParaRPr lang="en-US" altLang="en-US" sz="120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C5C9C6CE-00BF-460D-92FE-2F068D318877}" type="slidenum">
              <a:rPr lang="en-US" altLang="en-US" sz="1200"/>
              <a:pPr eaLnBrk="1" hangingPunct="1"/>
              <a:t>18</a:t>
            </a:fld>
            <a:endParaRPr lang="en-US" altLang="en-US" sz="120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5D4D4F54-E7D6-4966-8026-D7FD8560E0F8}" type="slidenum">
              <a:rPr lang="en-US" altLang="en-US" sz="1200"/>
              <a:pPr eaLnBrk="1" hangingPunct="1"/>
              <a:t>44</a:t>
            </a:fld>
            <a:endParaRPr lang="en-US" altLang="en-US" sz="120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CCD16FBD-B69A-40C7-A1A4-B620F9668CFD}" type="slidenum">
              <a:rPr lang="en-US" altLang="en-US" sz="1200"/>
              <a:pPr eaLnBrk="1" hangingPunct="1"/>
              <a:t>19</a:t>
            </a:fld>
            <a:endParaRPr lang="en-US" altLang="en-US" sz="12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6F386CE2-CA7D-476A-8BA6-32D66B536CA0}" type="slidenum">
              <a:rPr lang="en-US" altLang="en-US" sz="1200"/>
              <a:pPr eaLnBrk="1" hangingPunct="1"/>
              <a:t>20</a:t>
            </a:fld>
            <a:endParaRPr lang="en-US" altLang="en-US" sz="12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06496D29-BCF4-4704-B355-30B56494E35C}" type="slidenum">
              <a:rPr lang="en-US" altLang="en-US" sz="1200"/>
              <a:pPr eaLnBrk="1" hangingPunct="1"/>
              <a:t>21</a:t>
            </a:fld>
            <a:endParaRPr lang="en-US" altLang="en-US" sz="120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3A50FD5C-9A3A-40E6-A5D9-2D156123CB82}" type="slidenum">
              <a:rPr lang="en-US" altLang="en-US" sz="1200"/>
              <a:pPr eaLnBrk="1" hangingPunct="1"/>
              <a:t>22</a:t>
            </a:fld>
            <a:endParaRPr lang="en-US" altLang="en-US" sz="12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Was he just being mean? Yes &amp; no. He was a ruthless, power-hungry dictator, but also he wanted a “buffer” between him and invaders from Western Europe.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B7C7E763-EA02-454F-A942-2A6BAAB7B440}" type="slidenum">
              <a:rPr lang="en-US" altLang="en-US" sz="1200"/>
              <a:pPr eaLnBrk="1" hangingPunct="1"/>
              <a:t>23</a:t>
            </a:fld>
            <a:endParaRPr lang="en-US" altLang="en-US" sz="120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Remember to mention that Marx’s vision of equality for all was betrayed by Stalinism.</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6304019B-4BE7-4B2A-8589-9FFFF0EC6764}" type="slidenum">
              <a:rPr lang="en-US" altLang="en-US" sz="1200"/>
              <a:pPr eaLnBrk="1" hangingPunct="1"/>
              <a:t>24</a:t>
            </a:fld>
            <a:endParaRPr lang="en-US" altLang="en-US"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D02C3B72-64E2-4AE4-85F7-B72636F33640}" type="slidenum">
              <a:rPr lang="en-US" altLang="en-US" sz="1200"/>
              <a:pPr eaLnBrk="1" hangingPunct="1"/>
              <a:t>25</a:t>
            </a:fld>
            <a:endParaRPr lang="en-US" altLang="en-US" sz="120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DEAC4F-3224-4D54-A077-90CB1E6198F4}" type="datetimeFigureOut">
              <a:rPr lang="en-US" smtClean="0"/>
              <a:t>4/22/2015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6EEF96-1930-48F5-94BF-60643CB453DE}" type="slidenum">
              <a:rPr lang="en-US" smtClean="0"/>
              <a:t>‹#›</a:t>
            </a:fld>
            <a:endParaRPr lang="en-US"/>
          </a:p>
        </p:txBody>
      </p:sp>
    </p:spTree>
    <p:extLst>
      <p:ext uri="{BB962C8B-B14F-4D97-AF65-F5344CB8AC3E}">
        <p14:creationId xmlns:p14="http://schemas.microsoft.com/office/powerpoint/2010/main" val="638427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DEAC4F-3224-4D54-A077-90CB1E6198F4}" type="datetimeFigureOut">
              <a:rPr lang="en-US" smtClean="0"/>
              <a:t>4/22/2015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6EEF96-1930-48F5-94BF-60643CB453DE}" type="slidenum">
              <a:rPr lang="en-US" smtClean="0"/>
              <a:t>‹#›</a:t>
            </a:fld>
            <a:endParaRPr lang="en-US"/>
          </a:p>
        </p:txBody>
      </p:sp>
    </p:spTree>
    <p:extLst>
      <p:ext uri="{BB962C8B-B14F-4D97-AF65-F5344CB8AC3E}">
        <p14:creationId xmlns:p14="http://schemas.microsoft.com/office/powerpoint/2010/main" val="620331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DEAC4F-3224-4D54-A077-90CB1E6198F4}" type="datetimeFigureOut">
              <a:rPr lang="en-US" smtClean="0"/>
              <a:t>4/22/2015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6EEF96-1930-48F5-94BF-60643CB453DE}" type="slidenum">
              <a:rPr lang="en-US" smtClean="0"/>
              <a:t>‹#›</a:t>
            </a:fld>
            <a:endParaRPr lang="en-US"/>
          </a:p>
        </p:txBody>
      </p:sp>
    </p:spTree>
    <p:extLst>
      <p:ext uri="{BB962C8B-B14F-4D97-AF65-F5344CB8AC3E}">
        <p14:creationId xmlns:p14="http://schemas.microsoft.com/office/powerpoint/2010/main" val="1189252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DEAC4F-3224-4D54-A077-90CB1E6198F4}" type="datetimeFigureOut">
              <a:rPr lang="en-US" smtClean="0"/>
              <a:t>4/22/2015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6EEF96-1930-48F5-94BF-60643CB453DE}" type="slidenum">
              <a:rPr lang="en-US" smtClean="0"/>
              <a:t>‹#›</a:t>
            </a:fld>
            <a:endParaRPr lang="en-US"/>
          </a:p>
        </p:txBody>
      </p:sp>
    </p:spTree>
    <p:extLst>
      <p:ext uri="{BB962C8B-B14F-4D97-AF65-F5344CB8AC3E}">
        <p14:creationId xmlns:p14="http://schemas.microsoft.com/office/powerpoint/2010/main" val="1292784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EAC4F-3224-4D54-A077-90CB1E6198F4}" type="datetimeFigureOut">
              <a:rPr lang="en-US" smtClean="0"/>
              <a:t>4/22/2015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6EEF96-1930-48F5-94BF-60643CB453DE}" type="slidenum">
              <a:rPr lang="en-US" smtClean="0"/>
              <a:t>‹#›</a:t>
            </a:fld>
            <a:endParaRPr lang="en-US"/>
          </a:p>
        </p:txBody>
      </p:sp>
    </p:spTree>
    <p:extLst>
      <p:ext uri="{BB962C8B-B14F-4D97-AF65-F5344CB8AC3E}">
        <p14:creationId xmlns:p14="http://schemas.microsoft.com/office/powerpoint/2010/main" val="2529873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6DEAC4F-3224-4D54-A077-90CB1E6198F4}" type="datetimeFigureOut">
              <a:rPr lang="en-US" smtClean="0"/>
              <a:t>4/22/2015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6EEF96-1930-48F5-94BF-60643CB453DE}" type="slidenum">
              <a:rPr lang="en-US" smtClean="0"/>
              <a:t>‹#›</a:t>
            </a:fld>
            <a:endParaRPr lang="en-US"/>
          </a:p>
        </p:txBody>
      </p:sp>
    </p:spTree>
    <p:extLst>
      <p:ext uri="{BB962C8B-B14F-4D97-AF65-F5344CB8AC3E}">
        <p14:creationId xmlns:p14="http://schemas.microsoft.com/office/powerpoint/2010/main" val="1145963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DEAC4F-3224-4D54-A077-90CB1E6198F4}" type="datetimeFigureOut">
              <a:rPr lang="en-US" smtClean="0"/>
              <a:t>4/22/2015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6EEF96-1930-48F5-94BF-60643CB453DE}" type="slidenum">
              <a:rPr lang="en-US" smtClean="0"/>
              <a:t>‹#›</a:t>
            </a:fld>
            <a:endParaRPr lang="en-US"/>
          </a:p>
        </p:txBody>
      </p:sp>
    </p:spTree>
    <p:extLst>
      <p:ext uri="{BB962C8B-B14F-4D97-AF65-F5344CB8AC3E}">
        <p14:creationId xmlns:p14="http://schemas.microsoft.com/office/powerpoint/2010/main" val="4163045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DEAC4F-3224-4D54-A077-90CB1E6198F4}" type="datetimeFigureOut">
              <a:rPr lang="en-US" smtClean="0"/>
              <a:t>4/22/2015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6EEF96-1930-48F5-94BF-60643CB453DE}" type="slidenum">
              <a:rPr lang="en-US" smtClean="0"/>
              <a:t>‹#›</a:t>
            </a:fld>
            <a:endParaRPr lang="en-US"/>
          </a:p>
        </p:txBody>
      </p:sp>
    </p:spTree>
    <p:extLst>
      <p:ext uri="{BB962C8B-B14F-4D97-AF65-F5344CB8AC3E}">
        <p14:creationId xmlns:p14="http://schemas.microsoft.com/office/powerpoint/2010/main" val="783548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EAC4F-3224-4D54-A077-90CB1E6198F4}" type="datetimeFigureOut">
              <a:rPr lang="en-US" smtClean="0"/>
              <a:t>4/22/2015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6EEF96-1930-48F5-94BF-60643CB453DE}" type="slidenum">
              <a:rPr lang="en-US" smtClean="0"/>
              <a:t>‹#›</a:t>
            </a:fld>
            <a:endParaRPr lang="en-US"/>
          </a:p>
        </p:txBody>
      </p:sp>
    </p:spTree>
    <p:extLst>
      <p:ext uri="{BB962C8B-B14F-4D97-AF65-F5344CB8AC3E}">
        <p14:creationId xmlns:p14="http://schemas.microsoft.com/office/powerpoint/2010/main" val="1845380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EAC4F-3224-4D54-A077-90CB1E6198F4}" type="datetimeFigureOut">
              <a:rPr lang="en-US" smtClean="0"/>
              <a:t>4/22/2015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6EEF96-1930-48F5-94BF-60643CB453DE}" type="slidenum">
              <a:rPr lang="en-US" smtClean="0"/>
              <a:t>‹#›</a:t>
            </a:fld>
            <a:endParaRPr lang="en-US"/>
          </a:p>
        </p:txBody>
      </p:sp>
    </p:spTree>
    <p:extLst>
      <p:ext uri="{BB962C8B-B14F-4D97-AF65-F5344CB8AC3E}">
        <p14:creationId xmlns:p14="http://schemas.microsoft.com/office/powerpoint/2010/main" val="3542241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EAC4F-3224-4D54-A077-90CB1E6198F4}" type="datetimeFigureOut">
              <a:rPr lang="en-US" smtClean="0"/>
              <a:t>4/22/2015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6EEF96-1930-48F5-94BF-60643CB453DE}" type="slidenum">
              <a:rPr lang="en-US" smtClean="0"/>
              <a:t>‹#›</a:t>
            </a:fld>
            <a:endParaRPr lang="en-US"/>
          </a:p>
        </p:txBody>
      </p:sp>
    </p:spTree>
    <p:extLst>
      <p:ext uri="{BB962C8B-B14F-4D97-AF65-F5344CB8AC3E}">
        <p14:creationId xmlns:p14="http://schemas.microsoft.com/office/powerpoint/2010/main" val="3859309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DEAC4F-3224-4D54-A077-90CB1E6198F4}" type="datetimeFigureOut">
              <a:rPr lang="en-US" smtClean="0"/>
              <a:t>4/22/2015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6EEF96-1930-48F5-94BF-60643CB453DE}" type="slidenum">
              <a:rPr lang="en-US" smtClean="0"/>
              <a:t>‹#›</a:t>
            </a:fld>
            <a:endParaRPr lang="en-US"/>
          </a:p>
        </p:txBody>
      </p:sp>
    </p:spTree>
    <p:extLst>
      <p:ext uri="{BB962C8B-B14F-4D97-AF65-F5344CB8AC3E}">
        <p14:creationId xmlns:p14="http://schemas.microsoft.com/office/powerpoint/2010/main" val="3295591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png"/></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png"/><Relationship Id="rId4" Type="http://schemas.openxmlformats.org/officeDocument/2006/relationships/image" Target="../media/image44.png"/></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43.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4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Communism Short Answer Quiz</a:t>
            </a:r>
            <a:endParaRPr lang="en-US" dirty="0"/>
          </a:p>
        </p:txBody>
      </p:sp>
      <p:sp>
        <p:nvSpPr>
          <p:cNvPr id="4" name="Content Placeholder 3"/>
          <p:cNvSpPr>
            <a:spLocks noGrp="1"/>
          </p:cNvSpPr>
          <p:nvPr>
            <p:ph idx="1"/>
          </p:nvPr>
        </p:nvSpPr>
        <p:spPr/>
        <p:txBody>
          <a:bodyPr>
            <a:normAutofit lnSpcReduction="10000"/>
          </a:bodyPr>
          <a:lstStyle/>
          <a:p>
            <a:pPr marL="514350" indent="-514350">
              <a:buAutoNum type="arabicPeriod"/>
            </a:pPr>
            <a:r>
              <a:rPr lang="en-US" dirty="0" smtClean="0"/>
              <a:t>Describe </a:t>
            </a:r>
            <a:r>
              <a:rPr lang="en-US" dirty="0"/>
              <a:t>the appeal of communism to people &amp; nations who adopted it</a:t>
            </a:r>
            <a:r>
              <a:rPr lang="en-US" dirty="0" smtClean="0"/>
              <a:t>.</a:t>
            </a:r>
            <a:r>
              <a:rPr lang="en-US" dirty="0"/>
              <a:t> </a:t>
            </a:r>
            <a:endParaRPr lang="en-US" dirty="0" smtClean="0"/>
          </a:p>
          <a:p>
            <a:pPr marL="0" indent="0">
              <a:buNone/>
            </a:pPr>
            <a:endParaRPr lang="en-US" dirty="0"/>
          </a:p>
          <a:p>
            <a:pPr marL="0" indent="0">
              <a:buNone/>
            </a:pPr>
            <a:r>
              <a:rPr lang="en-US" dirty="0"/>
              <a:t>2. How were third-world countries impacted by the politics of the Cold War</a:t>
            </a:r>
            <a:r>
              <a:rPr lang="en-US" dirty="0" smtClean="0"/>
              <a:t>?</a:t>
            </a:r>
          </a:p>
          <a:p>
            <a:pPr marL="0" indent="0">
              <a:buNone/>
            </a:pPr>
            <a:endParaRPr lang="en-US" dirty="0"/>
          </a:p>
          <a:p>
            <a:pPr marL="0" indent="0">
              <a:buNone/>
            </a:pPr>
            <a:r>
              <a:rPr lang="en-US" dirty="0" smtClean="0"/>
              <a:t>3</a:t>
            </a:r>
            <a:r>
              <a:rPr lang="en-US" dirty="0"/>
              <a:t>. In what ways did the Soviet Union and China experience communism differently during the 20</a:t>
            </a:r>
            <a:r>
              <a:rPr lang="en-US" baseline="30000" dirty="0"/>
              <a:t>th</a:t>
            </a:r>
            <a:r>
              <a:rPr lang="en-US" dirty="0"/>
              <a:t> century (NOT JUST the revolutions)?</a:t>
            </a:r>
          </a:p>
          <a:p>
            <a:pPr marL="0" indent="0">
              <a:buNone/>
            </a:pPr>
            <a:endParaRPr lang="en-US" dirty="0"/>
          </a:p>
        </p:txBody>
      </p:sp>
    </p:spTree>
    <p:extLst>
      <p:ext uri="{BB962C8B-B14F-4D97-AF65-F5344CB8AC3E}">
        <p14:creationId xmlns:p14="http://schemas.microsoft.com/office/powerpoint/2010/main" val="37749646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60" y="0"/>
            <a:ext cx="10192404" cy="1143000"/>
          </a:xfrm>
        </p:spPr>
        <p:txBody>
          <a:bodyPr>
            <a:noAutofit/>
          </a:bodyPr>
          <a:lstStyle/>
          <a:p>
            <a:r>
              <a:rPr lang="en-US" sz="3200" dirty="0" smtClean="0"/>
              <a:t>Lenin’s simple message earned him the support </a:t>
            </a:r>
            <a:br>
              <a:rPr lang="en-US" sz="3200" dirty="0" smtClean="0"/>
            </a:br>
            <a:r>
              <a:rPr lang="en-US" sz="3200" dirty="0" smtClean="0"/>
              <a:t>of the masses. </a:t>
            </a:r>
            <a:endParaRPr lang="en-US" sz="3200" dirty="0"/>
          </a:p>
        </p:txBody>
      </p:sp>
      <p:sp>
        <p:nvSpPr>
          <p:cNvPr id="7" name="Oval Callout 6"/>
          <p:cNvSpPr/>
          <p:nvPr/>
        </p:nvSpPr>
        <p:spPr>
          <a:xfrm>
            <a:off x="738312" y="1432518"/>
            <a:ext cx="3558666" cy="1837107"/>
          </a:xfrm>
          <a:prstGeom prst="wedgeEllipseCallout">
            <a:avLst>
              <a:gd name="adj1" fmla="val 23806"/>
              <a:gd name="adj2" fmla="val 70911"/>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400" dirty="0" smtClean="0">
                <a:solidFill>
                  <a:schemeClr val="tx1"/>
                </a:solidFill>
              </a:rPr>
              <a:t>“Bread, Peace, and Land!”</a:t>
            </a:r>
            <a:endParaRPr lang="en-US" sz="3400" dirty="0">
              <a:solidFill>
                <a:schemeClr val="tx1"/>
              </a:solidFill>
            </a:endParaRPr>
          </a:p>
        </p:txBody>
      </p:sp>
    </p:spTree>
    <p:extLst>
      <p:ext uri="{BB962C8B-B14F-4D97-AF65-F5344CB8AC3E}">
        <p14:creationId xmlns:p14="http://schemas.microsoft.com/office/powerpoint/2010/main" val="11448621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6138"/>
            <a:ext cx="8229600" cy="1143000"/>
          </a:xfrm>
        </p:spPr>
        <p:txBody>
          <a:bodyPr>
            <a:normAutofit fontScale="90000"/>
          </a:bodyPr>
          <a:lstStyle/>
          <a:p>
            <a:r>
              <a:rPr lang="en-US" dirty="0" smtClean="0"/>
              <a:t>With the help of labor leader </a:t>
            </a:r>
            <a:r>
              <a:rPr lang="en-US" b="1" dirty="0" smtClean="0"/>
              <a:t>Leon Trotsky, </a:t>
            </a:r>
            <a:r>
              <a:rPr lang="en-US" dirty="0" smtClean="0"/>
              <a:t>Lenin’s </a:t>
            </a:r>
            <a:r>
              <a:rPr lang="en-US" b="1" dirty="0" smtClean="0"/>
              <a:t>Bolsheviks</a:t>
            </a:r>
            <a:r>
              <a:rPr lang="en-US" dirty="0" smtClean="0"/>
              <a:t> overthrew the government. </a:t>
            </a:r>
            <a:endParaRPr lang="en-US" dirty="0"/>
          </a:p>
        </p:txBody>
      </p:sp>
    </p:spTree>
    <p:extLst>
      <p:ext uri="{BB962C8B-B14F-4D97-AF65-F5344CB8AC3E}">
        <p14:creationId xmlns:p14="http://schemas.microsoft.com/office/powerpoint/2010/main" val="23327119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441" y="846138"/>
            <a:ext cx="10690764" cy="1143000"/>
          </a:xfrm>
        </p:spPr>
        <p:txBody>
          <a:bodyPr>
            <a:normAutofit fontScale="90000"/>
          </a:bodyPr>
          <a:lstStyle/>
          <a:p>
            <a:r>
              <a:rPr lang="en-US" dirty="0" smtClean="0"/>
              <a:t>After taking power, Lenin did the following:</a:t>
            </a:r>
            <a:br>
              <a:rPr lang="en-US" dirty="0" smtClean="0"/>
            </a:br>
            <a:r>
              <a:rPr lang="en-US" dirty="0" smtClean="0"/>
              <a:t/>
            </a:r>
            <a:br>
              <a:rPr lang="en-US" dirty="0" smtClean="0"/>
            </a:br>
            <a:endParaRPr lang="en-US" dirty="0"/>
          </a:p>
        </p:txBody>
      </p:sp>
      <p:sp>
        <p:nvSpPr>
          <p:cNvPr id="5" name="TextBox 4"/>
          <p:cNvSpPr txBox="1"/>
          <p:nvPr/>
        </p:nvSpPr>
        <p:spPr>
          <a:xfrm>
            <a:off x="1" y="1521128"/>
            <a:ext cx="9144000" cy="461665"/>
          </a:xfrm>
          <a:prstGeom prst="rect">
            <a:avLst/>
          </a:prstGeom>
          <a:noFill/>
        </p:spPr>
        <p:txBody>
          <a:bodyPr wrap="square" rtlCol="0">
            <a:spAutoFit/>
          </a:bodyPr>
          <a:lstStyle/>
          <a:p>
            <a:r>
              <a:rPr lang="en-US" sz="2400" dirty="0" smtClean="0"/>
              <a:t>1. Declared himself the dictator of Russia</a:t>
            </a:r>
            <a:endParaRPr lang="en-US" sz="2400" dirty="0"/>
          </a:p>
        </p:txBody>
      </p:sp>
      <p:sp>
        <p:nvSpPr>
          <p:cNvPr id="10" name="TextBox 9"/>
          <p:cNvSpPr txBox="1"/>
          <p:nvPr/>
        </p:nvSpPr>
        <p:spPr>
          <a:xfrm>
            <a:off x="0" y="2373836"/>
            <a:ext cx="9144000" cy="461665"/>
          </a:xfrm>
          <a:prstGeom prst="rect">
            <a:avLst/>
          </a:prstGeom>
          <a:noFill/>
        </p:spPr>
        <p:txBody>
          <a:bodyPr wrap="square" rtlCol="0">
            <a:spAutoFit/>
          </a:bodyPr>
          <a:lstStyle/>
          <a:p>
            <a:r>
              <a:rPr lang="en-US" sz="2400" dirty="0"/>
              <a:t>2</a:t>
            </a:r>
            <a:r>
              <a:rPr lang="en-US" sz="2400" dirty="0" smtClean="0"/>
              <a:t>. “Collectivized” all factories and farms (seized for “the people”)</a:t>
            </a:r>
            <a:endParaRPr lang="en-US" sz="2400" dirty="0"/>
          </a:p>
        </p:txBody>
      </p:sp>
      <p:sp>
        <p:nvSpPr>
          <p:cNvPr id="11" name="TextBox 10"/>
          <p:cNvSpPr txBox="1"/>
          <p:nvPr/>
        </p:nvSpPr>
        <p:spPr>
          <a:xfrm>
            <a:off x="0" y="3348540"/>
            <a:ext cx="9144000" cy="461665"/>
          </a:xfrm>
          <a:prstGeom prst="rect">
            <a:avLst/>
          </a:prstGeom>
          <a:noFill/>
        </p:spPr>
        <p:txBody>
          <a:bodyPr wrap="square" rtlCol="0">
            <a:spAutoFit/>
          </a:bodyPr>
          <a:lstStyle/>
          <a:p>
            <a:r>
              <a:rPr lang="en-US" sz="2400" dirty="0" smtClean="0"/>
              <a:t>3. Muzzled the press, abolished Christianity.</a:t>
            </a:r>
            <a:endParaRPr lang="en-US" sz="2400" dirty="0"/>
          </a:p>
        </p:txBody>
      </p:sp>
      <p:sp>
        <p:nvSpPr>
          <p:cNvPr id="12" name="TextBox 11"/>
          <p:cNvSpPr txBox="1"/>
          <p:nvPr/>
        </p:nvSpPr>
        <p:spPr>
          <a:xfrm>
            <a:off x="1" y="4397085"/>
            <a:ext cx="9144000" cy="461665"/>
          </a:xfrm>
          <a:prstGeom prst="rect">
            <a:avLst/>
          </a:prstGeom>
          <a:noFill/>
        </p:spPr>
        <p:txBody>
          <a:bodyPr wrap="square" rtlCol="0">
            <a:spAutoFit/>
          </a:bodyPr>
          <a:lstStyle/>
          <a:p>
            <a:r>
              <a:rPr lang="en-US" sz="2400" dirty="0"/>
              <a:t>4</a:t>
            </a:r>
            <a:r>
              <a:rPr lang="en-US" sz="2400" dirty="0" smtClean="0"/>
              <a:t>. Put Trotsky in control of the Red Army</a:t>
            </a:r>
            <a:endParaRPr lang="en-US" sz="2400" dirty="0"/>
          </a:p>
        </p:txBody>
      </p:sp>
      <p:sp>
        <p:nvSpPr>
          <p:cNvPr id="13" name="TextBox 12"/>
          <p:cNvSpPr txBox="1"/>
          <p:nvPr/>
        </p:nvSpPr>
        <p:spPr>
          <a:xfrm>
            <a:off x="1" y="5534239"/>
            <a:ext cx="9144000" cy="461665"/>
          </a:xfrm>
          <a:prstGeom prst="rect">
            <a:avLst/>
          </a:prstGeom>
          <a:noFill/>
        </p:spPr>
        <p:txBody>
          <a:bodyPr wrap="square" rtlCol="0">
            <a:spAutoFit/>
          </a:bodyPr>
          <a:lstStyle/>
          <a:p>
            <a:r>
              <a:rPr lang="en-US" sz="2400" dirty="0" smtClean="0"/>
              <a:t>5. Set up a new secret police to silence his enemies (“</a:t>
            </a:r>
            <a:r>
              <a:rPr lang="en-US" sz="2400" dirty="0" err="1" smtClean="0"/>
              <a:t>Cheka</a:t>
            </a:r>
            <a:r>
              <a:rPr lang="en-US" sz="2400" dirty="0" smtClean="0"/>
              <a:t>” or “KGB”)</a:t>
            </a:r>
            <a:endParaRPr lang="en-US" sz="2400" dirty="0"/>
          </a:p>
        </p:txBody>
      </p:sp>
      <p:sp>
        <p:nvSpPr>
          <p:cNvPr id="8" name="TextBox 7"/>
          <p:cNvSpPr txBox="1"/>
          <p:nvPr/>
        </p:nvSpPr>
        <p:spPr>
          <a:xfrm>
            <a:off x="0" y="6396335"/>
            <a:ext cx="9144000" cy="461665"/>
          </a:xfrm>
          <a:prstGeom prst="rect">
            <a:avLst/>
          </a:prstGeom>
          <a:noFill/>
        </p:spPr>
        <p:txBody>
          <a:bodyPr wrap="square" rtlCol="0">
            <a:spAutoFit/>
          </a:bodyPr>
          <a:lstStyle/>
          <a:p>
            <a:r>
              <a:rPr lang="en-US" sz="2400" dirty="0" smtClean="0"/>
              <a:t>6. “Brainwashed” his people through propaganda, camps &amp; terror. </a:t>
            </a:r>
            <a:endParaRPr lang="en-US" sz="2400" dirty="0"/>
          </a:p>
        </p:txBody>
      </p:sp>
    </p:spTree>
    <p:extLst>
      <p:ext uri="{BB962C8B-B14F-4D97-AF65-F5344CB8AC3E}">
        <p14:creationId xmlns:p14="http://schemas.microsoft.com/office/powerpoint/2010/main" val="3362676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P spid="12" grpId="0"/>
      <p:bldP spid="13" grpId="0"/>
      <p:bldP spid="8" grpId="0"/>
      <p:bldP spid="8"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640" y="0"/>
            <a:ext cx="9454091" cy="1143000"/>
          </a:xfrm>
        </p:spPr>
        <p:txBody>
          <a:bodyPr>
            <a:normAutofit fontScale="90000"/>
          </a:bodyPr>
          <a:lstStyle/>
          <a:p>
            <a:r>
              <a:rPr lang="en-US" dirty="0" smtClean="0"/>
              <a:t>Lenin also negotiated a separate peace with Germany at the Treaty of Brest-Litovsk. </a:t>
            </a:r>
            <a:endParaRPr lang="en-US" dirty="0"/>
          </a:p>
        </p:txBody>
      </p:sp>
      <p:sp>
        <p:nvSpPr>
          <p:cNvPr id="3" name="Content Placeholder 2"/>
          <p:cNvSpPr>
            <a:spLocks noGrp="1"/>
          </p:cNvSpPr>
          <p:nvPr>
            <p:ph idx="1"/>
          </p:nvPr>
        </p:nvSpPr>
        <p:spPr/>
        <p:txBody>
          <a:bodyPr/>
          <a:lstStyle/>
          <a:p>
            <a:endParaRPr lang="en-US"/>
          </a:p>
        </p:txBody>
      </p:sp>
      <p:sp>
        <p:nvSpPr>
          <p:cNvPr id="7" name="TextBox 6"/>
          <p:cNvSpPr txBox="1"/>
          <p:nvPr/>
        </p:nvSpPr>
        <p:spPr>
          <a:xfrm>
            <a:off x="457200" y="6211669"/>
            <a:ext cx="8457292" cy="646331"/>
          </a:xfrm>
          <a:prstGeom prst="rect">
            <a:avLst/>
          </a:prstGeom>
          <a:noFill/>
        </p:spPr>
        <p:txBody>
          <a:bodyPr wrap="square" rtlCol="0">
            <a:spAutoFit/>
          </a:bodyPr>
          <a:lstStyle/>
          <a:p>
            <a:r>
              <a:rPr lang="en-US" dirty="0" smtClean="0"/>
              <a:t>(This allowed the Germans to concentrate on the Western Front where only the intervention of the USA saved the Allies from defeat.)</a:t>
            </a:r>
            <a:endParaRPr lang="en-US" dirty="0"/>
          </a:p>
        </p:txBody>
      </p:sp>
    </p:spTree>
    <p:extLst>
      <p:ext uri="{BB962C8B-B14F-4D97-AF65-F5344CB8AC3E}">
        <p14:creationId xmlns:p14="http://schemas.microsoft.com/office/powerpoint/2010/main" val="26031266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454091" cy="1143000"/>
          </a:xfrm>
        </p:spPr>
        <p:txBody>
          <a:bodyPr>
            <a:normAutofit/>
          </a:bodyPr>
          <a:lstStyle/>
          <a:p>
            <a:r>
              <a:rPr lang="en-US" sz="3200" dirty="0" smtClean="0"/>
              <a:t>In addition, the Czar and his family were shot.</a:t>
            </a:r>
            <a:br>
              <a:rPr lang="en-US" sz="3200" dirty="0" smtClean="0"/>
            </a:br>
            <a:r>
              <a:rPr lang="en-US" sz="3200" dirty="0" smtClean="0"/>
              <a:t>(Romanov Dynasty 1613 – 1918) </a:t>
            </a:r>
            <a:endParaRPr lang="en-US" sz="3200"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619487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62965"/>
            <a:ext cx="8229600" cy="1143000"/>
          </a:xfrm>
        </p:spPr>
        <p:txBody>
          <a:bodyPr>
            <a:normAutofit fontScale="90000"/>
          </a:bodyPr>
          <a:lstStyle/>
          <a:p>
            <a:r>
              <a:rPr lang="en-US" dirty="0" smtClean="0"/>
              <a:t>At the end of the Civil War, Russia was a communist power on the rise. It would dominate the 20</a:t>
            </a:r>
            <a:r>
              <a:rPr lang="en-US" baseline="30000" dirty="0" smtClean="0"/>
              <a:t>th</a:t>
            </a:r>
            <a:r>
              <a:rPr lang="en-US" dirty="0" smtClean="0"/>
              <a:t> Century by provoking revolutions, defeating Nazi Germany, and challenging the US for superpower status. </a:t>
            </a:r>
            <a:endParaRPr lang="en-US" dirty="0"/>
          </a:p>
        </p:txBody>
      </p:sp>
      <p:sp>
        <p:nvSpPr>
          <p:cNvPr id="3" name="Content Placeholder 2"/>
          <p:cNvSpPr>
            <a:spLocks noGrp="1"/>
          </p:cNvSpPr>
          <p:nvPr>
            <p:ph idx="1"/>
          </p:nvPr>
        </p:nvSpPr>
        <p:spPr>
          <a:xfrm>
            <a:off x="457200" y="4595018"/>
            <a:ext cx="8229600" cy="4525963"/>
          </a:xfrm>
        </p:spPr>
        <p:txBody>
          <a:bodyPr/>
          <a:lstStyle/>
          <a:p>
            <a:pPr>
              <a:buNone/>
            </a:pPr>
            <a:r>
              <a:rPr lang="en-US" dirty="0" smtClean="0"/>
              <a:t>But Lenin did not live to see any of this. He </a:t>
            </a:r>
            <a:r>
              <a:rPr lang="en-US" smtClean="0"/>
              <a:t>died in 1925, </a:t>
            </a:r>
            <a:r>
              <a:rPr lang="en-US" dirty="0" smtClean="0"/>
              <a:t>to be replaced by one of the most powerful and feared leaders in world history:</a:t>
            </a:r>
            <a:endParaRPr lang="en-US" dirty="0"/>
          </a:p>
        </p:txBody>
      </p:sp>
    </p:spTree>
    <p:extLst>
      <p:ext uri="{BB962C8B-B14F-4D97-AF65-F5344CB8AC3E}">
        <p14:creationId xmlns:p14="http://schemas.microsoft.com/office/powerpoint/2010/main" val="24764653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Stalin’s Methods of Consolidating Power</a:t>
            </a:r>
            <a:endParaRPr lang="en-US" dirty="0"/>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18783954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771A0008-043B-4BA1-97D4-44D95345555A}" type="slidenum">
              <a:rPr lang="en-US" altLang="en-US" sz="1400"/>
              <a:pPr eaLnBrk="1" hangingPunct="1"/>
              <a:t>17</a:t>
            </a:fld>
            <a:endParaRPr lang="en-US" altLang="en-US" sz="1400"/>
          </a:p>
        </p:txBody>
      </p:sp>
      <p:sp>
        <p:nvSpPr>
          <p:cNvPr id="30722" name="Rectangle 2"/>
          <p:cNvSpPr>
            <a:spLocks noGrp="1" noChangeArrowheads="1"/>
          </p:cNvSpPr>
          <p:nvPr>
            <p:ph type="title"/>
          </p:nvPr>
        </p:nvSpPr>
        <p:spPr>
          <a:xfrm>
            <a:off x="457200" y="1165279"/>
            <a:ext cx="8229600" cy="1143000"/>
          </a:xfrm>
        </p:spPr>
        <p:txBody>
          <a:bodyPr>
            <a:normAutofit fontScale="90000"/>
          </a:bodyPr>
          <a:lstStyle/>
          <a:p>
            <a:pPr eaLnBrk="1" hangingPunct="1"/>
            <a:r>
              <a:rPr lang="en-US" altLang="en-US" sz="4000" dirty="0" smtClean="0"/>
              <a:t>The United States and Soviet Russia were not exactly friendly prior to World War II.</a:t>
            </a:r>
            <a:br>
              <a:rPr lang="en-US" altLang="en-US" sz="4000" dirty="0" smtClean="0"/>
            </a:br>
            <a:r>
              <a:rPr lang="en-US" altLang="en-US" sz="4000" dirty="0" smtClean="0"/>
              <a:t/>
            </a:r>
            <a:br>
              <a:rPr lang="en-US" altLang="en-US" sz="4000" dirty="0" smtClean="0"/>
            </a:br>
            <a:endParaRPr lang="en-US" altLang="en-US" sz="4000" dirty="0" smtClean="0"/>
          </a:p>
        </p:txBody>
      </p:sp>
      <p:sp>
        <p:nvSpPr>
          <p:cNvPr id="30727" name="AutoShape 7"/>
          <p:cNvSpPr>
            <a:spLocks noChangeArrowheads="1"/>
          </p:cNvSpPr>
          <p:nvPr/>
        </p:nvSpPr>
        <p:spPr bwMode="auto">
          <a:xfrm>
            <a:off x="2590800" y="2895600"/>
            <a:ext cx="1828800" cy="1676400"/>
          </a:xfrm>
          <a:prstGeom prst="wedgeRoundRectCallout">
            <a:avLst>
              <a:gd name="adj1" fmla="val -72398"/>
              <a:gd name="adj2" fmla="val 55870"/>
              <a:gd name="adj3" fmla="val 16667"/>
            </a:avLst>
          </a:prstGeom>
          <a:solidFill>
            <a:schemeClr val="bg1"/>
          </a:solidFill>
          <a:ln w="9525">
            <a:solidFill>
              <a:schemeClr val="tx1"/>
            </a:solidFill>
            <a:miter lim="800000"/>
            <a:headEnd/>
            <a:tailEnd/>
          </a:ln>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en-US" sz="1800"/>
              <a:t>Good Russians hate American Capitalist Pigs!</a:t>
            </a:r>
          </a:p>
        </p:txBody>
      </p:sp>
      <p:sp>
        <p:nvSpPr>
          <p:cNvPr id="38919" name="Text Box 10"/>
          <p:cNvSpPr txBox="1">
            <a:spLocks noChangeArrowheads="1"/>
          </p:cNvSpPr>
          <p:nvPr/>
        </p:nvSpPr>
        <p:spPr bwMode="auto">
          <a:xfrm>
            <a:off x="0" y="6019800"/>
            <a:ext cx="2362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spcBef>
                <a:spcPct val="50000"/>
              </a:spcBef>
            </a:pPr>
            <a:r>
              <a:rPr lang="en-US" altLang="en-US" sz="1600" b="1"/>
              <a:t>Stalin, Dictator of USSR</a:t>
            </a:r>
          </a:p>
        </p:txBody>
      </p:sp>
      <p:sp>
        <p:nvSpPr>
          <p:cNvPr id="30731" name="AutoShape 11"/>
          <p:cNvSpPr>
            <a:spLocks noChangeArrowheads="1"/>
          </p:cNvSpPr>
          <p:nvPr/>
        </p:nvSpPr>
        <p:spPr bwMode="auto">
          <a:xfrm>
            <a:off x="3429000" y="4953000"/>
            <a:ext cx="2438400" cy="990600"/>
          </a:xfrm>
          <a:prstGeom prst="wedgeRoundRectCallout">
            <a:avLst>
              <a:gd name="adj1" fmla="val 94338"/>
              <a:gd name="adj2" fmla="val -70995"/>
              <a:gd name="adj3" fmla="val 16667"/>
            </a:avLst>
          </a:prstGeom>
          <a:solidFill>
            <a:schemeClr val="bg1"/>
          </a:solidFill>
          <a:ln w="9525">
            <a:solidFill>
              <a:schemeClr val="tx1"/>
            </a:solidFill>
            <a:miter lim="800000"/>
            <a:headEnd/>
            <a:tailEnd/>
          </a:ln>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en-US" sz="1800"/>
              <a:t>Good Americans hate Godless Soviet Communists!</a:t>
            </a:r>
          </a:p>
        </p:txBody>
      </p:sp>
      <p:sp>
        <p:nvSpPr>
          <p:cNvPr id="38921" name="Text Box 12"/>
          <p:cNvSpPr txBox="1">
            <a:spLocks noChangeArrowheads="1"/>
          </p:cNvSpPr>
          <p:nvPr/>
        </p:nvSpPr>
        <p:spPr bwMode="auto">
          <a:xfrm>
            <a:off x="6477000" y="6276975"/>
            <a:ext cx="2362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spcBef>
                <a:spcPct val="50000"/>
              </a:spcBef>
            </a:pPr>
            <a:r>
              <a:rPr lang="en-US" altLang="en-US" sz="1600" b="1"/>
              <a:t>FDR, President of USA</a:t>
            </a:r>
          </a:p>
        </p:txBody>
      </p:sp>
      <p:sp>
        <p:nvSpPr>
          <p:cNvPr id="30733" name="Rectangle 13"/>
          <p:cNvSpPr>
            <a:spLocks noChangeArrowheads="1"/>
          </p:cNvSpPr>
          <p:nvPr/>
        </p:nvSpPr>
        <p:spPr bwMode="auto">
          <a:xfrm>
            <a:off x="84083" y="533400"/>
            <a:ext cx="90678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4000" dirty="0">
                <a:solidFill>
                  <a:schemeClr val="tx2"/>
                </a:solidFill>
              </a:rPr>
              <a:t>But something happened in the 1930s </a:t>
            </a:r>
            <a:r>
              <a:rPr lang="en-US" altLang="en-US" sz="4000" dirty="0" smtClean="0">
                <a:solidFill>
                  <a:schemeClr val="tx2"/>
                </a:solidFill>
              </a:rPr>
              <a:t>that allowed </a:t>
            </a:r>
            <a:r>
              <a:rPr lang="en-US" altLang="en-US" sz="4000" dirty="0">
                <a:solidFill>
                  <a:schemeClr val="tx2"/>
                </a:solidFill>
              </a:rPr>
              <a:t>the U.S. and U.S.S.R.  to put aside differences and become friendly…</a:t>
            </a:r>
          </a:p>
        </p:txBody>
      </p:sp>
      <p:sp>
        <p:nvSpPr>
          <p:cNvPr id="30734" name="AutoShape 14"/>
          <p:cNvSpPr>
            <a:spLocks noChangeArrowheads="1"/>
          </p:cNvSpPr>
          <p:nvPr/>
        </p:nvSpPr>
        <p:spPr bwMode="auto">
          <a:xfrm>
            <a:off x="3048000" y="3886200"/>
            <a:ext cx="2133600" cy="1981200"/>
          </a:xfrm>
          <a:custGeom>
            <a:avLst/>
            <a:gdLst>
              <a:gd name="T0" fmla="*/ 1072727 w 21600"/>
              <a:gd name="T1" fmla="*/ 200597 h 21600"/>
              <a:gd name="T2" fmla="*/ 289221 w 21600"/>
              <a:gd name="T3" fmla="*/ 990600 h 21600"/>
              <a:gd name="T4" fmla="*/ 1072727 w 21600"/>
              <a:gd name="T5" fmla="*/ 1981200 h 21600"/>
              <a:gd name="T6" fmla="*/ 1844379 w 21600"/>
              <a:gd name="T7" fmla="*/ 990600 h 21600"/>
              <a:gd name="T8" fmla="*/ 3 60000 65536"/>
              <a:gd name="T9" fmla="*/ 2 60000 65536"/>
              <a:gd name="T10" fmla="*/ 1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00"/>
          </a:solidFill>
          <a:ln w="19050">
            <a:solidFill>
              <a:srgbClr val="FF0000"/>
            </a:solidFill>
            <a:miter lim="800000"/>
            <a:headEnd/>
            <a:tailEnd/>
          </a:ln>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p>
        </p:txBody>
      </p:sp>
    </p:spTree>
    <p:extLst>
      <p:ext uri="{BB962C8B-B14F-4D97-AF65-F5344CB8AC3E}">
        <p14:creationId xmlns:p14="http://schemas.microsoft.com/office/powerpoint/2010/main" val="12864399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3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0722"/>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30733"/>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30727"/>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30731"/>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734"/>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307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7" grpId="0" animBg="1"/>
      <p:bldP spid="30727" grpId="1" animBg="1"/>
      <p:bldP spid="30731" grpId="0" animBg="1"/>
      <p:bldP spid="30731" grpId="1" animBg="1"/>
      <p:bldP spid="30733" grpId="0"/>
      <p:bldP spid="30734" grpId="0" animBg="1"/>
      <p:bldP spid="30734"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D43CCBBD-9194-44B5-92C5-51C591ABF34B}" type="slidenum">
              <a:rPr lang="en-US" altLang="en-US" sz="1400"/>
              <a:pPr eaLnBrk="1" hangingPunct="1"/>
              <a:t>18</a:t>
            </a:fld>
            <a:endParaRPr lang="en-US" altLang="en-US" sz="1400"/>
          </a:p>
        </p:txBody>
      </p:sp>
      <p:sp>
        <p:nvSpPr>
          <p:cNvPr id="40963" name="Rectangle 4"/>
          <p:cNvSpPr>
            <a:spLocks noChangeArrowheads="1"/>
          </p:cNvSpPr>
          <p:nvPr/>
        </p:nvSpPr>
        <p:spPr bwMode="auto">
          <a:xfrm>
            <a:off x="0" y="38100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3600">
              <a:solidFill>
                <a:schemeClr val="tx2"/>
              </a:solidFill>
            </a:endParaRPr>
          </a:p>
        </p:txBody>
      </p:sp>
      <p:sp>
        <p:nvSpPr>
          <p:cNvPr id="39946" name="AutoShape 10"/>
          <p:cNvSpPr>
            <a:spLocks noChangeArrowheads="1"/>
          </p:cNvSpPr>
          <p:nvPr/>
        </p:nvSpPr>
        <p:spPr bwMode="auto">
          <a:xfrm>
            <a:off x="5791200" y="1219200"/>
            <a:ext cx="3352800" cy="1219200"/>
          </a:xfrm>
          <a:prstGeom prst="wedgeRoundRectCallout">
            <a:avLst>
              <a:gd name="adj1" fmla="val -86551"/>
              <a:gd name="adj2" fmla="val 17579"/>
              <a:gd name="adj3" fmla="val 16667"/>
            </a:avLst>
          </a:prstGeom>
          <a:solidFill>
            <a:schemeClr val="bg1"/>
          </a:solidFill>
          <a:ln w="9525">
            <a:solidFill>
              <a:schemeClr val="tx1"/>
            </a:solidFill>
            <a:miter lim="800000"/>
            <a:headEnd/>
            <a:tailEnd/>
          </a:ln>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en-US" dirty="0"/>
              <a:t>I hate Communists </a:t>
            </a:r>
            <a:r>
              <a:rPr lang="en-US" altLang="en-US" b="1" u="sng" dirty="0"/>
              <a:t>and</a:t>
            </a:r>
            <a:r>
              <a:rPr lang="en-US" altLang="en-US" b="1" i="1" dirty="0"/>
              <a:t> </a:t>
            </a:r>
            <a:r>
              <a:rPr lang="en-US" altLang="en-US" dirty="0"/>
              <a:t>Capitalists </a:t>
            </a:r>
            <a:r>
              <a:rPr lang="en-US" altLang="en-US" sz="1000" dirty="0"/>
              <a:t>(and Jews and Poles and Blacks </a:t>
            </a:r>
            <a:r>
              <a:rPr lang="en-US" altLang="en-US" sz="1000" dirty="0" smtClean="0"/>
              <a:t>and talented artists and Gypsies and myself…)</a:t>
            </a:r>
            <a:endParaRPr lang="en-US" altLang="en-US" sz="1000" dirty="0"/>
          </a:p>
        </p:txBody>
      </p:sp>
      <p:sp>
        <p:nvSpPr>
          <p:cNvPr id="39947" name="Text Box 11"/>
          <p:cNvSpPr txBox="1">
            <a:spLocks noChangeArrowheads="1"/>
          </p:cNvSpPr>
          <p:nvPr/>
        </p:nvSpPr>
        <p:spPr bwMode="auto">
          <a:xfrm>
            <a:off x="533400" y="4937125"/>
            <a:ext cx="83058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US" altLang="en-US" sz="3000"/>
              <a:t>Adolf Hitler’s rise to power caused Russia and the US to put aside their differences under the idea that “The enemy of my enemy is my friend.”</a:t>
            </a:r>
          </a:p>
        </p:txBody>
      </p:sp>
      <p:sp>
        <p:nvSpPr>
          <p:cNvPr id="40967" name="Text Box 12"/>
          <p:cNvSpPr txBox="1">
            <a:spLocks noChangeArrowheads="1"/>
          </p:cNvSpPr>
          <p:nvPr/>
        </p:nvSpPr>
        <p:spPr bwMode="auto">
          <a:xfrm>
            <a:off x="2057400" y="0"/>
            <a:ext cx="4953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US" altLang="en-US" sz="3600"/>
              <a:t>( Hitler happened.)</a:t>
            </a:r>
          </a:p>
        </p:txBody>
      </p:sp>
    </p:spTree>
    <p:extLst>
      <p:ext uri="{BB962C8B-B14F-4D97-AF65-F5344CB8AC3E}">
        <p14:creationId xmlns:p14="http://schemas.microsoft.com/office/powerpoint/2010/main" val="1559446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4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9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6" grpId="0" animBg="1"/>
      <p:bldP spid="3994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CF2C9328-B960-4627-AD2A-AC816334022A}" type="slidenum">
              <a:rPr lang="en-US" altLang="en-US" sz="1400"/>
              <a:pPr eaLnBrk="1" hangingPunct="1"/>
              <a:t>19</a:t>
            </a:fld>
            <a:endParaRPr lang="en-US" altLang="en-US" sz="1400"/>
          </a:p>
        </p:txBody>
      </p:sp>
      <p:sp>
        <p:nvSpPr>
          <p:cNvPr id="45060" name="Text Box 5"/>
          <p:cNvSpPr txBox="1">
            <a:spLocks noChangeArrowheads="1"/>
          </p:cNvSpPr>
          <p:nvPr/>
        </p:nvSpPr>
        <p:spPr bwMode="auto">
          <a:xfrm>
            <a:off x="838200" y="381000"/>
            <a:ext cx="7696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endParaRPr lang="en-US" altLang="en-US" sz="1800"/>
          </a:p>
        </p:txBody>
      </p:sp>
      <p:sp>
        <p:nvSpPr>
          <p:cNvPr id="45061" name="Text Box 7"/>
          <p:cNvSpPr txBox="1">
            <a:spLocks noChangeArrowheads="1"/>
          </p:cNvSpPr>
          <p:nvPr/>
        </p:nvSpPr>
        <p:spPr bwMode="auto">
          <a:xfrm>
            <a:off x="762000" y="0"/>
            <a:ext cx="8077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US" altLang="en-US" sz="3200" b="1"/>
              <a:t>At the end of the war, relations were good between the U.S. and the U.S.S.R.</a:t>
            </a:r>
            <a:r>
              <a:rPr lang="en-US" altLang="en-US" sz="3200"/>
              <a:t> </a:t>
            </a:r>
          </a:p>
        </p:txBody>
      </p:sp>
      <p:sp>
        <p:nvSpPr>
          <p:cNvPr id="45062" name="Line 9"/>
          <p:cNvSpPr>
            <a:spLocks noChangeShapeType="1"/>
          </p:cNvSpPr>
          <p:nvPr/>
        </p:nvSpPr>
        <p:spPr bwMode="auto">
          <a:xfrm>
            <a:off x="762000" y="3048000"/>
            <a:ext cx="10668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063" name="Text Box 10"/>
          <p:cNvSpPr txBox="1">
            <a:spLocks noChangeArrowheads="1"/>
          </p:cNvSpPr>
          <p:nvPr/>
        </p:nvSpPr>
        <p:spPr bwMode="auto">
          <a:xfrm>
            <a:off x="0" y="2895600"/>
            <a:ext cx="1066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US" altLang="en-US" sz="1800" b="1"/>
              <a:t>US soldiers</a:t>
            </a:r>
          </a:p>
        </p:txBody>
      </p:sp>
      <p:sp>
        <p:nvSpPr>
          <p:cNvPr id="45064" name="Text Box 11"/>
          <p:cNvSpPr txBox="1">
            <a:spLocks noChangeArrowheads="1"/>
          </p:cNvSpPr>
          <p:nvPr/>
        </p:nvSpPr>
        <p:spPr bwMode="auto">
          <a:xfrm>
            <a:off x="7696200" y="3276600"/>
            <a:ext cx="1066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US" altLang="en-US" sz="1800" b="1"/>
              <a:t>Soviet</a:t>
            </a:r>
            <a:br>
              <a:rPr lang="en-US" altLang="en-US" sz="1800" b="1"/>
            </a:br>
            <a:r>
              <a:rPr lang="en-US" altLang="en-US" sz="1800" b="1"/>
              <a:t>soldiers</a:t>
            </a:r>
          </a:p>
        </p:txBody>
      </p:sp>
      <p:sp>
        <p:nvSpPr>
          <p:cNvPr id="45065" name="Line 12"/>
          <p:cNvSpPr>
            <a:spLocks noChangeShapeType="1"/>
          </p:cNvSpPr>
          <p:nvPr/>
        </p:nvSpPr>
        <p:spPr bwMode="auto">
          <a:xfrm flipH="1">
            <a:off x="7162800" y="3505200"/>
            <a:ext cx="3048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41441588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154" y="-228600"/>
            <a:ext cx="8229600" cy="1143000"/>
          </a:xfrm>
        </p:spPr>
        <p:txBody>
          <a:bodyPr/>
          <a:lstStyle/>
          <a:p>
            <a:r>
              <a:rPr lang="en-US" dirty="0" smtClean="0"/>
              <a:t>Communism</a:t>
            </a:r>
            <a:endParaRPr lang="en-US" dirty="0"/>
          </a:p>
        </p:txBody>
      </p:sp>
      <p:sp>
        <p:nvSpPr>
          <p:cNvPr id="3" name="Content Placeholder 2"/>
          <p:cNvSpPr>
            <a:spLocks noGrp="1"/>
          </p:cNvSpPr>
          <p:nvPr>
            <p:ph idx="1"/>
          </p:nvPr>
        </p:nvSpPr>
        <p:spPr>
          <a:xfrm>
            <a:off x="304800" y="685800"/>
            <a:ext cx="8229600" cy="4526280"/>
          </a:xfrm>
        </p:spPr>
        <p:txBody>
          <a:bodyPr>
            <a:normAutofit/>
          </a:bodyPr>
          <a:lstStyle/>
          <a:p>
            <a:pPr marL="0" indent="0">
              <a:buNone/>
            </a:pPr>
            <a:r>
              <a:rPr lang="en-US" dirty="0" smtClean="0"/>
              <a:t>Karl Marx believed that the proletariat should unite, </a:t>
            </a:r>
            <a:r>
              <a:rPr lang="en-US" b="1" dirty="0" smtClean="0"/>
              <a:t>overthrow</a:t>
            </a:r>
            <a:r>
              <a:rPr lang="en-US" dirty="0" smtClean="0"/>
              <a:t> capitalism, set up a classless and </a:t>
            </a:r>
            <a:r>
              <a:rPr lang="en-US" dirty="0" err="1" smtClean="0"/>
              <a:t>propertyless</a:t>
            </a:r>
            <a:r>
              <a:rPr lang="en-US" dirty="0" smtClean="0"/>
              <a:t> society</a:t>
            </a:r>
            <a:endParaRPr lang="en-US" dirty="0"/>
          </a:p>
          <a:p>
            <a:endParaRPr lang="en-US" dirty="0"/>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470438"/>
            <a:ext cx="1447800"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www.cgpi.org/sites/default/files/images/Marx10.webp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2145" y="1816676"/>
            <a:ext cx="3276600" cy="275532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91000"/>
            <a:ext cx="9247909"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38798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89E9E2AE-F905-41B6-866D-1FE0A024DD7C}" type="slidenum">
              <a:rPr lang="en-US" altLang="en-US" sz="1400"/>
              <a:pPr eaLnBrk="1" hangingPunct="1"/>
              <a:t>20</a:t>
            </a:fld>
            <a:endParaRPr lang="en-US" altLang="en-US" sz="1400"/>
          </a:p>
        </p:txBody>
      </p:sp>
      <p:sp>
        <p:nvSpPr>
          <p:cNvPr id="47107" name="Rectangle 2"/>
          <p:cNvSpPr>
            <a:spLocks noGrp="1" noChangeArrowheads="1"/>
          </p:cNvSpPr>
          <p:nvPr>
            <p:ph type="title"/>
          </p:nvPr>
        </p:nvSpPr>
        <p:spPr>
          <a:xfrm>
            <a:off x="0" y="5105400"/>
            <a:ext cx="8610600" cy="1143000"/>
          </a:xfrm>
        </p:spPr>
        <p:txBody>
          <a:bodyPr>
            <a:normAutofit fontScale="90000"/>
          </a:bodyPr>
          <a:lstStyle/>
          <a:p>
            <a:pPr eaLnBrk="1" hangingPunct="1"/>
            <a:r>
              <a:rPr lang="en-US" altLang="en-US" sz="3200" smtClean="0"/>
              <a:t>Many people thought that with Germany and Japan defeated, the world could begin a new era of prosperity and friendship.</a:t>
            </a:r>
            <a:r>
              <a:rPr lang="en-US" altLang="en-US" sz="4000" smtClean="0"/>
              <a:t> </a:t>
            </a:r>
          </a:p>
        </p:txBody>
      </p:sp>
      <p:pic>
        <p:nvPicPr>
          <p:cNvPr id="471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438400"/>
            <a:ext cx="3581400" cy="237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Rectangle 5"/>
          <p:cNvSpPr>
            <a:spLocks noChangeArrowheads="1"/>
          </p:cNvSpPr>
          <p:nvPr/>
        </p:nvSpPr>
        <p:spPr bwMode="auto">
          <a:xfrm>
            <a:off x="127000" y="381000"/>
            <a:ext cx="7466013"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3200">
                <a:solidFill>
                  <a:schemeClr val="tx2"/>
                </a:solidFill>
              </a:rPr>
              <a:t>The victorious Allies formed the “</a:t>
            </a:r>
            <a:r>
              <a:rPr lang="en-US" altLang="en-US" sz="3200" b="1">
                <a:solidFill>
                  <a:schemeClr val="tx2"/>
                </a:solidFill>
              </a:rPr>
              <a:t>United</a:t>
            </a:r>
          </a:p>
          <a:p>
            <a:pPr eaLnBrk="1" hangingPunct="1"/>
            <a:r>
              <a:rPr lang="en-US" altLang="en-US" sz="3200" b="1">
                <a:solidFill>
                  <a:schemeClr val="tx2"/>
                </a:solidFill>
              </a:rPr>
              <a:t> Nations</a:t>
            </a:r>
            <a:r>
              <a:rPr lang="en-US" altLang="en-US" sz="3200">
                <a:solidFill>
                  <a:schemeClr val="tx2"/>
                </a:solidFill>
              </a:rPr>
              <a:t>” – an international organization</a:t>
            </a:r>
          </a:p>
          <a:p>
            <a:pPr eaLnBrk="1" hangingPunct="1"/>
            <a:r>
              <a:rPr lang="en-US" altLang="en-US" sz="3200">
                <a:solidFill>
                  <a:schemeClr val="tx2"/>
                </a:solidFill>
              </a:rPr>
              <a:t>whose purpose was to peacefully </a:t>
            </a:r>
          </a:p>
          <a:p>
            <a:pPr eaLnBrk="1" hangingPunct="1"/>
            <a:r>
              <a:rPr lang="en-US" altLang="en-US" sz="3200">
                <a:solidFill>
                  <a:schemeClr val="tx2"/>
                </a:solidFill>
              </a:rPr>
              <a:t>settle disputes between countries.</a:t>
            </a:r>
          </a:p>
        </p:txBody>
      </p:sp>
      <p:sp>
        <p:nvSpPr>
          <p:cNvPr id="47110" name="Text Box 6"/>
          <p:cNvSpPr txBox="1">
            <a:spLocks noChangeArrowheads="1"/>
          </p:cNvSpPr>
          <p:nvPr/>
        </p:nvSpPr>
        <p:spPr bwMode="auto">
          <a:xfrm>
            <a:off x="6705600" y="1905000"/>
            <a:ext cx="22098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US" altLang="en-US" sz="1800" b="1"/>
              <a:t>UN Members With Veto Power:</a:t>
            </a:r>
          </a:p>
          <a:p>
            <a:pPr eaLnBrk="1" hangingPunct="1">
              <a:spcBef>
                <a:spcPct val="50000"/>
              </a:spcBef>
            </a:pPr>
            <a:endParaRPr lang="en-US" altLang="en-US" sz="1800" b="1"/>
          </a:p>
        </p:txBody>
      </p:sp>
      <p:pic>
        <p:nvPicPr>
          <p:cNvPr id="4711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2590800"/>
            <a:ext cx="838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2"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4600" y="3276600"/>
            <a:ext cx="838200"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3"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24600" y="3962400"/>
            <a:ext cx="8382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4"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15200" y="2590800"/>
            <a:ext cx="9144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5" name="Picture 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39000" y="3276600"/>
            <a:ext cx="838200"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6" name="Line 12"/>
          <p:cNvSpPr>
            <a:spLocks noChangeShapeType="1"/>
          </p:cNvSpPr>
          <p:nvPr/>
        </p:nvSpPr>
        <p:spPr bwMode="auto">
          <a:xfrm flipH="1">
            <a:off x="7543800" y="381000"/>
            <a:ext cx="5334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6356149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73B6A0C9-5321-45A5-81E3-97F7E2990B84}" type="slidenum">
              <a:rPr lang="en-US" altLang="en-US" sz="1400"/>
              <a:pPr eaLnBrk="1" hangingPunct="1"/>
              <a:t>21</a:t>
            </a:fld>
            <a:endParaRPr lang="en-US" altLang="en-US" sz="1400"/>
          </a:p>
        </p:txBody>
      </p:sp>
      <p:sp>
        <p:nvSpPr>
          <p:cNvPr id="51203" name="Rectangle 2"/>
          <p:cNvSpPr>
            <a:spLocks noGrp="1" noChangeArrowheads="1"/>
          </p:cNvSpPr>
          <p:nvPr>
            <p:ph type="title"/>
          </p:nvPr>
        </p:nvSpPr>
        <p:spPr>
          <a:xfrm>
            <a:off x="381000" y="381000"/>
            <a:ext cx="8229600" cy="1143000"/>
          </a:xfrm>
        </p:spPr>
        <p:txBody>
          <a:bodyPr/>
          <a:lstStyle/>
          <a:p>
            <a:pPr eaLnBrk="1" hangingPunct="1"/>
            <a:r>
              <a:rPr lang="en-US" altLang="en-US" smtClean="0"/>
              <a:t>Problem 1: Divided Europe</a:t>
            </a:r>
          </a:p>
        </p:txBody>
      </p:sp>
      <p:pic>
        <p:nvPicPr>
          <p:cNvPr id="11162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057400"/>
            <a:ext cx="33655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2286000"/>
            <a:ext cx="2293938"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30" name="Picture 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86600" y="2590800"/>
            <a:ext cx="1704975" cy="130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31" name="Line 15"/>
          <p:cNvSpPr>
            <a:spLocks noChangeShapeType="1"/>
          </p:cNvSpPr>
          <p:nvPr/>
        </p:nvSpPr>
        <p:spPr bwMode="auto">
          <a:xfrm flipV="1">
            <a:off x="1447800" y="2438400"/>
            <a:ext cx="3581400" cy="1066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632" name="Line 16"/>
          <p:cNvSpPr>
            <a:spLocks noChangeShapeType="1"/>
          </p:cNvSpPr>
          <p:nvPr/>
        </p:nvSpPr>
        <p:spPr bwMode="auto">
          <a:xfrm>
            <a:off x="1371600" y="4572000"/>
            <a:ext cx="3505200" cy="533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633" name="Line 17"/>
          <p:cNvSpPr>
            <a:spLocks noChangeShapeType="1"/>
          </p:cNvSpPr>
          <p:nvPr/>
        </p:nvSpPr>
        <p:spPr bwMode="auto">
          <a:xfrm flipV="1">
            <a:off x="6172200" y="2590800"/>
            <a:ext cx="914400" cy="685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634" name="Line 18"/>
          <p:cNvSpPr>
            <a:spLocks noChangeShapeType="1"/>
          </p:cNvSpPr>
          <p:nvPr/>
        </p:nvSpPr>
        <p:spPr bwMode="auto">
          <a:xfrm>
            <a:off x="6172200" y="3352800"/>
            <a:ext cx="914400" cy="609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635" name="Text Box 19"/>
          <p:cNvSpPr txBox="1">
            <a:spLocks noChangeArrowheads="1"/>
          </p:cNvSpPr>
          <p:nvPr/>
        </p:nvSpPr>
        <p:spPr bwMode="auto">
          <a:xfrm>
            <a:off x="3962400" y="5638800"/>
            <a:ext cx="2286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US" altLang="en-US" sz="1800" b="1"/>
              <a:t>Europe</a:t>
            </a:r>
          </a:p>
        </p:txBody>
      </p:sp>
      <p:sp>
        <p:nvSpPr>
          <p:cNvPr id="111636" name="Rectangle 20"/>
          <p:cNvSpPr>
            <a:spLocks noChangeArrowheads="1"/>
          </p:cNvSpPr>
          <p:nvPr/>
        </p:nvSpPr>
        <p:spPr bwMode="auto">
          <a:xfrm>
            <a:off x="4876800" y="5486400"/>
            <a:ext cx="1174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800" b="1"/>
              <a:t>Germany</a:t>
            </a:r>
          </a:p>
        </p:txBody>
      </p:sp>
      <p:sp>
        <p:nvSpPr>
          <p:cNvPr id="111637" name="Rectangle 21"/>
          <p:cNvSpPr>
            <a:spLocks noChangeArrowheads="1"/>
          </p:cNvSpPr>
          <p:nvPr/>
        </p:nvSpPr>
        <p:spPr bwMode="auto">
          <a:xfrm>
            <a:off x="7467600" y="4114800"/>
            <a:ext cx="831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800" b="1"/>
              <a:t>Berlin</a:t>
            </a:r>
          </a:p>
        </p:txBody>
      </p:sp>
      <p:pic>
        <p:nvPicPr>
          <p:cNvPr id="111638" name="Picture 2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34200" y="5410200"/>
            <a:ext cx="2009775"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39" name="Text Box 23"/>
          <p:cNvSpPr txBox="1">
            <a:spLocks noChangeArrowheads="1"/>
          </p:cNvSpPr>
          <p:nvPr/>
        </p:nvSpPr>
        <p:spPr bwMode="auto">
          <a:xfrm>
            <a:off x="7315200" y="6491288"/>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US" altLang="en-US" sz="1400" b="1"/>
              <a:t>Berlin Wall</a:t>
            </a:r>
          </a:p>
        </p:txBody>
      </p:sp>
    </p:spTree>
    <p:extLst>
      <p:ext uri="{BB962C8B-B14F-4D97-AF65-F5344CB8AC3E}">
        <p14:creationId xmlns:p14="http://schemas.microsoft.com/office/powerpoint/2010/main" val="26164340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path" presetSubtype="0" accel="50000" decel="50000" fill="hold" grpId="0" nodeType="clickEffect">
                                  <p:stCondLst>
                                    <p:cond delay="0"/>
                                  </p:stCondLst>
                                  <p:childTnLst>
                                    <p:animMotion origin="layout" path="M 0 0  L -0.25 0  E" pathEditMode="relative" ptsTypes="">
                                      <p:cBhvr>
                                        <p:cTn id="6" dur="2000" fill="hold"/>
                                        <p:tgtEl>
                                          <p:spTgt spid="111635"/>
                                        </p:tgtEl>
                                        <p:attrNameLst>
                                          <p:attrName>ppt_x</p:attrName>
                                          <p:attrName>ppt_y</p:attrName>
                                        </p:attrNameLst>
                                      </p:cBhvr>
                                    </p:animMotion>
                                  </p:childTnLst>
                                </p:cTn>
                              </p:par>
                              <p:par>
                                <p:cTn id="7" presetID="35" presetClass="path" presetSubtype="0" accel="50000" decel="50000" fill="hold" nodeType="withEffect">
                                  <p:stCondLst>
                                    <p:cond delay="0"/>
                                  </p:stCondLst>
                                  <p:childTnLst>
                                    <p:animMotion origin="layout" path="M -0.06736 0.00555 L -0.31736 0.00555 " pathEditMode="relative" rAng="0" ptsTypes="AA">
                                      <p:cBhvr>
                                        <p:cTn id="8" dur="2000" fill="hold"/>
                                        <p:tgtEl>
                                          <p:spTgt spid="111623"/>
                                        </p:tgtEl>
                                        <p:attrNameLst>
                                          <p:attrName>ppt_x</p:attrName>
                                          <p:attrName>ppt_y</p:attrName>
                                        </p:attrNameLst>
                                      </p:cBhvr>
                                      <p:rCtr x="-12500" y="0"/>
                                    </p:animMotion>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116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16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16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163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16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16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163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163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163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16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31" grpId="0" animBg="1"/>
      <p:bldP spid="111632" grpId="0" animBg="1"/>
      <p:bldP spid="111633" grpId="0" animBg="1"/>
      <p:bldP spid="111634" grpId="0" animBg="1"/>
      <p:bldP spid="111635" grpId="0"/>
      <p:bldP spid="111636" grpId="0"/>
      <p:bldP spid="111637" grpId="0"/>
      <p:bldP spid="11163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5FBD0A0E-8EA2-40B3-90B9-3529951DBF2E}" type="slidenum">
              <a:rPr lang="en-US" altLang="en-US" sz="1400"/>
              <a:pPr eaLnBrk="1" hangingPunct="1"/>
              <a:t>22</a:t>
            </a:fld>
            <a:endParaRPr lang="en-US" altLang="en-US" sz="1400"/>
          </a:p>
        </p:txBody>
      </p:sp>
      <p:sp>
        <p:nvSpPr>
          <p:cNvPr id="53251" name="Rectangle 2"/>
          <p:cNvSpPr>
            <a:spLocks noGrp="1" noChangeArrowheads="1"/>
          </p:cNvSpPr>
          <p:nvPr>
            <p:ph type="title"/>
          </p:nvPr>
        </p:nvSpPr>
        <p:spPr>
          <a:xfrm>
            <a:off x="304800" y="304800"/>
            <a:ext cx="8229600" cy="1143000"/>
          </a:xfrm>
        </p:spPr>
        <p:txBody>
          <a:bodyPr>
            <a:normAutofit fontScale="90000"/>
          </a:bodyPr>
          <a:lstStyle/>
          <a:p>
            <a:pPr eaLnBrk="1" hangingPunct="1"/>
            <a:r>
              <a:rPr lang="en-US" altLang="en-US" sz="4000" smtClean="0"/>
              <a:t>Problem 2: Stalin made promises that he did not keep.  </a:t>
            </a:r>
          </a:p>
        </p:txBody>
      </p:sp>
      <p:sp>
        <p:nvSpPr>
          <p:cNvPr id="50181" name="AutoShape 5"/>
          <p:cNvSpPr>
            <a:spLocks noChangeArrowheads="1"/>
          </p:cNvSpPr>
          <p:nvPr/>
        </p:nvSpPr>
        <p:spPr bwMode="auto">
          <a:xfrm>
            <a:off x="5867400" y="2286000"/>
            <a:ext cx="3276600" cy="1676400"/>
          </a:xfrm>
          <a:prstGeom prst="wedgeRoundRectCallout">
            <a:avLst>
              <a:gd name="adj1" fmla="val -86241"/>
              <a:gd name="adj2" fmla="val 54736"/>
              <a:gd name="adj3" fmla="val 16667"/>
            </a:avLst>
          </a:prstGeom>
          <a:solidFill>
            <a:srgbClr val="FF9999"/>
          </a:solidFill>
          <a:ln w="9525">
            <a:solidFill>
              <a:schemeClr val="tx1"/>
            </a:solidFill>
            <a:miter lim="800000"/>
            <a:headEnd/>
            <a:tailEnd/>
          </a:ln>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en-US" sz="1800" b="1" dirty="0"/>
              <a:t>“I promise to pull the Red Army out of Eastern Europe and allow the Poles and East Germans free elections.”</a:t>
            </a:r>
          </a:p>
        </p:txBody>
      </p:sp>
      <p:sp>
        <p:nvSpPr>
          <p:cNvPr id="6" name="AutoShape 5"/>
          <p:cNvSpPr>
            <a:spLocks noChangeArrowheads="1"/>
          </p:cNvSpPr>
          <p:nvPr/>
        </p:nvSpPr>
        <p:spPr bwMode="auto">
          <a:xfrm>
            <a:off x="0" y="5078413"/>
            <a:ext cx="3276600" cy="1676400"/>
          </a:xfrm>
          <a:prstGeom prst="wedgeRoundRectCallout">
            <a:avLst>
              <a:gd name="adj1" fmla="val 76450"/>
              <a:gd name="adj2" fmla="val -106579"/>
              <a:gd name="adj3" fmla="val 16667"/>
            </a:avLst>
          </a:prstGeom>
          <a:solidFill>
            <a:srgbClr val="FF9999"/>
          </a:solidFill>
          <a:ln w="9525">
            <a:solidFill>
              <a:schemeClr val="tx1"/>
            </a:solidFill>
            <a:miter lim="800000"/>
            <a:headEnd/>
            <a:tailEnd/>
          </a:ln>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en-US" sz="1800" b="1" dirty="0" smtClean="0"/>
              <a:t>“But I don’t want to get invaded by Germany </a:t>
            </a:r>
            <a:r>
              <a:rPr lang="en-US" altLang="en-US" sz="1800" b="1" i="1" dirty="0" smtClean="0"/>
              <a:t>again</a:t>
            </a:r>
            <a:r>
              <a:rPr lang="en-US" altLang="en-US" sz="1800" b="1" dirty="0" smtClean="0"/>
              <a:t>, so I think I’ll just keep control over Eastern Europe if that’s cool.”</a:t>
            </a:r>
            <a:endParaRPr lang="en-US" altLang="en-US" sz="1800" b="1" dirty="0"/>
          </a:p>
        </p:txBody>
      </p:sp>
      <p:sp>
        <p:nvSpPr>
          <p:cNvPr id="7" name="AutoShape 5"/>
          <p:cNvSpPr>
            <a:spLocks noChangeArrowheads="1"/>
          </p:cNvSpPr>
          <p:nvPr/>
        </p:nvSpPr>
        <p:spPr bwMode="auto">
          <a:xfrm>
            <a:off x="5867400" y="5170251"/>
            <a:ext cx="3276600" cy="1078149"/>
          </a:xfrm>
          <a:prstGeom prst="wedgeRoundRectCallout">
            <a:avLst>
              <a:gd name="adj1" fmla="val -89805"/>
              <a:gd name="adj2" fmla="val -141382"/>
              <a:gd name="adj3" fmla="val 16667"/>
            </a:avLst>
          </a:prstGeom>
          <a:solidFill>
            <a:srgbClr val="FF9999"/>
          </a:solidFill>
          <a:ln w="9525">
            <a:solidFill>
              <a:schemeClr val="tx1"/>
            </a:solidFill>
            <a:miter lim="800000"/>
            <a:headEnd/>
            <a:tailEnd/>
          </a:ln>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en-US" sz="1800" b="1" dirty="0" smtClean="0"/>
              <a:t>“Actually, I don’t care if it’s cool or not, I’m just going to do it anyway. YODO.”</a:t>
            </a:r>
            <a:endParaRPr lang="en-US" altLang="en-US" sz="1800" b="1" dirty="0"/>
          </a:p>
        </p:txBody>
      </p:sp>
    </p:spTree>
    <p:extLst>
      <p:ext uri="{BB962C8B-B14F-4D97-AF65-F5344CB8AC3E}">
        <p14:creationId xmlns:p14="http://schemas.microsoft.com/office/powerpoint/2010/main" val="22578785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1" grpId="0" animBg="1"/>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E39AF51E-75F5-4B56-B56B-E5C9431BE696}" type="slidenum">
              <a:rPr lang="en-US" altLang="en-US" sz="1400"/>
              <a:pPr eaLnBrk="1" hangingPunct="1"/>
              <a:t>23</a:t>
            </a:fld>
            <a:endParaRPr lang="en-US" altLang="en-US" sz="1400"/>
          </a:p>
        </p:txBody>
      </p:sp>
      <p:sp>
        <p:nvSpPr>
          <p:cNvPr id="55299" name="Rectangle 4"/>
          <p:cNvSpPr>
            <a:spLocks noGrp="1" noChangeArrowheads="1"/>
          </p:cNvSpPr>
          <p:nvPr>
            <p:ph type="title"/>
          </p:nvPr>
        </p:nvSpPr>
        <p:spPr>
          <a:xfrm>
            <a:off x="457200" y="609600"/>
            <a:ext cx="8686800" cy="1143000"/>
          </a:xfrm>
        </p:spPr>
        <p:txBody>
          <a:bodyPr>
            <a:normAutofit fontScale="90000"/>
          </a:bodyPr>
          <a:lstStyle/>
          <a:p>
            <a:pPr eaLnBrk="1" hangingPunct="1"/>
            <a:r>
              <a:rPr lang="en-US" altLang="en-US" sz="2800" b="1" smtClean="0"/>
              <a:t>Problem 3: In Eastern Europe, Stalin’s allies set up Soviet-style dictatorships instead of democracies as promised.</a:t>
            </a:r>
            <a:br>
              <a:rPr lang="en-US" altLang="en-US" sz="2800" b="1" smtClean="0"/>
            </a:br>
            <a:r>
              <a:rPr lang="en-US" altLang="en-US" sz="2800" b="1" smtClean="0"/>
              <a:t> They became “satellites” to the USSR.</a:t>
            </a:r>
            <a:r>
              <a:rPr lang="en-US" altLang="en-US" sz="2800" smtClean="0"/>
              <a:t/>
            </a:r>
            <a:br>
              <a:rPr lang="en-US" altLang="en-US" sz="2800" smtClean="0"/>
            </a:br>
            <a:endParaRPr lang="en-US" altLang="en-US" sz="2800" smtClean="0"/>
          </a:p>
        </p:txBody>
      </p:sp>
      <p:pic>
        <p:nvPicPr>
          <p:cNvPr id="5530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648200"/>
            <a:ext cx="2209800"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6"/>
          <p:cNvSpPr>
            <a:spLocks noChangeArrowheads="1"/>
          </p:cNvSpPr>
          <p:nvPr/>
        </p:nvSpPr>
        <p:spPr bwMode="auto">
          <a:xfrm>
            <a:off x="3581400" y="3352800"/>
            <a:ext cx="2286000" cy="914400"/>
          </a:xfrm>
          <a:prstGeom prst="ellipse">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en-US" sz="1800" b="1"/>
              <a:t>Communist</a:t>
            </a:r>
          </a:p>
          <a:p>
            <a:pPr algn="ctr" eaLnBrk="1" hangingPunct="1"/>
            <a:r>
              <a:rPr lang="en-US" altLang="en-US" sz="1800" b="1"/>
              <a:t> Dictatorships</a:t>
            </a:r>
          </a:p>
        </p:txBody>
      </p:sp>
      <p:sp>
        <p:nvSpPr>
          <p:cNvPr id="55303" name="Line 7"/>
          <p:cNvSpPr>
            <a:spLocks noChangeShapeType="1"/>
          </p:cNvSpPr>
          <p:nvPr/>
        </p:nvSpPr>
        <p:spPr bwMode="auto">
          <a:xfrm flipH="1">
            <a:off x="2743200" y="4114800"/>
            <a:ext cx="914400" cy="5334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04" name="Text Box 8"/>
          <p:cNvSpPr txBox="1">
            <a:spLocks noChangeArrowheads="1"/>
          </p:cNvSpPr>
          <p:nvPr/>
        </p:nvSpPr>
        <p:spPr bwMode="auto">
          <a:xfrm>
            <a:off x="685800" y="6400800"/>
            <a:ext cx="205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US" altLang="en-US" sz="1800" b="1"/>
              <a:t>Gulag prisons</a:t>
            </a:r>
          </a:p>
        </p:txBody>
      </p:sp>
      <p:sp>
        <p:nvSpPr>
          <p:cNvPr id="55305" name="Line 9"/>
          <p:cNvSpPr>
            <a:spLocks noChangeShapeType="1"/>
          </p:cNvSpPr>
          <p:nvPr/>
        </p:nvSpPr>
        <p:spPr bwMode="auto">
          <a:xfrm>
            <a:off x="5715000" y="4114800"/>
            <a:ext cx="609600" cy="609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55306"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4572000"/>
            <a:ext cx="22098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7" name="Text Box 11"/>
          <p:cNvSpPr txBox="1">
            <a:spLocks noChangeArrowheads="1"/>
          </p:cNvSpPr>
          <p:nvPr/>
        </p:nvSpPr>
        <p:spPr bwMode="auto">
          <a:xfrm>
            <a:off x="6781800" y="6248400"/>
            <a:ext cx="205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US" altLang="en-US" sz="1800" b="1"/>
              <a:t>Censorship</a:t>
            </a:r>
          </a:p>
        </p:txBody>
      </p:sp>
      <p:sp>
        <p:nvSpPr>
          <p:cNvPr id="55308" name="Line 12"/>
          <p:cNvSpPr>
            <a:spLocks noChangeShapeType="1"/>
          </p:cNvSpPr>
          <p:nvPr/>
        </p:nvSpPr>
        <p:spPr bwMode="auto">
          <a:xfrm flipH="1" flipV="1">
            <a:off x="2819400" y="3276600"/>
            <a:ext cx="762000" cy="228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5531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828800"/>
            <a:ext cx="1905000"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11" name="Text Box 15"/>
          <p:cNvSpPr txBox="1">
            <a:spLocks noChangeArrowheads="1"/>
          </p:cNvSpPr>
          <p:nvPr/>
        </p:nvSpPr>
        <p:spPr bwMode="auto">
          <a:xfrm>
            <a:off x="762000" y="3657600"/>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US" altLang="en-US" sz="1800" b="1"/>
              <a:t>Oppression</a:t>
            </a:r>
          </a:p>
        </p:txBody>
      </p:sp>
      <p:pic>
        <p:nvPicPr>
          <p:cNvPr id="55312"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1752600"/>
            <a:ext cx="2143125"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13" name="Line 17"/>
          <p:cNvSpPr>
            <a:spLocks noChangeShapeType="1"/>
          </p:cNvSpPr>
          <p:nvPr/>
        </p:nvSpPr>
        <p:spPr bwMode="auto">
          <a:xfrm flipV="1">
            <a:off x="5486400" y="2895600"/>
            <a:ext cx="762000" cy="5334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15" name="Text Box 19"/>
          <p:cNvSpPr txBox="1">
            <a:spLocks noChangeArrowheads="1"/>
          </p:cNvSpPr>
          <p:nvPr/>
        </p:nvSpPr>
        <p:spPr bwMode="auto">
          <a:xfrm>
            <a:off x="6705600" y="3352800"/>
            <a:ext cx="190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US" altLang="en-US" sz="1800" b="1"/>
              <a:t>Centralized economy</a:t>
            </a:r>
          </a:p>
        </p:txBody>
      </p:sp>
      <p:sp>
        <p:nvSpPr>
          <p:cNvPr id="3" name="Text Box 21"/>
          <p:cNvSpPr txBox="1">
            <a:spLocks noChangeArrowheads="1"/>
          </p:cNvSpPr>
          <p:nvPr/>
        </p:nvSpPr>
        <p:spPr bwMode="auto">
          <a:xfrm>
            <a:off x="3886200" y="4572000"/>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endParaRPr lang="en-US" altLang="en-US" sz="1800"/>
          </a:p>
        </p:txBody>
      </p:sp>
      <p:sp>
        <p:nvSpPr>
          <p:cNvPr id="55314" name="Text Box 22"/>
          <p:cNvSpPr txBox="1">
            <a:spLocks noChangeArrowheads="1"/>
          </p:cNvSpPr>
          <p:nvPr/>
        </p:nvSpPr>
        <p:spPr bwMode="auto">
          <a:xfrm>
            <a:off x="4191000" y="4495800"/>
            <a:ext cx="2057400"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US" altLang="en-US" sz="1600"/>
              <a:t>Romania</a:t>
            </a:r>
            <a:br>
              <a:rPr lang="en-US" altLang="en-US" sz="1600"/>
            </a:br>
            <a:r>
              <a:rPr lang="en-US" altLang="en-US" sz="1600"/>
              <a:t>Hungary</a:t>
            </a:r>
            <a:br>
              <a:rPr lang="en-US" altLang="en-US" sz="1600"/>
            </a:br>
            <a:r>
              <a:rPr lang="en-US" altLang="en-US" sz="1600"/>
              <a:t>Czechoslovakia</a:t>
            </a:r>
            <a:br>
              <a:rPr lang="en-US" altLang="en-US" sz="1600"/>
            </a:br>
            <a:r>
              <a:rPr lang="en-US" altLang="en-US" sz="1600"/>
              <a:t>Poland</a:t>
            </a:r>
            <a:br>
              <a:rPr lang="en-US" altLang="en-US" sz="1600"/>
            </a:br>
            <a:r>
              <a:rPr lang="en-US" altLang="en-US" sz="1600"/>
              <a:t>Bulgaria</a:t>
            </a:r>
            <a:br>
              <a:rPr lang="en-US" altLang="en-US" sz="1600"/>
            </a:br>
            <a:r>
              <a:rPr lang="en-US" altLang="en-US" sz="1600"/>
              <a:t>East Germany</a:t>
            </a:r>
          </a:p>
        </p:txBody>
      </p:sp>
    </p:spTree>
    <p:extLst>
      <p:ext uri="{BB962C8B-B14F-4D97-AF65-F5344CB8AC3E}">
        <p14:creationId xmlns:p14="http://schemas.microsoft.com/office/powerpoint/2010/main" val="1788639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30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3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3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530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530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530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53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53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531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530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530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53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3" grpId="0" animBg="1"/>
      <p:bldP spid="55304" grpId="0"/>
      <p:bldP spid="55305" grpId="0" animBg="1"/>
      <p:bldP spid="55307" grpId="0"/>
      <p:bldP spid="55308" grpId="0" animBg="1"/>
      <p:bldP spid="55311" grpId="0"/>
      <p:bldP spid="55313" grpId="0" animBg="1"/>
      <p:bldP spid="553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409CAE19-0E4E-4F62-BA5F-BECE88BC3A6B}" type="slidenum">
              <a:rPr lang="en-US" altLang="en-US" sz="1400"/>
              <a:pPr eaLnBrk="1" hangingPunct="1"/>
              <a:t>24</a:t>
            </a:fld>
            <a:endParaRPr lang="en-US" altLang="en-US" sz="1400"/>
          </a:p>
        </p:txBody>
      </p:sp>
      <p:sp>
        <p:nvSpPr>
          <p:cNvPr id="57347" name="Rectangle 2"/>
          <p:cNvSpPr>
            <a:spLocks noGrp="1" noChangeArrowheads="1"/>
          </p:cNvSpPr>
          <p:nvPr>
            <p:ph type="title"/>
          </p:nvPr>
        </p:nvSpPr>
        <p:spPr>
          <a:xfrm>
            <a:off x="457200" y="685800"/>
            <a:ext cx="8229600" cy="1143000"/>
          </a:xfrm>
        </p:spPr>
        <p:txBody>
          <a:bodyPr>
            <a:normAutofit fontScale="90000"/>
          </a:bodyPr>
          <a:lstStyle/>
          <a:p>
            <a:pPr eaLnBrk="1" hangingPunct="1"/>
            <a:r>
              <a:rPr lang="en-US" altLang="en-US" sz="4000" smtClean="0"/>
              <a:t>Within a few years, the West perceived that Stalin had built an “</a:t>
            </a:r>
            <a:r>
              <a:rPr lang="en-US" altLang="en-US" sz="4000" b="1" smtClean="0"/>
              <a:t>Iron Curtain</a:t>
            </a:r>
            <a:r>
              <a:rPr lang="en-US" altLang="en-US" sz="4000" smtClean="0"/>
              <a:t>” behind which the USSR called the shots.* </a:t>
            </a:r>
          </a:p>
        </p:txBody>
      </p:sp>
      <p:sp>
        <p:nvSpPr>
          <p:cNvPr id="57349" name="AutoShape 5"/>
          <p:cNvSpPr>
            <a:spLocks noChangeArrowheads="1"/>
          </p:cNvSpPr>
          <p:nvPr/>
        </p:nvSpPr>
        <p:spPr bwMode="auto">
          <a:xfrm>
            <a:off x="4267200" y="3124200"/>
            <a:ext cx="4648200" cy="2514600"/>
          </a:xfrm>
          <a:prstGeom prst="wedgeRoundRectCallout">
            <a:avLst>
              <a:gd name="adj1" fmla="val -81282"/>
              <a:gd name="adj2" fmla="val -2463"/>
              <a:gd name="adj3" fmla="val 16667"/>
            </a:avLst>
          </a:prstGeom>
          <a:solidFill>
            <a:srgbClr val="FFFF99"/>
          </a:solidFill>
          <a:ln w="9525">
            <a:solidFill>
              <a:schemeClr val="tx1"/>
            </a:solidFill>
            <a:miter lim="800000"/>
            <a:headEnd/>
            <a:tailEnd/>
          </a:ln>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en-US" sz="1800"/>
              <a:t>“…An iron curtain has descended across [Eastern Europe]. Behind that line [the people] all are subject, in one form or another, not only to Soviet influence but to a very high and in some cases increasing measure of control from Moscow. “</a:t>
            </a:r>
          </a:p>
          <a:p>
            <a:pPr algn="ctr" eaLnBrk="1" hangingPunct="1"/>
            <a:r>
              <a:rPr lang="en-US" altLang="en-US" sz="1800"/>
              <a:t>                        -- Churchill, 1946</a:t>
            </a:r>
          </a:p>
        </p:txBody>
      </p:sp>
    </p:spTree>
    <p:extLst>
      <p:ext uri="{BB962C8B-B14F-4D97-AF65-F5344CB8AC3E}">
        <p14:creationId xmlns:p14="http://schemas.microsoft.com/office/powerpoint/2010/main" val="29524752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06A4D794-71BC-4AB0-BCA9-05DA732D5116}" type="slidenum">
              <a:rPr lang="en-US" altLang="en-US" sz="1400"/>
              <a:pPr eaLnBrk="1" hangingPunct="1"/>
              <a:t>25</a:t>
            </a:fld>
            <a:endParaRPr lang="en-US" altLang="en-US" sz="1400"/>
          </a:p>
        </p:txBody>
      </p:sp>
      <p:pic>
        <p:nvPicPr>
          <p:cNvPr id="5939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209800"/>
            <a:ext cx="4071938" cy="414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1" name="Text Box 5"/>
          <p:cNvSpPr txBox="1">
            <a:spLocks noChangeArrowheads="1"/>
          </p:cNvSpPr>
          <p:nvPr/>
        </p:nvSpPr>
        <p:spPr bwMode="auto">
          <a:xfrm>
            <a:off x="1295400" y="0"/>
            <a:ext cx="701040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US" altLang="en-US" sz="3400"/>
              <a:t>To make matters worse, hunger and poverty allowed communist groups to gain influence in areas not yet controlled by the Soviets.</a:t>
            </a:r>
          </a:p>
        </p:txBody>
      </p:sp>
      <p:sp>
        <p:nvSpPr>
          <p:cNvPr id="80902" name="Line 6"/>
          <p:cNvSpPr>
            <a:spLocks noChangeShapeType="1"/>
          </p:cNvSpPr>
          <p:nvPr/>
        </p:nvSpPr>
        <p:spPr bwMode="auto">
          <a:xfrm flipH="1">
            <a:off x="5486400" y="5791200"/>
            <a:ext cx="1981200" cy="4572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0903" name="Line 7"/>
          <p:cNvSpPr>
            <a:spLocks noChangeShapeType="1"/>
          </p:cNvSpPr>
          <p:nvPr/>
        </p:nvSpPr>
        <p:spPr bwMode="auto">
          <a:xfrm>
            <a:off x="838200" y="4572000"/>
            <a:ext cx="2133600"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0904" name="Line 8"/>
          <p:cNvSpPr>
            <a:spLocks noChangeShapeType="1"/>
          </p:cNvSpPr>
          <p:nvPr/>
        </p:nvSpPr>
        <p:spPr bwMode="auto">
          <a:xfrm>
            <a:off x="1143000" y="5638800"/>
            <a:ext cx="2743200" cy="304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0905" name="Text Box 9"/>
          <p:cNvSpPr txBox="1">
            <a:spLocks noChangeArrowheads="1"/>
          </p:cNvSpPr>
          <p:nvPr/>
        </p:nvSpPr>
        <p:spPr bwMode="auto">
          <a:xfrm>
            <a:off x="381000" y="4191000"/>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US" altLang="en-US" sz="1800"/>
              <a:t>France</a:t>
            </a:r>
          </a:p>
        </p:txBody>
      </p:sp>
      <p:sp>
        <p:nvSpPr>
          <p:cNvPr id="80906" name="Rectangle 10"/>
          <p:cNvSpPr>
            <a:spLocks noChangeArrowheads="1"/>
          </p:cNvSpPr>
          <p:nvPr/>
        </p:nvSpPr>
        <p:spPr bwMode="auto">
          <a:xfrm>
            <a:off x="7467600" y="5638800"/>
            <a:ext cx="933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800"/>
              <a:t>Greece</a:t>
            </a:r>
          </a:p>
        </p:txBody>
      </p:sp>
      <p:sp>
        <p:nvSpPr>
          <p:cNvPr id="80907" name="Rectangle 11"/>
          <p:cNvSpPr>
            <a:spLocks noChangeArrowheads="1"/>
          </p:cNvSpPr>
          <p:nvPr/>
        </p:nvSpPr>
        <p:spPr bwMode="auto">
          <a:xfrm>
            <a:off x="533400" y="5410200"/>
            <a:ext cx="603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800"/>
              <a:t>Italy</a:t>
            </a:r>
          </a:p>
        </p:txBody>
      </p:sp>
      <p:sp>
        <p:nvSpPr>
          <p:cNvPr id="59403" name="Text Box 12"/>
          <p:cNvSpPr txBox="1">
            <a:spLocks noChangeArrowheads="1"/>
          </p:cNvSpPr>
          <p:nvPr/>
        </p:nvSpPr>
        <p:spPr bwMode="auto">
          <a:xfrm>
            <a:off x="533400" y="1600200"/>
            <a:ext cx="7010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endParaRPr lang="en-US" altLang="en-US" sz="3400"/>
          </a:p>
        </p:txBody>
      </p:sp>
      <p:sp>
        <p:nvSpPr>
          <p:cNvPr id="59404" name="Freeform 15"/>
          <p:cNvSpPr>
            <a:spLocks/>
          </p:cNvSpPr>
          <p:nvPr/>
        </p:nvSpPr>
        <p:spPr bwMode="auto">
          <a:xfrm>
            <a:off x="3581400" y="3962400"/>
            <a:ext cx="808038" cy="1828800"/>
          </a:xfrm>
          <a:custGeom>
            <a:avLst/>
            <a:gdLst>
              <a:gd name="T0" fmla="*/ 38 w 509"/>
              <a:gd name="T1" fmla="*/ 0 h 1152"/>
              <a:gd name="T2" fmla="*/ 20 w 509"/>
              <a:gd name="T3" fmla="*/ 247 h 1152"/>
              <a:gd name="T4" fmla="*/ 1 w 509"/>
              <a:gd name="T5" fmla="*/ 311 h 1152"/>
              <a:gd name="T6" fmla="*/ 11 w 509"/>
              <a:gd name="T7" fmla="*/ 430 h 1152"/>
              <a:gd name="T8" fmla="*/ 38 w 509"/>
              <a:gd name="T9" fmla="*/ 439 h 1152"/>
              <a:gd name="T10" fmla="*/ 65 w 509"/>
              <a:gd name="T11" fmla="*/ 457 h 1152"/>
              <a:gd name="T12" fmla="*/ 221 w 509"/>
              <a:gd name="T13" fmla="*/ 466 h 1152"/>
              <a:gd name="T14" fmla="*/ 267 w 509"/>
              <a:gd name="T15" fmla="*/ 540 h 1152"/>
              <a:gd name="T16" fmla="*/ 358 w 509"/>
              <a:gd name="T17" fmla="*/ 622 h 1152"/>
              <a:gd name="T18" fmla="*/ 504 w 509"/>
              <a:gd name="T19" fmla="*/ 631 h 1152"/>
              <a:gd name="T20" fmla="*/ 495 w 509"/>
              <a:gd name="T21" fmla="*/ 713 h 1152"/>
              <a:gd name="T22" fmla="*/ 449 w 509"/>
              <a:gd name="T23" fmla="*/ 722 h 1152"/>
              <a:gd name="T24" fmla="*/ 395 w 509"/>
              <a:gd name="T25" fmla="*/ 750 h 1152"/>
              <a:gd name="T26" fmla="*/ 294 w 509"/>
              <a:gd name="T27" fmla="*/ 814 h 1152"/>
              <a:gd name="T28" fmla="*/ 331 w 509"/>
              <a:gd name="T29" fmla="*/ 1152 h 11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09"/>
              <a:gd name="T46" fmla="*/ 0 h 1152"/>
              <a:gd name="T47" fmla="*/ 509 w 509"/>
              <a:gd name="T48" fmla="*/ 1152 h 11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09" h="1152">
                <a:moveTo>
                  <a:pt x="38" y="0"/>
                </a:moveTo>
                <a:cubicBezTo>
                  <a:pt x="47" y="87"/>
                  <a:pt x="72" y="169"/>
                  <a:pt x="20" y="247"/>
                </a:cubicBezTo>
                <a:cubicBezTo>
                  <a:pt x="15" y="269"/>
                  <a:pt x="1" y="289"/>
                  <a:pt x="1" y="311"/>
                </a:cubicBezTo>
                <a:cubicBezTo>
                  <a:pt x="1" y="351"/>
                  <a:pt x="0" y="392"/>
                  <a:pt x="11" y="430"/>
                </a:cubicBezTo>
                <a:cubicBezTo>
                  <a:pt x="14" y="439"/>
                  <a:pt x="30" y="435"/>
                  <a:pt x="38" y="439"/>
                </a:cubicBezTo>
                <a:cubicBezTo>
                  <a:pt x="48" y="444"/>
                  <a:pt x="54" y="455"/>
                  <a:pt x="65" y="457"/>
                </a:cubicBezTo>
                <a:cubicBezTo>
                  <a:pt x="117" y="465"/>
                  <a:pt x="169" y="463"/>
                  <a:pt x="221" y="466"/>
                </a:cubicBezTo>
                <a:cubicBezTo>
                  <a:pt x="231" y="498"/>
                  <a:pt x="244" y="517"/>
                  <a:pt x="267" y="540"/>
                </a:cubicBezTo>
                <a:cubicBezTo>
                  <a:pt x="288" y="603"/>
                  <a:pt x="284" y="615"/>
                  <a:pt x="358" y="622"/>
                </a:cubicBezTo>
                <a:cubicBezTo>
                  <a:pt x="407" y="626"/>
                  <a:pt x="455" y="628"/>
                  <a:pt x="504" y="631"/>
                </a:cubicBezTo>
                <a:cubicBezTo>
                  <a:pt x="501" y="658"/>
                  <a:pt x="509" y="689"/>
                  <a:pt x="495" y="713"/>
                </a:cubicBezTo>
                <a:cubicBezTo>
                  <a:pt x="487" y="726"/>
                  <a:pt x="464" y="718"/>
                  <a:pt x="449" y="722"/>
                </a:cubicBezTo>
                <a:cubicBezTo>
                  <a:pt x="422" y="729"/>
                  <a:pt x="419" y="734"/>
                  <a:pt x="395" y="750"/>
                </a:cubicBezTo>
                <a:cubicBezTo>
                  <a:pt x="372" y="783"/>
                  <a:pt x="333" y="801"/>
                  <a:pt x="294" y="814"/>
                </a:cubicBezTo>
                <a:cubicBezTo>
                  <a:pt x="302" y="933"/>
                  <a:pt x="331" y="1033"/>
                  <a:pt x="331" y="1152"/>
                </a:cubicBezTo>
              </a:path>
            </a:pathLst>
          </a:custGeom>
          <a:noFill/>
          <a:ln w="98425">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p>
        </p:txBody>
      </p:sp>
      <p:sp>
        <p:nvSpPr>
          <p:cNvPr id="80912" name="Text Box 16"/>
          <p:cNvSpPr txBox="1">
            <a:spLocks noChangeArrowheads="1"/>
          </p:cNvSpPr>
          <p:nvPr/>
        </p:nvSpPr>
        <p:spPr bwMode="auto">
          <a:xfrm>
            <a:off x="2895600" y="304800"/>
            <a:ext cx="2971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US" altLang="en-US" sz="4000"/>
              <a:t>Iron Curtain</a:t>
            </a:r>
          </a:p>
        </p:txBody>
      </p:sp>
      <p:sp>
        <p:nvSpPr>
          <p:cNvPr id="80913" name="Line 17"/>
          <p:cNvSpPr>
            <a:spLocks noChangeShapeType="1"/>
          </p:cNvSpPr>
          <p:nvPr/>
        </p:nvSpPr>
        <p:spPr bwMode="auto">
          <a:xfrm flipH="1">
            <a:off x="3581400" y="1143000"/>
            <a:ext cx="76200" cy="2667000"/>
          </a:xfrm>
          <a:prstGeom prst="line">
            <a:avLst/>
          </a:prstGeom>
          <a:noFill/>
          <a:ln w="762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0915" name="Text Box 19"/>
          <p:cNvSpPr txBox="1">
            <a:spLocks noChangeArrowheads="1"/>
          </p:cNvSpPr>
          <p:nvPr/>
        </p:nvSpPr>
        <p:spPr bwMode="auto">
          <a:xfrm>
            <a:off x="6324600" y="2971800"/>
            <a:ext cx="35052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US" altLang="en-US" sz="1800" b="1">
                <a:solidFill>
                  <a:schemeClr val="tx2"/>
                </a:solidFill>
              </a:rPr>
              <a:t>*Definition: </a:t>
            </a:r>
            <a:r>
              <a:rPr lang="en-US" altLang="en-US" sz="1800">
                <a:solidFill>
                  <a:schemeClr val="tx2"/>
                </a:solidFill>
              </a:rPr>
              <a:t>The Iron </a:t>
            </a:r>
            <a:br>
              <a:rPr lang="en-US" altLang="en-US" sz="1800">
                <a:solidFill>
                  <a:schemeClr val="tx2"/>
                </a:solidFill>
              </a:rPr>
            </a:br>
            <a:r>
              <a:rPr lang="en-US" altLang="en-US" sz="1800">
                <a:solidFill>
                  <a:schemeClr val="tx2"/>
                </a:solidFill>
              </a:rPr>
              <a:t>Curtain was the militarized boundary between </a:t>
            </a:r>
            <a:br>
              <a:rPr lang="en-US" altLang="en-US" sz="1800">
                <a:solidFill>
                  <a:schemeClr val="tx2"/>
                </a:solidFill>
              </a:rPr>
            </a:br>
            <a:r>
              <a:rPr lang="en-US" altLang="en-US" sz="1800">
                <a:solidFill>
                  <a:schemeClr val="tx2"/>
                </a:solidFill>
              </a:rPr>
              <a:t>communist countries and</a:t>
            </a:r>
            <a:br>
              <a:rPr lang="en-US" altLang="en-US" sz="1800">
                <a:solidFill>
                  <a:schemeClr val="tx2"/>
                </a:solidFill>
              </a:rPr>
            </a:br>
            <a:r>
              <a:rPr lang="en-US" altLang="en-US" sz="1800">
                <a:solidFill>
                  <a:schemeClr val="tx2"/>
                </a:solidFill>
              </a:rPr>
              <a:t> the West.</a:t>
            </a:r>
          </a:p>
        </p:txBody>
      </p:sp>
      <p:pic>
        <p:nvPicPr>
          <p:cNvPr id="80916" name="Picture 2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019800"/>
            <a:ext cx="78581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51958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90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090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090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090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090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090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0903"/>
                                        </p:tgtEl>
                                        <p:attrNameLst>
                                          <p:attrName>style.visibility</p:attrName>
                                        </p:attrNameLst>
                                      </p:cBhvr>
                                      <p:to>
                                        <p:strVal val="visible"/>
                                      </p:to>
                                    </p:set>
                                  </p:childTnLst>
                                </p:cTn>
                              </p:par>
                              <p:par>
                                <p:cTn id="19" presetID="1" presetClass="exit" presetSubtype="0" fill="hold" grpId="0" nodeType="withEffect">
                                  <p:stCondLst>
                                    <p:cond delay="0"/>
                                  </p:stCondLst>
                                  <p:childTnLst>
                                    <p:set>
                                      <p:cBhvr>
                                        <p:cTn id="20" dur="1" fill="hold">
                                          <p:stCondLst>
                                            <p:cond delay="0"/>
                                          </p:stCondLst>
                                        </p:cTn>
                                        <p:tgtEl>
                                          <p:spTgt spid="80913"/>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80912"/>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80915"/>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809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1" grpId="0"/>
      <p:bldP spid="80902" grpId="0" animBg="1"/>
      <p:bldP spid="80903" grpId="0" animBg="1"/>
      <p:bldP spid="80904" grpId="0" animBg="1"/>
      <p:bldP spid="80905" grpId="0"/>
      <p:bldP spid="80906" grpId="0"/>
      <p:bldP spid="80907" grpId="0"/>
      <p:bldP spid="80912" grpId="0"/>
      <p:bldP spid="80913" grpId="0" animBg="1"/>
      <p:bldP spid="809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476F6BD-05D0-49AA-8E5D-F18C2A5363BB}" type="slidenum">
              <a:rPr lang="en-US" altLang="en-US" sz="1400"/>
              <a:pPr eaLnBrk="1" hangingPunct="1"/>
              <a:t>26</a:t>
            </a:fld>
            <a:endParaRPr lang="en-US" altLang="en-US" sz="1400"/>
          </a:p>
        </p:txBody>
      </p:sp>
      <p:sp>
        <p:nvSpPr>
          <p:cNvPr id="67587" name="Text Box 7"/>
          <p:cNvSpPr txBox="1">
            <a:spLocks noChangeArrowheads="1"/>
          </p:cNvSpPr>
          <p:nvPr/>
        </p:nvSpPr>
        <p:spPr bwMode="auto">
          <a:xfrm>
            <a:off x="1295400" y="228600"/>
            <a:ext cx="76200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US" altLang="en-US" sz="2800" b="1"/>
              <a:t>By 1948 Europe was split into hostile, armed camps. Each side formed a military alliance to defend itself from attack by the other.</a:t>
            </a:r>
          </a:p>
        </p:txBody>
      </p:sp>
      <p:sp>
        <p:nvSpPr>
          <p:cNvPr id="67588" name="Text Box 9"/>
          <p:cNvSpPr txBox="1">
            <a:spLocks noChangeArrowheads="1"/>
          </p:cNvSpPr>
          <p:nvPr/>
        </p:nvSpPr>
        <p:spPr bwMode="auto">
          <a:xfrm>
            <a:off x="7162800" y="2362200"/>
            <a:ext cx="1981200" cy="256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US" altLang="en-US" sz="1800" b="1">
                <a:solidFill>
                  <a:srgbClr val="FF0000"/>
                </a:solidFill>
              </a:rPr>
              <a:t>“Eastern Bloc”</a:t>
            </a:r>
          </a:p>
          <a:p>
            <a:pPr eaLnBrk="1" hangingPunct="1">
              <a:spcBef>
                <a:spcPct val="50000"/>
              </a:spcBef>
              <a:buFontTx/>
              <a:buChar char="•"/>
            </a:pPr>
            <a:r>
              <a:rPr lang="en-US" altLang="en-US" sz="1800" b="1">
                <a:solidFill>
                  <a:srgbClr val="FF0000"/>
                </a:solidFill>
              </a:rPr>
              <a:t> Soviet satellites</a:t>
            </a:r>
          </a:p>
          <a:p>
            <a:pPr eaLnBrk="1" hangingPunct="1">
              <a:spcBef>
                <a:spcPct val="50000"/>
              </a:spcBef>
              <a:buFontTx/>
              <a:buChar char="•"/>
            </a:pPr>
            <a:r>
              <a:rPr lang="en-US" altLang="en-US" sz="1800" b="1">
                <a:solidFill>
                  <a:srgbClr val="FF0000"/>
                </a:solidFill>
              </a:rPr>
              <a:t> communist</a:t>
            </a:r>
          </a:p>
          <a:p>
            <a:pPr eaLnBrk="1" hangingPunct="1">
              <a:spcBef>
                <a:spcPct val="50000"/>
              </a:spcBef>
              <a:buFontTx/>
              <a:buChar char="•"/>
            </a:pPr>
            <a:r>
              <a:rPr lang="en-US" altLang="en-US" sz="1800" b="1">
                <a:solidFill>
                  <a:srgbClr val="FF0000"/>
                </a:solidFill>
              </a:rPr>
              <a:t> Warsaw Pact alliance</a:t>
            </a:r>
          </a:p>
          <a:p>
            <a:pPr eaLnBrk="1" hangingPunct="1">
              <a:spcBef>
                <a:spcPct val="50000"/>
              </a:spcBef>
            </a:pPr>
            <a:endParaRPr lang="en-US" altLang="en-US" sz="1800" b="1">
              <a:solidFill>
                <a:srgbClr val="FF0000"/>
              </a:solidFill>
            </a:endParaRPr>
          </a:p>
        </p:txBody>
      </p:sp>
      <p:sp>
        <p:nvSpPr>
          <p:cNvPr id="67589" name="Text Box 11"/>
          <p:cNvSpPr txBox="1">
            <a:spLocks noChangeArrowheads="1"/>
          </p:cNvSpPr>
          <p:nvPr/>
        </p:nvSpPr>
        <p:spPr bwMode="auto">
          <a:xfrm>
            <a:off x="-152400" y="2438400"/>
            <a:ext cx="3048000"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US" altLang="en-US" sz="1800" b="1">
                <a:solidFill>
                  <a:srgbClr val="0033CC"/>
                </a:solidFill>
              </a:rPr>
              <a:t>“Western Europe”</a:t>
            </a:r>
          </a:p>
          <a:p>
            <a:pPr eaLnBrk="1" hangingPunct="1">
              <a:spcBef>
                <a:spcPct val="50000"/>
              </a:spcBef>
              <a:buFontTx/>
              <a:buChar char="•"/>
            </a:pPr>
            <a:r>
              <a:rPr lang="en-US" altLang="en-US" sz="1800" b="1">
                <a:solidFill>
                  <a:srgbClr val="0033CC"/>
                </a:solidFill>
              </a:rPr>
              <a:t> American satellites</a:t>
            </a:r>
          </a:p>
          <a:p>
            <a:pPr eaLnBrk="1" hangingPunct="1">
              <a:spcBef>
                <a:spcPct val="50000"/>
              </a:spcBef>
              <a:buFontTx/>
              <a:buChar char="•"/>
            </a:pPr>
            <a:r>
              <a:rPr lang="en-US" altLang="en-US" sz="1800" b="1">
                <a:solidFill>
                  <a:srgbClr val="0033CC"/>
                </a:solidFill>
              </a:rPr>
              <a:t> capitalist</a:t>
            </a:r>
          </a:p>
          <a:p>
            <a:pPr eaLnBrk="1" hangingPunct="1">
              <a:spcBef>
                <a:spcPct val="50000"/>
              </a:spcBef>
              <a:buFontTx/>
              <a:buChar char="•"/>
            </a:pPr>
            <a:r>
              <a:rPr lang="en-US" altLang="en-US" sz="1800" b="1">
                <a:solidFill>
                  <a:srgbClr val="0033CC"/>
                </a:solidFill>
              </a:rPr>
              <a:t> NATO Alliance*</a:t>
            </a:r>
          </a:p>
        </p:txBody>
      </p:sp>
      <p:sp>
        <p:nvSpPr>
          <p:cNvPr id="67590" name="Text Box 17"/>
          <p:cNvSpPr txBox="1">
            <a:spLocks noChangeArrowheads="1"/>
          </p:cNvSpPr>
          <p:nvPr/>
        </p:nvSpPr>
        <p:spPr bwMode="auto">
          <a:xfrm>
            <a:off x="0" y="6430963"/>
            <a:ext cx="58674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US" altLang="en-US" sz="1200" u="sng">
                <a:solidFill>
                  <a:srgbClr val="0033CC"/>
                </a:solidFill>
              </a:rPr>
              <a:t>*</a:t>
            </a:r>
            <a:r>
              <a:rPr lang="en-US" altLang="en-US" sz="1200">
                <a:solidFill>
                  <a:srgbClr val="0033CC"/>
                </a:solidFill>
              </a:rPr>
              <a:t>NATO = North Atlantic Treaty Organization</a:t>
            </a:r>
            <a:r>
              <a:rPr lang="en-US" altLang="en-US" sz="2200" u="sng">
                <a:solidFill>
                  <a:srgbClr val="0033CC"/>
                </a:solidFill>
              </a:rPr>
              <a:t> </a:t>
            </a:r>
            <a:endParaRPr lang="en-US" altLang="en-US" sz="2200">
              <a:solidFill>
                <a:srgbClr val="0033CC"/>
              </a:solidFill>
            </a:endParaRPr>
          </a:p>
        </p:txBody>
      </p:sp>
      <p:pic>
        <p:nvPicPr>
          <p:cNvPr id="67591" name="Picture 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2209800"/>
            <a:ext cx="3624263"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85609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6ED551DA-3F4F-4838-94AD-570D5155146C}" type="slidenum">
              <a:rPr lang="en-US" altLang="en-US" sz="1400"/>
              <a:pPr eaLnBrk="1" hangingPunct="1"/>
              <a:t>27</a:t>
            </a:fld>
            <a:endParaRPr lang="en-US" altLang="en-US" sz="1400"/>
          </a:p>
        </p:txBody>
      </p:sp>
      <p:sp>
        <p:nvSpPr>
          <p:cNvPr id="71683" name="Rectangle 4"/>
          <p:cNvSpPr>
            <a:spLocks noChangeArrowheads="1"/>
          </p:cNvSpPr>
          <p:nvPr/>
        </p:nvSpPr>
        <p:spPr bwMode="auto">
          <a:xfrm>
            <a:off x="1143000" y="304800"/>
            <a:ext cx="6805613"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2800" b="1">
              <a:solidFill>
                <a:schemeClr val="tx2"/>
              </a:solidFill>
            </a:endParaRPr>
          </a:p>
          <a:p>
            <a:pPr eaLnBrk="1" hangingPunct="1"/>
            <a:r>
              <a:rPr lang="en-US" altLang="en-US" sz="2800" b="1">
                <a:solidFill>
                  <a:schemeClr val="tx2"/>
                </a:solidFill>
              </a:rPr>
              <a:t>Competition between capitalism and </a:t>
            </a:r>
          </a:p>
          <a:p>
            <a:pPr eaLnBrk="1" hangingPunct="1"/>
            <a:r>
              <a:rPr lang="en-US" altLang="en-US" sz="2800" b="1">
                <a:solidFill>
                  <a:schemeClr val="tx2"/>
                </a:solidFill>
              </a:rPr>
              <a:t>communism was not limited to Europe.</a:t>
            </a:r>
          </a:p>
        </p:txBody>
      </p:sp>
      <p:sp>
        <p:nvSpPr>
          <p:cNvPr id="81925" name="Text Box 5"/>
          <p:cNvSpPr txBox="1">
            <a:spLocks noChangeArrowheads="1"/>
          </p:cNvSpPr>
          <p:nvPr/>
        </p:nvSpPr>
        <p:spPr bwMode="auto">
          <a:xfrm>
            <a:off x="762000" y="6019800"/>
            <a:ext cx="7620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US" altLang="en-US" sz="2800" b="1"/>
              <a:t>In Asia, communism was spreading, too.</a:t>
            </a:r>
          </a:p>
        </p:txBody>
      </p:sp>
      <p:pic>
        <p:nvPicPr>
          <p:cNvPr id="71685" name="Picture 6" descr="World Map bl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286000"/>
            <a:ext cx="5715000"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6" name="Oval 7"/>
          <p:cNvSpPr>
            <a:spLocks noChangeArrowheads="1"/>
          </p:cNvSpPr>
          <p:nvPr/>
        </p:nvSpPr>
        <p:spPr bwMode="auto">
          <a:xfrm>
            <a:off x="3810000" y="2590800"/>
            <a:ext cx="838200" cy="8382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p>
        </p:txBody>
      </p:sp>
      <p:sp>
        <p:nvSpPr>
          <p:cNvPr id="81929" name="Oval 9"/>
          <p:cNvSpPr>
            <a:spLocks noChangeArrowheads="1"/>
          </p:cNvSpPr>
          <p:nvPr/>
        </p:nvSpPr>
        <p:spPr bwMode="auto">
          <a:xfrm>
            <a:off x="5334000" y="2819400"/>
            <a:ext cx="1219200" cy="12192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p>
        </p:txBody>
      </p:sp>
      <p:sp>
        <p:nvSpPr>
          <p:cNvPr id="71688" name="Line 10"/>
          <p:cNvSpPr>
            <a:spLocks noChangeShapeType="1"/>
          </p:cNvSpPr>
          <p:nvPr/>
        </p:nvSpPr>
        <p:spPr bwMode="auto">
          <a:xfrm flipV="1">
            <a:off x="4648200" y="1600200"/>
            <a:ext cx="2133600" cy="12192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33" name="Line 13"/>
          <p:cNvSpPr>
            <a:spLocks noChangeShapeType="1"/>
          </p:cNvSpPr>
          <p:nvPr/>
        </p:nvSpPr>
        <p:spPr bwMode="auto">
          <a:xfrm flipV="1">
            <a:off x="1905000" y="3810000"/>
            <a:ext cx="3505200" cy="22860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7017412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19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19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5" grpId="0"/>
      <p:bldP spid="81929" grpId="0" animBg="1"/>
      <p:bldP spid="8193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A457487C-5212-46CC-900F-5DD7B619C0CD}" type="slidenum">
              <a:rPr lang="en-US" altLang="en-US" sz="1400"/>
              <a:pPr eaLnBrk="1" hangingPunct="1"/>
              <a:t>28</a:t>
            </a:fld>
            <a:endParaRPr lang="en-US" altLang="en-US" sz="1400"/>
          </a:p>
        </p:txBody>
      </p:sp>
      <p:pic>
        <p:nvPicPr>
          <p:cNvPr id="7373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905000"/>
            <a:ext cx="4648200"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4" name="Text Box 6"/>
          <p:cNvSpPr txBox="1">
            <a:spLocks noChangeArrowheads="1"/>
          </p:cNvSpPr>
          <p:nvPr/>
        </p:nvSpPr>
        <p:spPr bwMode="auto">
          <a:xfrm>
            <a:off x="457200" y="5484813"/>
            <a:ext cx="8686800"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US" altLang="en-US" sz="2800" b="1"/>
              <a:t>In Indochina, communist Viet Minh guerillas resumed their anti-colonial war against the French. </a:t>
            </a:r>
          </a:p>
        </p:txBody>
      </p:sp>
      <p:sp>
        <p:nvSpPr>
          <p:cNvPr id="83975" name="Text Box 7"/>
          <p:cNvSpPr txBox="1">
            <a:spLocks noChangeArrowheads="1"/>
          </p:cNvSpPr>
          <p:nvPr/>
        </p:nvSpPr>
        <p:spPr bwMode="auto">
          <a:xfrm>
            <a:off x="0" y="1447800"/>
            <a:ext cx="3276600" cy="2654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US" altLang="en-US" sz="2800" b="1"/>
              <a:t>In China, Mao Tse Tung’s communists toppled the pro-US government of Chaing Kai Shek. </a:t>
            </a:r>
          </a:p>
        </p:txBody>
      </p:sp>
      <p:sp>
        <p:nvSpPr>
          <p:cNvPr id="83976" name="Oval 8"/>
          <p:cNvSpPr>
            <a:spLocks noChangeArrowheads="1"/>
          </p:cNvSpPr>
          <p:nvPr/>
        </p:nvSpPr>
        <p:spPr bwMode="auto">
          <a:xfrm>
            <a:off x="5181600" y="3505200"/>
            <a:ext cx="838200" cy="7620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p>
        </p:txBody>
      </p:sp>
      <p:sp>
        <p:nvSpPr>
          <p:cNvPr id="83977" name="Line 9"/>
          <p:cNvSpPr>
            <a:spLocks noChangeShapeType="1"/>
          </p:cNvSpPr>
          <p:nvPr/>
        </p:nvSpPr>
        <p:spPr bwMode="auto">
          <a:xfrm>
            <a:off x="2667000" y="2590800"/>
            <a:ext cx="2590800" cy="9906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978" name="Oval 10"/>
          <p:cNvSpPr>
            <a:spLocks noChangeArrowheads="1"/>
          </p:cNvSpPr>
          <p:nvPr/>
        </p:nvSpPr>
        <p:spPr bwMode="auto">
          <a:xfrm>
            <a:off x="5181600" y="4191000"/>
            <a:ext cx="609600" cy="6096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p>
        </p:txBody>
      </p:sp>
      <p:sp>
        <p:nvSpPr>
          <p:cNvPr id="83979" name="Line 11"/>
          <p:cNvSpPr>
            <a:spLocks noChangeShapeType="1"/>
          </p:cNvSpPr>
          <p:nvPr/>
        </p:nvSpPr>
        <p:spPr bwMode="auto">
          <a:xfrm flipV="1">
            <a:off x="2133600" y="4648200"/>
            <a:ext cx="3048000" cy="9144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981" name="Oval 13"/>
          <p:cNvSpPr>
            <a:spLocks noChangeArrowheads="1"/>
          </p:cNvSpPr>
          <p:nvPr/>
        </p:nvSpPr>
        <p:spPr bwMode="auto">
          <a:xfrm>
            <a:off x="5791200" y="3200400"/>
            <a:ext cx="457200" cy="4572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p>
        </p:txBody>
      </p:sp>
      <p:sp>
        <p:nvSpPr>
          <p:cNvPr id="83982" name="Line 14"/>
          <p:cNvSpPr>
            <a:spLocks noChangeShapeType="1"/>
          </p:cNvSpPr>
          <p:nvPr/>
        </p:nvSpPr>
        <p:spPr bwMode="auto">
          <a:xfrm>
            <a:off x="4953000" y="1600200"/>
            <a:ext cx="914400" cy="16764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983" name="Text Box 15"/>
          <p:cNvSpPr txBox="1">
            <a:spLocks noChangeArrowheads="1"/>
          </p:cNvSpPr>
          <p:nvPr/>
        </p:nvSpPr>
        <p:spPr bwMode="auto">
          <a:xfrm>
            <a:off x="2971800" y="228600"/>
            <a:ext cx="61722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US" altLang="en-US" sz="2800" b="1"/>
              <a:t>In Korea, a dispute between pro-Soviet and pro-U.S. forces led to the outbreak of war in 1950.</a:t>
            </a:r>
          </a:p>
        </p:txBody>
      </p:sp>
      <p:sp>
        <p:nvSpPr>
          <p:cNvPr id="83985" name="Rectangle 17"/>
          <p:cNvSpPr>
            <a:spLocks noChangeArrowheads="1"/>
          </p:cNvSpPr>
          <p:nvPr/>
        </p:nvSpPr>
        <p:spPr bwMode="auto">
          <a:xfrm rot="1130791">
            <a:off x="3200400" y="2667000"/>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en-US" sz="1800"/>
              <a:t>1945 - 1949</a:t>
            </a:r>
          </a:p>
        </p:txBody>
      </p:sp>
      <p:sp>
        <p:nvSpPr>
          <p:cNvPr id="83986" name="Rectangle 18"/>
          <p:cNvSpPr>
            <a:spLocks noChangeArrowheads="1"/>
          </p:cNvSpPr>
          <p:nvPr/>
        </p:nvSpPr>
        <p:spPr bwMode="auto">
          <a:xfrm rot="-1049745">
            <a:off x="2667000" y="4724400"/>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en-US" sz="1800"/>
              <a:t>1945 - 1975</a:t>
            </a:r>
          </a:p>
        </p:txBody>
      </p:sp>
      <p:sp>
        <p:nvSpPr>
          <p:cNvPr id="83987" name="Rectangle 19"/>
          <p:cNvSpPr>
            <a:spLocks noChangeArrowheads="1"/>
          </p:cNvSpPr>
          <p:nvPr/>
        </p:nvSpPr>
        <p:spPr bwMode="auto">
          <a:xfrm rot="3729710">
            <a:off x="4648200" y="2286000"/>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en-US" sz="1800"/>
              <a:t>1946-1953</a:t>
            </a:r>
          </a:p>
        </p:txBody>
      </p:sp>
    </p:spTree>
    <p:extLst>
      <p:ext uri="{BB962C8B-B14F-4D97-AF65-F5344CB8AC3E}">
        <p14:creationId xmlns:p14="http://schemas.microsoft.com/office/powerpoint/2010/main" val="2664053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9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397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397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398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397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397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397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398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398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398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398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39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4" grpId="0"/>
      <p:bldP spid="83975" grpId="0" animBg="1"/>
      <p:bldP spid="83976" grpId="0" animBg="1"/>
      <p:bldP spid="83977" grpId="0" animBg="1"/>
      <p:bldP spid="83978" grpId="0" animBg="1"/>
      <p:bldP spid="83979" grpId="0" animBg="1"/>
      <p:bldP spid="83981" grpId="0" animBg="1"/>
      <p:bldP spid="83982" grpId="0" animBg="1"/>
      <p:bldP spid="83983" grpId="0"/>
      <p:bldP spid="83985" grpId="0"/>
      <p:bldP spid="83986" grpId="0"/>
      <p:bldP spid="8398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457200"/>
            <a:ext cx="8229600" cy="6126163"/>
          </a:xfrm>
        </p:spPr>
        <p:txBody>
          <a:bodyPr>
            <a:normAutofit fontScale="92500" lnSpcReduction="10000"/>
          </a:bodyPr>
          <a:lstStyle/>
          <a:p>
            <a:pPr marL="0" indent="0" algn="ctr">
              <a:buNone/>
            </a:pPr>
            <a:r>
              <a:rPr lang="en-US" dirty="0" smtClean="0"/>
              <a:t>Shang</a:t>
            </a:r>
          </a:p>
          <a:p>
            <a:pPr marL="0" indent="0" algn="ctr">
              <a:buNone/>
            </a:pPr>
            <a:r>
              <a:rPr lang="en-US" dirty="0" smtClean="0"/>
              <a:t>Zhou</a:t>
            </a:r>
          </a:p>
          <a:p>
            <a:pPr marL="0" indent="0" algn="ctr">
              <a:buNone/>
            </a:pPr>
            <a:r>
              <a:rPr lang="en-US" dirty="0" smtClean="0"/>
              <a:t>Qin</a:t>
            </a:r>
          </a:p>
          <a:p>
            <a:pPr marL="0" indent="0" algn="ctr">
              <a:buNone/>
            </a:pPr>
            <a:r>
              <a:rPr lang="en-US" dirty="0" smtClean="0"/>
              <a:t>Han</a:t>
            </a:r>
          </a:p>
          <a:p>
            <a:pPr marL="0" indent="0" algn="ctr">
              <a:buNone/>
            </a:pPr>
            <a:r>
              <a:rPr lang="en-US" dirty="0" smtClean="0"/>
              <a:t>Sui </a:t>
            </a:r>
          </a:p>
          <a:p>
            <a:pPr marL="0" indent="0" algn="ctr">
              <a:buNone/>
            </a:pPr>
            <a:r>
              <a:rPr lang="en-US" dirty="0" smtClean="0"/>
              <a:t>Tang</a:t>
            </a:r>
          </a:p>
          <a:p>
            <a:pPr marL="0" indent="0" algn="ctr">
              <a:buNone/>
            </a:pPr>
            <a:r>
              <a:rPr lang="en-US" dirty="0" smtClean="0"/>
              <a:t>Song</a:t>
            </a:r>
          </a:p>
          <a:p>
            <a:pPr marL="0" indent="0" algn="ctr">
              <a:buNone/>
            </a:pPr>
            <a:r>
              <a:rPr lang="en-US" dirty="0" smtClean="0"/>
              <a:t>Yuan</a:t>
            </a:r>
          </a:p>
          <a:p>
            <a:pPr marL="0" indent="0" algn="ctr">
              <a:buNone/>
            </a:pPr>
            <a:r>
              <a:rPr lang="en-US" dirty="0" smtClean="0"/>
              <a:t>Ming</a:t>
            </a:r>
          </a:p>
          <a:p>
            <a:pPr marL="0" indent="0" algn="ctr">
              <a:buNone/>
            </a:pPr>
            <a:r>
              <a:rPr lang="en-US" dirty="0" smtClean="0"/>
              <a:t>Qing</a:t>
            </a:r>
          </a:p>
          <a:p>
            <a:pPr marL="0" indent="0" algn="ctr">
              <a:buNone/>
            </a:pPr>
            <a:r>
              <a:rPr lang="en-US" dirty="0" smtClean="0"/>
              <a:t>Republic</a:t>
            </a:r>
          </a:p>
          <a:p>
            <a:pPr marL="0" indent="0" algn="ctr">
              <a:buNone/>
            </a:pPr>
            <a:r>
              <a:rPr lang="en-US" dirty="0" smtClean="0"/>
              <a:t>Mao Zedong/Mao </a:t>
            </a:r>
            <a:r>
              <a:rPr lang="en-US" dirty="0" err="1" smtClean="0"/>
              <a:t>Tse</a:t>
            </a:r>
            <a:r>
              <a:rPr lang="en-US" dirty="0" smtClean="0"/>
              <a:t> Tung </a:t>
            </a:r>
          </a:p>
        </p:txBody>
      </p:sp>
    </p:spTree>
    <p:extLst>
      <p:ext uri="{BB962C8B-B14F-4D97-AF65-F5344CB8AC3E}">
        <p14:creationId xmlns:p14="http://schemas.microsoft.com/office/powerpoint/2010/main" val="35979070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1470025"/>
          </a:xfrm>
        </p:spPr>
        <p:txBody>
          <a:bodyPr>
            <a:normAutofit/>
          </a:bodyPr>
          <a:lstStyle/>
          <a:p>
            <a:r>
              <a:rPr lang="en-US" dirty="0"/>
              <a:t>T</a:t>
            </a:r>
            <a:r>
              <a:rPr lang="en-US" dirty="0" smtClean="0"/>
              <a:t>he Russian Revolution</a:t>
            </a:r>
            <a:br>
              <a:rPr lang="en-US" dirty="0" smtClean="0"/>
            </a:br>
            <a:r>
              <a:rPr lang="en-US" dirty="0" smtClean="0"/>
              <a:t>(1917 -1921)</a:t>
            </a:r>
            <a:endParaRPr lang="en-US" dirty="0"/>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stretch>
            <a:fillRect/>
          </a:stretch>
        </p:blipFill>
        <p:spPr>
          <a:xfrm>
            <a:off x="4139319" y="2174132"/>
            <a:ext cx="5004681" cy="4683868"/>
          </a:xfrm>
          <a:prstGeom prst="rect">
            <a:avLst/>
          </a:prstGeom>
        </p:spPr>
      </p:pic>
      <p:sp>
        <p:nvSpPr>
          <p:cNvPr id="4" name="Oval 3"/>
          <p:cNvSpPr/>
          <p:nvPr/>
        </p:nvSpPr>
        <p:spPr>
          <a:xfrm>
            <a:off x="7848600" y="3886200"/>
            <a:ext cx="914400" cy="810410"/>
          </a:xfrm>
          <a:prstGeom prst="ellipse">
            <a:avLst/>
          </a:prstGeom>
          <a:solidFill>
            <a:schemeClr val="accent2">
              <a:alpha val="0"/>
            </a:schemeClr>
          </a:solidFill>
          <a:ln w="476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30866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152400"/>
            <a:ext cx="8229600" cy="1143000"/>
          </a:xfrm>
        </p:spPr>
        <p:txBody>
          <a:bodyPr/>
          <a:lstStyle/>
          <a:p>
            <a:pPr eaLnBrk="1" hangingPunct="1"/>
            <a:r>
              <a:rPr lang="en-US" altLang="en-US" sz="4000" dirty="0" smtClean="0"/>
              <a:t>1949 China Becomes Communist</a:t>
            </a:r>
          </a:p>
        </p:txBody>
      </p:sp>
      <p:pic>
        <p:nvPicPr>
          <p:cNvPr id="18435"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2628" y="2766848"/>
            <a:ext cx="3186112" cy="4114800"/>
          </a:xfrm>
        </p:spPr>
      </p:pic>
      <p:pic>
        <p:nvPicPr>
          <p:cNvPr id="1843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2438400"/>
            <a:ext cx="21907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Line 6"/>
          <p:cNvSpPr>
            <a:spLocks noChangeShapeType="1"/>
          </p:cNvSpPr>
          <p:nvPr/>
        </p:nvSpPr>
        <p:spPr bwMode="auto">
          <a:xfrm flipH="1">
            <a:off x="6705600" y="3124200"/>
            <a:ext cx="9906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38" name="Text Box 7"/>
          <p:cNvSpPr txBox="1">
            <a:spLocks noChangeArrowheads="1"/>
          </p:cNvSpPr>
          <p:nvPr/>
        </p:nvSpPr>
        <p:spPr bwMode="auto">
          <a:xfrm>
            <a:off x="7772400" y="2514600"/>
            <a:ext cx="13716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US" altLang="en-US" sz="1800"/>
              <a:t>Republic of China (Taiwan)</a:t>
            </a:r>
          </a:p>
        </p:txBody>
      </p:sp>
      <p:sp>
        <p:nvSpPr>
          <p:cNvPr id="18439" name="Text Box 8"/>
          <p:cNvSpPr txBox="1">
            <a:spLocks noChangeArrowheads="1"/>
          </p:cNvSpPr>
          <p:nvPr/>
        </p:nvSpPr>
        <p:spPr bwMode="auto">
          <a:xfrm>
            <a:off x="-76200" y="868740"/>
            <a:ext cx="5638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US" altLang="en-US" b="1" dirty="0"/>
              <a:t>After 30 years of </a:t>
            </a:r>
            <a:r>
              <a:rPr lang="en-US" altLang="en-US" b="1" dirty="0" smtClean="0"/>
              <a:t>fighting, </a:t>
            </a:r>
            <a:br>
              <a:rPr lang="en-US" altLang="en-US" b="1" dirty="0" smtClean="0"/>
            </a:br>
            <a:r>
              <a:rPr lang="en-US" altLang="en-US" b="1" dirty="0" smtClean="0"/>
              <a:t>Mao </a:t>
            </a:r>
            <a:r>
              <a:rPr lang="en-US" altLang="en-US" b="1" dirty="0" err="1"/>
              <a:t>Tse</a:t>
            </a:r>
            <a:r>
              <a:rPr lang="en-US" altLang="en-US" b="1" dirty="0"/>
              <a:t> Tung’s C</a:t>
            </a:r>
            <a:r>
              <a:rPr lang="en-US" altLang="en-US" b="1" dirty="0" smtClean="0"/>
              <a:t>ommunist </a:t>
            </a:r>
            <a:r>
              <a:rPr lang="en-US" altLang="en-US" b="1" dirty="0"/>
              <a:t>revolution </a:t>
            </a:r>
            <a:r>
              <a:rPr lang="en-US" altLang="en-US" b="1" dirty="0" smtClean="0"/>
              <a:t>succeeds in defeating Chiang Kai-Shek’s nationalist forces. </a:t>
            </a:r>
            <a:endParaRPr lang="en-US" altLang="en-US" b="1" dirty="0"/>
          </a:p>
        </p:txBody>
      </p:sp>
      <p:sp>
        <p:nvSpPr>
          <p:cNvPr id="18440" name="Text Box 9"/>
          <p:cNvSpPr txBox="1">
            <a:spLocks noChangeArrowheads="1"/>
          </p:cNvSpPr>
          <p:nvPr/>
        </p:nvSpPr>
        <p:spPr bwMode="auto">
          <a:xfrm>
            <a:off x="5334000" y="1447800"/>
            <a:ext cx="3352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US" altLang="en-US" sz="1800"/>
              <a:t>People’s Republic of China (mainland China)</a:t>
            </a:r>
          </a:p>
        </p:txBody>
      </p:sp>
      <p:sp>
        <p:nvSpPr>
          <p:cNvPr id="18441" name="Line 10"/>
          <p:cNvSpPr>
            <a:spLocks noChangeShapeType="1"/>
          </p:cNvSpPr>
          <p:nvPr/>
        </p:nvSpPr>
        <p:spPr bwMode="auto">
          <a:xfrm flipH="1">
            <a:off x="6248400" y="1828800"/>
            <a:ext cx="0" cy="1295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Rectangle 1"/>
          <p:cNvSpPr/>
          <p:nvPr/>
        </p:nvSpPr>
        <p:spPr>
          <a:xfrm>
            <a:off x="5189483" y="4876800"/>
            <a:ext cx="3641834" cy="1569660"/>
          </a:xfrm>
          <a:prstGeom prst="rect">
            <a:avLst/>
          </a:prstGeom>
        </p:spPr>
        <p:txBody>
          <a:bodyPr wrap="square">
            <a:spAutoFit/>
          </a:bodyPr>
          <a:lstStyle/>
          <a:p>
            <a:r>
              <a:rPr lang="en-US" altLang="en-US" sz="2400" b="1" dirty="0"/>
              <a:t>The pro-American Chinese forces flee to Taiwan, causing tensions that have remained high ever since. </a:t>
            </a:r>
            <a:endParaRPr lang="en-US" sz="2400" dirty="0"/>
          </a:p>
        </p:txBody>
      </p:sp>
    </p:spTree>
    <p:extLst>
      <p:ext uri="{BB962C8B-B14F-4D97-AF65-F5344CB8AC3E}">
        <p14:creationId xmlns:p14="http://schemas.microsoft.com/office/powerpoint/2010/main" val="19089439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Comparing and Contrasting </a:t>
            </a:r>
            <a:br>
              <a:rPr lang="en-US" dirty="0" smtClean="0"/>
            </a:br>
            <a:r>
              <a:rPr lang="en-US" dirty="0" smtClean="0"/>
              <a:t>USSR and Chinese Communism</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784980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USSR v. Chinese Communism</a:t>
            </a:r>
            <a:endParaRPr lang="en-US" dirty="0"/>
          </a:p>
        </p:txBody>
      </p:sp>
      <p:sp>
        <p:nvSpPr>
          <p:cNvPr id="3" name="Content Placeholder 2"/>
          <p:cNvSpPr>
            <a:spLocks noGrp="1"/>
          </p:cNvSpPr>
          <p:nvPr>
            <p:ph idx="1"/>
          </p:nvPr>
        </p:nvSpPr>
        <p:spPr>
          <a:xfrm>
            <a:off x="317333" y="1761330"/>
            <a:ext cx="4788067" cy="4525963"/>
          </a:xfrm>
        </p:spPr>
        <p:txBody>
          <a:bodyPr/>
          <a:lstStyle/>
          <a:p>
            <a:pPr marL="0" indent="0">
              <a:buNone/>
            </a:pPr>
            <a:r>
              <a:rPr lang="en-US" dirty="0" smtClean="0"/>
              <a:t>Both achieved via violent revolution, cleansing of old society</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2575" y="1190625"/>
            <a:ext cx="3781425" cy="566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63748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USSR v. Chinese Communism</a:t>
            </a:r>
            <a:endParaRPr lang="en-US" dirty="0"/>
          </a:p>
        </p:txBody>
      </p:sp>
      <p:sp>
        <p:nvSpPr>
          <p:cNvPr id="3" name="Content Placeholder 2"/>
          <p:cNvSpPr>
            <a:spLocks noGrp="1"/>
          </p:cNvSpPr>
          <p:nvPr>
            <p:ph sz="half" idx="1"/>
          </p:nvPr>
        </p:nvSpPr>
        <p:spPr>
          <a:xfrm>
            <a:off x="152400" y="1600200"/>
            <a:ext cx="4495800" cy="4525963"/>
          </a:xfrm>
        </p:spPr>
        <p:txBody>
          <a:bodyPr/>
          <a:lstStyle/>
          <a:p>
            <a:pPr marL="0" indent="0">
              <a:buNone/>
            </a:pPr>
            <a:r>
              <a:rPr lang="en-US" dirty="0" smtClean="0"/>
              <a:t>Peasants claimed land peacefully after revolution</a:t>
            </a:r>
          </a:p>
          <a:p>
            <a:pPr marL="0" indent="0">
              <a:buNone/>
            </a:pPr>
            <a:endParaRPr lang="en-US" dirty="0"/>
          </a:p>
          <a:p>
            <a:pPr marL="0" indent="0">
              <a:buNone/>
            </a:pPr>
            <a:r>
              <a:rPr lang="en-US" dirty="0" smtClean="0"/>
              <a:t>Resistance to collectivization, met with violence </a:t>
            </a:r>
            <a:br>
              <a:rPr lang="en-US" dirty="0" smtClean="0"/>
            </a:br>
            <a:r>
              <a:rPr lang="en-US" dirty="0" smtClean="0"/>
              <a:t>(see reading)</a:t>
            </a:r>
          </a:p>
        </p:txBody>
      </p:sp>
      <p:sp>
        <p:nvSpPr>
          <p:cNvPr id="4" name="Content Placeholder 3"/>
          <p:cNvSpPr>
            <a:spLocks noGrp="1"/>
          </p:cNvSpPr>
          <p:nvPr>
            <p:ph sz="half" idx="2"/>
          </p:nvPr>
        </p:nvSpPr>
        <p:spPr/>
        <p:txBody>
          <a:bodyPr/>
          <a:lstStyle/>
          <a:p>
            <a:pPr marL="0" indent="0">
              <a:buNone/>
            </a:pPr>
            <a:r>
              <a:rPr lang="en-US" dirty="0" smtClean="0"/>
              <a:t>Millions of landlords executed after revolution</a:t>
            </a:r>
          </a:p>
          <a:p>
            <a:pPr marL="0" indent="0">
              <a:buNone/>
            </a:pPr>
            <a:endParaRPr lang="en-US" dirty="0"/>
          </a:p>
          <a:p>
            <a:pPr marL="0" indent="0">
              <a:buNone/>
            </a:pPr>
            <a:r>
              <a:rPr lang="en-US" dirty="0" smtClean="0"/>
              <a:t>Peaceful collectivization</a:t>
            </a:r>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809999"/>
            <a:ext cx="3098131" cy="3098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descr="http://www.lasalle.edu/%7Emcinneshin/251/wk14/images/depressn/kulaks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533899"/>
            <a:ext cx="3810000" cy="2324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99913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Collectivization Definitions</a:t>
            </a:r>
            <a:endParaRPr lang="en-US" dirty="0"/>
          </a:p>
        </p:txBody>
      </p:sp>
      <p:sp>
        <p:nvSpPr>
          <p:cNvPr id="5" name="Content Placeholder 4"/>
          <p:cNvSpPr>
            <a:spLocks noGrp="1"/>
          </p:cNvSpPr>
          <p:nvPr>
            <p:ph idx="1"/>
          </p:nvPr>
        </p:nvSpPr>
        <p:spPr/>
        <p:txBody>
          <a:bodyPr/>
          <a:lstStyle/>
          <a:p>
            <a:r>
              <a:rPr lang="en-US" dirty="0" err="1" smtClean="0"/>
              <a:t>Kolhozy</a:t>
            </a:r>
            <a:r>
              <a:rPr lang="en-US" dirty="0" smtClean="0"/>
              <a:t>: The large collective farms</a:t>
            </a:r>
          </a:p>
          <a:p>
            <a:r>
              <a:rPr lang="en-US" dirty="0" err="1" smtClean="0"/>
              <a:t>Muzhiks</a:t>
            </a:r>
            <a:r>
              <a:rPr lang="en-US" dirty="0" smtClean="0"/>
              <a:t>: Peasants</a:t>
            </a:r>
          </a:p>
          <a:p>
            <a:pPr lvl="1"/>
            <a:r>
              <a:rPr lang="en-US" sz="3200" dirty="0" smtClean="0"/>
              <a:t>Kulaks: Rich peasants</a:t>
            </a:r>
            <a:endParaRPr lang="en-US" sz="3200" dirty="0"/>
          </a:p>
          <a:p>
            <a:pPr lvl="1"/>
            <a:r>
              <a:rPr lang="en-US" sz="3200" dirty="0" err="1" smtClean="0"/>
              <a:t>Seredniak</a:t>
            </a:r>
            <a:r>
              <a:rPr lang="en-US" sz="3200" dirty="0" smtClean="0"/>
              <a:t>: Middle peasants</a:t>
            </a:r>
          </a:p>
          <a:p>
            <a:pPr lvl="1"/>
            <a:r>
              <a:rPr lang="en-US" sz="3200" dirty="0" err="1" smtClean="0"/>
              <a:t>Bedniak</a:t>
            </a:r>
            <a:r>
              <a:rPr lang="en-US" sz="3200" dirty="0" smtClean="0"/>
              <a:t>: Poor peasants</a:t>
            </a:r>
          </a:p>
        </p:txBody>
      </p:sp>
      <p:pic>
        <p:nvPicPr>
          <p:cNvPr id="1026" name="Picture 2" descr="http://ecx.images-amazon.com/images/I/81WULGJsdx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1" y="2394649"/>
            <a:ext cx="2971800" cy="4463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80093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USSR v. Chinese Communism</a:t>
            </a:r>
            <a:endParaRPr lang="en-US" dirty="0"/>
          </a:p>
        </p:txBody>
      </p:sp>
      <p:sp>
        <p:nvSpPr>
          <p:cNvPr id="3" name="Content Placeholder 2"/>
          <p:cNvSpPr>
            <a:spLocks noGrp="1"/>
          </p:cNvSpPr>
          <p:nvPr>
            <p:ph idx="1"/>
          </p:nvPr>
        </p:nvSpPr>
        <p:spPr>
          <a:xfrm>
            <a:off x="2743200" y="1143000"/>
            <a:ext cx="3416467" cy="5486400"/>
          </a:xfrm>
        </p:spPr>
        <p:txBody>
          <a:bodyPr>
            <a:normAutofit fontScale="92500"/>
          </a:bodyPr>
          <a:lstStyle/>
          <a:p>
            <a:pPr marL="0" indent="0" algn="ctr">
              <a:buNone/>
            </a:pPr>
            <a:r>
              <a:rPr lang="en-US" dirty="0" smtClean="0"/>
              <a:t>Both rapidly modernized and industrialized</a:t>
            </a:r>
          </a:p>
          <a:p>
            <a:pPr marL="0" indent="0" algn="ctr">
              <a:buNone/>
            </a:pPr>
            <a:endParaRPr lang="en-US" dirty="0"/>
          </a:p>
          <a:p>
            <a:pPr marL="0" indent="0" algn="ctr">
              <a:buNone/>
            </a:pPr>
            <a:r>
              <a:rPr lang="en-US" dirty="0" smtClean="0"/>
              <a:t>Both leaders had personality cults</a:t>
            </a:r>
          </a:p>
          <a:p>
            <a:pPr marL="0" indent="0" algn="ctr">
              <a:buNone/>
            </a:pPr>
            <a:endParaRPr lang="en-US" dirty="0"/>
          </a:p>
          <a:p>
            <a:pPr marL="0" indent="0" algn="ctr">
              <a:buNone/>
            </a:pPr>
            <a:r>
              <a:rPr lang="en-US" dirty="0" smtClean="0"/>
              <a:t>Both purged Communist Party of enemies (Mao had Cultural Revolution)</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2515" y="1690408"/>
            <a:ext cx="3101485"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descr="http://s3.amazonaws.com/rapgenius/stalin-pos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1" y="1676400"/>
            <a:ext cx="2895600" cy="4205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28401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84"/>
            <a:ext cx="8229600" cy="1143000"/>
          </a:xfrm>
        </p:spPr>
        <p:txBody>
          <a:bodyPr/>
          <a:lstStyle/>
          <a:p>
            <a:r>
              <a:rPr lang="en-US" dirty="0" smtClean="0"/>
              <a:t>USSR v. Chinese Communism</a:t>
            </a:r>
            <a:endParaRPr lang="en-US" dirty="0"/>
          </a:p>
        </p:txBody>
      </p:sp>
      <p:sp>
        <p:nvSpPr>
          <p:cNvPr id="3" name="Content Placeholder 2"/>
          <p:cNvSpPr>
            <a:spLocks noGrp="1"/>
          </p:cNvSpPr>
          <p:nvPr>
            <p:ph sz="half" idx="1"/>
          </p:nvPr>
        </p:nvSpPr>
        <p:spPr>
          <a:xfrm>
            <a:off x="152400" y="1022684"/>
            <a:ext cx="4495800" cy="4525963"/>
          </a:xfrm>
        </p:spPr>
        <p:txBody>
          <a:bodyPr/>
          <a:lstStyle/>
          <a:p>
            <a:pPr marL="0" indent="0">
              <a:buNone/>
            </a:pPr>
            <a:r>
              <a:rPr lang="en-US" dirty="0" smtClean="0"/>
              <a:t>In 1980s, began </a:t>
            </a:r>
            <a:r>
              <a:rPr lang="en-US" i="1" dirty="0" smtClean="0"/>
              <a:t>glasnost</a:t>
            </a:r>
            <a:r>
              <a:rPr lang="en-US" dirty="0" smtClean="0"/>
              <a:t> (openness) and </a:t>
            </a:r>
            <a:r>
              <a:rPr lang="en-US" i="1" dirty="0" smtClean="0"/>
              <a:t>perestroika</a:t>
            </a:r>
            <a:r>
              <a:rPr lang="en-US" dirty="0" smtClean="0"/>
              <a:t> (restructuring of economy)</a:t>
            </a:r>
            <a:br>
              <a:rPr lang="en-US" dirty="0" smtClean="0"/>
            </a:br>
            <a:endParaRPr lang="en-US" dirty="0"/>
          </a:p>
          <a:p>
            <a:pPr marL="0" indent="0">
              <a:buNone/>
            </a:pPr>
            <a:r>
              <a:rPr lang="en-US" dirty="0" smtClean="0"/>
              <a:t>Led to introduction of capitalist and democratic ideas, eventual fall of USSR</a:t>
            </a:r>
          </a:p>
        </p:txBody>
      </p:sp>
      <p:sp>
        <p:nvSpPr>
          <p:cNvPr id="4" name="Content Placeholder 3"/>
          <p:cNvSpPr>
            <a:spLocks noGrp="1"/>
          </p:cNvSpPr>
          <p:nvPr>
            <p:ph sz="half" idx="2"/>
          </p:nvPr>
        </p:nvSpPr>
        <p:spPr>
          <a:xfrm>
            <a:off x="4482765" y="960437"/>
            <a:ext cx="4432635" cy="4525963"/>
          </a:xfrm>
        </p:spPr>
        <p:txBody>
          <a:bodyPr/>
          <a:lstStyle/>
          <a:p>
            <a:pPr marL="0" indent="0">
              <a:buNone/>
            </a:pPr>
            <a:r>
              <a:rPr lang="en-US" dirty="0" smtClean="0"/>
              <a:t>After death of Mao (1976), some economic reforms</a:t>
            </a:r>
          </a:p>
          <a:p>
            <a:pPr marL="0" indent="0">
              <a:buNone/>
            </a:pPr>
            <a:r>
              <a:rPr lang="en-US" dirty="0"/>
              <a:t/>
            </a:r>
            <a:br>
              <a:rPr lang="en-US" dirty="0"/>
            </a:br>
            <a:endParaRPr lang="en-US" dirty="0"/>
          </a:p>
          <a:p>
            <a:pPr marL="0" indent="0">
              <a:buNone/>
            </a:pPr>
            <a:r>
              <a:rPr lang="en-US" dirty="0" smtClean="0"/>
              <a:t>Agitation for social and political reform met with violent  reprisals</a:t>
            </a:r>
            <a:endParaRPr lang="en-US" dirty="0"/>
          </a:p>
        </p:txBody>
      </p:sp>
      <p:pic>
        <p:nvPicPr>
          <p:cNvPr id="5122" name="Picture 2" descr="http://ww1.experiencela.com/Uploads/116-4014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53" y="4180352"/>
            <a:ext cx="3830053" cy="267764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encrypted-tbn0.gstatic.com/images?q=tbn:ANd9GcQXBAA6WczUuLBdfAbtO7K38zob3091lsjm_K3ztx6NWL0Dm91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0452" y="4180352"/>
            <a:ext cx="4763548" cy="2677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7718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The Cold War</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481440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671900F3-0B16-4684-8B1A-277CE2AFAC7F}" type="slidenum">
              <a:rPr lang="en-US" altLang="en-US" sz="1400"/>
              <a:pPr eaLnBrk="1" hangingPunct="1"/>
              <a:t>38</a:t>
            </a:fld>
            <a:endParaRPr lang="en-US" altLang="en-US" sz="1400"/>
          </a:p>
        </p:txBody>
      </p:sp>
      <p:sp>
        <p:nvSpPr>
          <p:cNvPr id="75779" name="Rectangle 2"/>
          <p:cNvSpPr>
            <a:spLocks noGrp="1" noChangeArrowheads="1"/>
          </p:cNvSpPr>
          <p:nvPr>
            <p:ph type="title"/>
          </p:nvPr>
        </p:nvSpPr>
        <p:spPr>
          <a:xfrm>
            <a:off x="304800" y="838200"/>
            <a:ext cx="8229600" cy="1143000"/>
          </a:xfrm>
        </p:spPr>
        <p:txBody>
          <a:bodyPr>
            <a:normAutofit fontScale="90000"/>
          </a:bodyPr>
          <a:lstStyle/>
          <a:p>
            <a:pPr eaLnBrk="1" hangingPunct="1"/>
            <a:r>
              <a:rPr lang="en-US" altLang="en-US" sz="3400" dirty="0" smtClean="0"/>
              <a:t>U.S. embarked on a policy of </a:t>
            </a:r>
            <a:r>
              <a:rPr lang="en-US" altLang="en-US" sz="3400" b="1" dirty="0" smtClean="0"/>
              <a:t>“containment”</a:t>
            </a:r>
            <a:r>
              <a:rPr lang="en-US" altLang="en-US" sz="3400" dirty="0" smtClean="0"/>
              <a:t> – fighting to keep communism from spreading wherever it appeared.</a:t>
            </a:r>
          </a:p>
        </p:txBody>
      </p:sp>
      <p:pic>
        <p:nvPicPr>
          <p:cNvPr id="757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5257800"/>
            <a:ext cx="4876800" cy="129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1" name="AutoShape 6"/>
          <p:cNvSpPr>
            <a:spLocks noChangeArrowheads="1"/>
          </p:cNvSpPr>
          <p:nvPr/>
        </p:nvSpPr>
        <p:spPr bwMode="auto">
          <a:xfrm>
            <a:off x="1143000" y="3048000"/>
            <a:ext cx="5334000" cy="1447800"/>
          </a:xfrm>
          <a:prstGeom prst="wedgeRoundRectCallout">
            <a:avLst>
              <a:gd name="adj1" fmla="val 63125"/>
              <a:gd name="adj2" fmla="val 96273"/>
              <a:gd name="adj3" fmla="val 16667"/>
            </a:avLst>
          </a:prstGeom>
          <a:solidFill>
            <a:srgbClr val="FFFF99"/>
          </a:solidFill>
          <a:ln w="9525">
            <a:solidFill>
              <a:schemeClr val="tx1"/>
            </a:solidFill>
            <a:miter lim="800000"/>
            <a:headEnd/>
            <a:tailEnd/>
          </a:ln>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en-US" sz="1800"/>
              <a:t>“[Countries vulnerable to communism are like] a row of </a:t>
            </a:r>
            <a:r>
              <a:rPr lang="en-US" altLang="en-US" sz="1800" b="1"/>
              <a:t>dominoes</a:t>
            </a:r>
            <a:r>
              <a:rPr lang="en-US" altLang="en-US" sz="1800"/>
              <a:t> set up, you knock over the first one, and what will happen to the last one is the certainty that it will go over very quickly..”</a:t>
            </a:r>
          </a:p>
        </p:txBody>
      </p:sp>
      <p:pic>
        <p:nvPicPr>
          <p:cNvPr id="7578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4648200"/>
            <a:ext cx="1452563" cy="182880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5783" name="Text Box 8"/>
          <p:cNvSpPr txBox="1">
            <a:spLocks noChangeArrowheads="1"/>
          </p:cNvSpPr>
          <p:nvPr/>
        </p:nvSpPr>
        <p:spPr bwMode="auto">
          <a:xfrm>
            <a:off x="6934200" y="6553200"/>
            <a:ext cx="251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US" altLang="en-US" sz="1400" b="1"/>
              <a:t>President Eisenhower</a:t>
            </a:r>
          </a:p>
        </p:txBody>
      </p:sp>
      <p:sp>
        <p:nvSpPr>
          <p:cNvPr id="75784" name="Text Box 9"/>
          <p:cNvSpPr txBox="1">
            <a:spLocks noChangeArrowheads="1"/>
          </p:cNvSpPr>
          <p:nvPr/>
        </p:nvSpPr>
        <p:spPr bwMode="auto">
          <a:xfrm>
            <a:off x="2057400" y="6553200"/>
            <a:ext cx="2590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US" altLang="en-US" sz="1400" b="1"/>
              <a:t>“Domino Theory”</a:t>
            </a:r>
          </a:p>
        </p:txBody>
      </p:sp>
      <p:pic>
        <p:nvPicPr>
          <p:cNvPr id="118794"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019800"/>
            <a:ext cx="78581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6" name="Line 11"/>
          <p:cNvSpPr>
            <a:spLocks noChangeShapeType="1"/>
          </p:cNvSpPr>
          <p:nvPr/>
        </p:nvSpPr>
        <p:spPr bwMode="auto">
          <a:xfrm>
            <a:off x="914400" y="6629400"/>
            <a:ext cx="1066800" cy="76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5088032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187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877F817-C8D5-441E-91BB-E6DA8C5C3D68}" type="slidenum">
              <a:rPr lang="en-US" altLang="en-US" sz="1400"/>
              <a:pPr eaLnBrk="1" hangingPunct="1"/>
              <a:t>39</a:t>
            </a:fld>
            <a:endParaRPr lang="en-US" altLang="en-US" sz="1400"/>
          </a:p>
        </p:txBody>
      </p:sp>
      <p:sp>
        <p:nvSpPr>
          <p:cNvPr id="81923" name="Oval 5"/>
          <p:cNvSpPr>
            <a:spLocks noChangeArrowheads="1"/>
          </p:cNvSpPr>
          <p:nvPr/>
        </p:nvSpPr>
        <p:spPr bwMode="auto">
          <a:xfrm>
            <a:off x="1066800" y="2133600"/>
            <a:ext cx="7010400" cy="2438400"/>
          </a:xfrm>
          <a:prstGeom prst="ellipse">
            <a:avLst/>
          </a:pr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spcBef>
                <a:spcPct val="50000"/>
              </a:spcBef>
            </a:pPr>
            <a:endParaRPr lang="en-US" altLang="en-US" sz="2600"/>
          </a:p>
          <a:p>
            <a:pPr algn="ctr" eaLnBrk="1" hangingPunct="1">
              <a:spcBef>
                <a:spcPct val="50000"/>
              </a:spcBef>
            </a:pPr>
            <a:r>
              <a:rPr lang="en-US" altLang="en-US" sz="2600"/>
              <a:t>Both sides competed to be culturally and </a:t>
            </a:r>
          </a:p>
          <a:p>
            <a:pPr algn="ctr" eaLnBrk="1" hangingPunct="1">
              <a:spcBef>
                <a:spcPct val="50000"/>
              </a:spcBef>
            </a:pPr>
            <a:r>
              <a:rPr lang="en-US" altLang="en-US" sz="2600"/>
              <a:t>scientifically superior to the other…</a:t>
            </a:r>
            <a:r>
              <a:rPr lang="en-US" altLang="en-US" sz="2000"/>
              <a:t> </a:t>
            </a:r>
          </a:p>
          <a:p>
            <a:pPr algn="ctr" eaLnBrk="1" hangingPunct="1">
              <a:spcBef>
                <a:spcPct val="50000"/>
              </a:spcBef>
            </a:pPr>
            <a:endParaRPr lang="en-US" altLang="en-US" sz="2000"/>
          </a:p>
        </p:txBody>
      </p:sp>
      <p:pic>
        <p:nvPicPr>
          <p:cNvPr id="8192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343400"/>
            <a:ext cx="160496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5" name="Text Box 7"/>
          <p:cNvSpPr txBox="1">
            <a:spLocks noChangeArrowheads="1"/>
          </p:cNvSpPr>
          <p:nvPr/>
        </p:nvSpPr>
        <p:spPr bwMode="auto">
          <a:xfrm>
            <a:off x="457200" y="6491288"/>
            <a:ext cx="1828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US" altLang="en-US" sz="1800" b="1"/>
              <a:t>Space Race</a:t>
            </a:r>
          </a:p>
        </p:txBody>
      </p:sp>
      <p:pic>
        <p:nvPicPr>
          <p:cNvPr id="8192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0"/>
            <a:ext cx="212407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7" name="Text Box 9"/>
          <p:cNvSpPr txBox="1">
            <a:spLocks noChangeArrowheads="1"/>
          </p:cNvSpPr>
          <p:nvPr/>
        </p:nvSpPr>
        <p:spPr bwMode="auto">
          <a:xfrm>
            <a:off x="838200" y="2057400"/>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US" altLang="en-US" sz="1800" b="1"/>
              <a:t>Chess</a:t>
            </a:r>
          </a:p>
        </p:txBody>
      </p:sp>
      <p:pic>
        <p:nvPicPr>
          <p:cNvPr id="81928"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304800"/>
            <a:ext cx="117316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9" name="Text Box 11"/>
          <p:cNvSpPr txBox="1">
            <a:spLocks noChangeArrowheads="1"/>
          </p:cNvSpPr>
          <p:nvPr/>
        </p:nvSpPr>
        <p:spPr bwMode="auto">
          <a:xfrm>
            <a:off x="7391400" y="2133600"/>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US" altLang="en-US" sz="1800" b="1"/>
              <a:t>Olympics</a:t>
            </a:r>
          </a:p>
        </p:txBody>
      </p:sp>
      <p:pic>
        <p:nvPicPr>
          <p:cNvPr id="81930" name="Picture 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24600" y="4800600"/>
            <a:ext cx="2438400"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31" name="Text Box 13"/>
          <p:cNvSpPr txBox="1">
            <a:spLocks noChangeArrowheads="1"/>
          </p:cNvSpPr>
          <p:nvPr/>
        </p:nvSpPr>
        <p:spPr bwMode="auto">
          <a:xfrm>
            <a:off x="6629400" y="6491288"/>
            <a:ext cx="1828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US" altLang="en-US" sz="1800" b="1"/>
              <a:t>The Arts</a:t>
            </a:r>
          </a:p>
        </p:txBody>
      </p:sp>
    </p:spTree>
    <p:extLst>
      <p:ext uri="{BB962C8B-B14F-4D97-AF65-F5344CB8AC3E}">
        <p14:creationId xmlns:p14="http://schemas.microsoft.com/office/powerpoint/2010/main" val="34131739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smtClean="0"/>
              <a:t>The Romanov Dynasty built Russia from a small duchy to the world’s largest nation. </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161026" y="1143000"/>
            <a:ext cx="6710709" cy="5932266"/>
          </a:xfrm>
          <a:prstGeom prst="rect">
            <a:avLst/>
          </a:prstGeom>
        </p:spPr>
      </p:pic>
    </p:spTree>
    <p:extLst>
      <p:ext uri="{BB962C8B-B14F-4D97-AF65-F5344CB8AC3E}">
        <p14:creationId xmlns:p14="http://schemas.microsoft.com/office/powerpoint/2010/main" val="38794170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E7E3B90A-8B14-40C2-AB5F-80DA7FC6DC1B}" type="slidenum">
              <a:rPr lang="en-US" altLang="en-US" sz="1400"/>
              <a:pPr eaLnBrk="1" hangingPunct="1"/>
              <a:t>40</a:t>
            </a:fld>
            <a:endParaRPr lang="en-US" altLang="en-US" sz="1400"/>
          </a:p>
        </p:txBody>
      </p:sp>
      <p:sp>
        <p:nvSpPr>
          <p:cNvPr id="83971" name="Oval 5"/>
          <p:cNvSpPr>
            <a:spLocks noChangeArrowheads="1"/>
          </p:cNvSpPr>
          <p:nvPr/>
        </p:nvSpPr>
        <p:spPr bwMode="auto">
          <a:xfrm>
            <a:off x="304800" y="2438400"/>
            <a:ext cx="8534400" cy="2438400"/>
          </a:xfrm>
          <a:prstGeom prst="ellipse">
            <a:avLst/>
          </a:prstGeom>
          <a:solidFill>
            <a:schemeClr val="bg1"/>
          </a:solidFill>
          <a:ln w="28575">
            <a:solidFill>
              <a:schemeClr val="tx1"/>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en-US"/>
              <a:t>Both sides used spies and secret police to learn about the</a:t>
            </a:r>
          </a:p>
          <a:p>
            <a:pPr algn="ctr" eaLnBrk="1" hangingPunct="1"/>
            <a:r>
              <a:rPr lang="en-US" altLang="en-US"/>
              <a:t> enemy and terrorize </a:t>
            </a:r>
            <a:r>
              <a:rPr lang="en-US" altLang="en-US" b="1"/>
              <a:t>“subversive” </a:t>
            </a:r>
            <a:r>
              <a:rPr lang="en-US" altLang="en-US"/>
              <a:t>populations.</a:t>
            </a:r>
          </a:p>
        </p:txBody>
      </p:sp>
      <p:pic>
        <p:nvPicPr>
          <p:cNvPr id="83972"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228600"/>
            <a:ext cx="12192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3" name="Text Box 8"/>
          <p:cNvSpPr txBox="1">
            <a:spLocks noChangeArrowheads="1"/>
          </p:cNvSpPr>
          <p:nvPr/>
        </p:nvSpPr>
        <p:spPr bwMode="auto">
          <a:xfrm>
            <a:off x="685800" y="5334000"/>
            <a:ext cx="2895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US" altLang="en-US" sz="3000" b="1"/>
              <a:t>K.G.B.</a:t>
            </a:r>
          </a:p>
        </p:txBody>
      </p:sp>
      <p:sp>
        <p:nvSpPr>
          <p:cNvPr id="83974" name="Text Box 9"/>
          <p:cNvSpPr txBox="1">
            <a:spLocks noChangeArrowheads="1"/>
          </p:cNvSpPr>
          <p:nvPr/>
        </p:nvSpPr>
        <p:spPr bwMode="auto">
          <a:xfrm>
            <a:off x="6705600" y="5257800"/>
            <a:ext cx="2895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US" altLang="en-US" sz="3000" b="1"/>
              <a:t>C.I.A.</a:t>
            </a:r>
          </a:p>
        </p:txBody>
      </p:sp>
      <p:sp>
        <p:nvSpPr>
          <p:cNvPr id="83975" name="Text Box 10"/>
          <p:cNvSpPr txBox="1">
            <a:spLocks noChangeArrowheads="1"/>
          </p:cNvSpPr>
          <p:nvPr/>
        </p:nvSpPr>
        <p:spPr bwMode="auto">
          <a:xfrm>
            <a:off x="304800" y="914400"/>
            <a:ext cx="2895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US" altLang="en-US" sz="3000" b="1"/>
              <a:t>F.B.I.</a:t>
            </a:r>
          </a:p>
        </p:txBody>
      </p:sp>
      <p:sp>
        <p:nvSpPr>
          <p:cNvPr id="83976" name="Text Box 11"/>
          <p:cNvSpPr txBox="1">
            <a:spLocks noChangeArrowheads="1"/>
          </p:cNvSpPr>
          <p:nvPr/>
        </p:nvSpPr>
        <p:spPr bwMode="auto">
          <a:xfrm>
            <a:off x="7162800" y="1066800"/>
            <a:ext cx="2895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US" altLang="en-US" sz="3000" b="1"/>
              <a:t>Stasi</a:t>
            </a:r>
          </a:p>
        </p:txBody>
      </p:sp>
      <p:pic>
        <p:nvPicPr>
          <p:cNvPr id="83977"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9600" y="228600"/>
            <a:ext cx="14478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8" name="Picture 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62400" y="5105400"/>
            <a:ext cx="1079500"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9" name="Text Box 15"/>
          <p:cNvSpPr txBox="1">
            <a:spLocks noChangeArrowheads="1"/>
          </p:cNvSpPr>
          <p:nvPr/>
        </p:nvSpPr>
        <p:spPr bwMode="auto">
          <a:xfrm>
            <a:off x="4267200" y="6324600"/>
            <a:ext cx="914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US" altLang="en-US" sz="1200" b="1"/>
              <a:t>U2</a:t>
            </a:r>
          </a:p>
        </p:txBody>
      </p:sp>
    </p:spTree>
    <p:extLst>
      <p:ext uri="{BB962C8B-B14F-4D97-AF65-F5344CB8AC3E}">
        <p14:creationId xmlns:p14="http://schemas.microsoft.com/office/powerpoint/2010/main" val="40198989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EA82227-999C-46FB-B3B0-77B1873DEB85}" type="slidenum">
              <a:rPr lang="en-US" altLang="en-US" sz="1400"/>
              <a:pPr eaLnBrk="1" hangingPunct="1"/>
              <a:t>41</a:t>
            </a:fld>
            <a:endParaRPr lang="en-US" altLang="en-US" sz="1400"/>
          </a:p>
        </p:txBody>
      </p:sp>
      <p:sp>
        <p:nvSpPr>
          <p:cNvPr id="91139" name="Oval 4"/>
          <p:cNvSpPr>
            <a:spLocks noChangeArrowheads="1"/>
          </p:cNvSpPr>
          <p:nvPr/>
        </p:nvSpPr>
        <p:spPr bwMode="auto">
          <a:xfrm>
            <a:off x="1295400" y="2057400"/>
            <a:ext cx="6019800" cy="2438400"/>
          </a:xfrm>
          <a:prstGeom prst="ellipse">
            <a:avLst/>
          </a:prstGeom>
          <a:solidFill>
            <a:schemeClr val="bg1"/>
          </a:solidFill>
          <a:ln w="28575">
            <a:solidFill>
              <a:schemeClr val="tx1"/>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en-US"/>
              <a:t>Both sides fought small-scale wars </a:t>
            </a:r>
          </a:p>
          <a:p>
            <a:pPr algn="ctr" eaLnBrk="1" hangingPunct="1"/>
            <a:r>
              <a:rPr lang="en-US" altLang="en-US"/>
              <a:t>to maintain influence over smaller nations.</a:t>
            </a:r>
          </a:p>
        </p:txBody>
      </p:sp>
      <p:sp>
        <p:nvSpPr>
          <p:cNvPr id="91140" name="Text Box 5"/>
          <p:cNvSpPr txBox="1">
            <a:spLocks noChangeArrowheads="1"/>
          </p:cNvSpPr>
          <p:nvPr/>
        </p:nvSpPr>
        <p:spPr bwMode="auto">
          <a:xfrm>
            <a:off x="0" y="6491288"/>
            <a:ext cx="4800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US" altLang="en-US" sz="1800" b="1"/>
              <a:t>Vietnam War (US), 1965-1975</a:t>
            </a:r>
          </a:p>
        </p:txBody>
      </p:sp>
      <p:sp>
        <p:nvSpPr>
          <p:cNvPr id="91141" name="Text Box 6"/>
          <p:cNvSpPr txBox="1">
            <a:spLocks noChangeArrowheads="1"/>
          </p:cNvSpPr>
          <p:nvPr/>
        </p:nvSpPr>
        <p:spPr bwMode="auto">
          <a:xfrm>
            <a:off x="304800" y="1676400"/>
            <a:ext cx="3200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US" altLang="en-US" sz="1800" b="1"/>
              <a:t>Korean War (US), 1950-53</a:t>
            </a:r>
          </a:p>
        </p:txBody>
      </p:sp>
      <p:pic>
        <p:nvPicPr>
          <p:cNvPr id="9114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24400"/>
            <a:ext cx="2228850" cy="167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3"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0"/>
            <a:ext cx="2038350" cy="15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4419600"/>
            <a:ext cx="245745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5" name="Text Box 11"/>
          <p:cNvSpPr txBox="1">
            <a:spLocks noChangeArrowheads="1"/>
          </p:cNvSpPr>
          <p:nvPr/>
        </p:nvSpPr>
        <p:spPr bwMode="auto">
          <a:xfrm>
            <a:off x="5943600" y="6096000"/>
            <a:ext cx="2514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US" altLang="en-US" sz="1800" b="1"/>
              <a:t>Afghanistan (USSR), 1980 - 1987 </a:t>
            </a:r>
          </a:p>
        </p:txBody>
      </p:sp>
      <p:pic>
        <p:nvPicPr>
          <p:cNvPr id="91146" name="Picture 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05575" y="0"/>
            <a:ext cx="263842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7" name="Text Box 13"/>
          <p:cNvSpPr txBox="1">
            <a:spLocks noChangeArrowheads="1"/>
          </p:cNvSpPr>
          <p:nvPr/>
        </p:nvSpPr>
        <p:spPr bwMode="auto">
          <a:xfrm>
            <a:off x="6248400" y="1447800"/>
            <a:ext cx="2895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spcBef>
                <a:spcPct val="50000"/>
              </a:spcBef>
            </a:pPr>
            <a:r>
              <a:rPr lang="en-US" altLang="en-US" sz="1800" b="1"/>
              <a:t>Czechoslovakia, 1968 (USSR) </a:t>
            </a:r>
          </a:p>
        </p:txBody>
      </p:sp>
    </p:spTree>
    <p:extLst>
      <p:ext uri="{BB962C8B-B14F-4D97-AF65-F5344CB8AC3E}">
        <p14:creationId xmlns:p14="http://schemas.microsoft.com/office/powerpoint/2010/main" val="3525122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BF3B7BF2-D6C6-4D11-9E6F-3E3AAB95C252}" type="slidenum">
              <a:rPr lang="en-US" altLang="en-US" sz="1400"/>
              <a:pPr eaLnBrk="1" hangingPunct="1"/>
              <a:t>42</a:t>
            </a:fld>
            <a:endParaRPr lang="en-US" altLang="en-US" sz="1400"/>
          </a:p>
        </p:txBody>
      </p:sp>
      <p:sp>
        <p:nvSpPr>
          <p:cNvPr id="93187" name="Oval 4"/>
          <p:cNvSpPr>
            <a:spLocks noChangeArrowheads="1"/>
          </p:cNvSpPr>
          <p:nvPr/>
        </p:nvSpPr>
        <p:spPr bwMode="auto">
          <a:xfrm>
            <a:off x="304800" y="-304800"/>
            <a:ext cx="8534400" cy="1905000"/>
          </a:xfrm>
          <a:prstGeom prst="ellipse">
            <a:avLst/>
          </a:prstGeom>
          <a:solidFill>
            <a:schemeClr val="bg1"/>
          </a:solidFill>
          <a:ln w="28575">
            <a:solidFill>
              <a:schemeClr val="tx1"/>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en-US"/>
              <a:t>Both sides supported terrorism, assassination,</a:t>
            </a:r>
          </a:p>
          <a:p>
            <a:pPr algn="ctr" eaLnBrk="1" hangingPunct="1"/>
            <a:r>
              <a:rPr lang="en-US" altLang="en-US"/>
              <a:t> and revolution against</a:t>
            </a:r>
          </a:p>
          <a:p>
            <a:pPr algn="ctr" eaLnBrk="1" hangingPunct="1"/>
            <a:r>
              <a:rPr lang="en-US" altLang="en-US"/>
              <a:t>governments they considered hostile.</a:t>
            </a:r>
          </a:p>
        </p:txBody>
      </p:sp>
      <p:pic>
        <p:nvPicPr>
          <p:cNvPr id="9318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828800"/>
            <a:ext cx="1708150" cy="234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1295400"/>
            <a:ext cx="1600200"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0" name="Text Box 7"/>
          <p:cNvSpPr txBox="1">
            <a:spLocks noChangeArrowheads="1"/>
          </p:cNvSpPr>
          <p:nvPr/>
        </p:nvSpPr>
        <p:spPr bwMode="auto">
          <a:xfrm>
            <a:off x="7239000" y="2819400"/>
            <a:ext cx="21336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US" altLang="en-US" sz="1400"/>
              <a:t>Georgi Markov, Bulgarian writer, killed with umbrella gun in London, 1978</a:t>
            </a:r>
          </a:p>
        </p:txBody>
      </p:sp>
      <p:sp>
        <p:nvSpPr>
          <p:cNvPr id="93191" name="Line 8"/>
          <p:cNvSpPr>
            <a:spLocks noChangeShapeType="1"/>
          </p:cNvSpPr>
          <p:nvPr/>
        </p:nvSpPr>
        <p:spPr bwMode="auto">
          <a:xfrm flipV="1">
            <a:off x="5257800" y="2209800"/>
            <a:ext cx="2133600" cy="685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3192" name="Text Box 9"/>
          <p:cNvSpPr txBox="1">
            <a:spLocks noChangeArrowheads="1"/>
          </p:cNvSpPr>
          <p:nvPr/>
        </p:nvSpPr>
        <p:spPr bwMode="auto">
          <a:xfrm rot="-1173882">
            <a:off x="5338763" y="2132013"/>
            <a:ext cx="213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US" altLang="en-US" sz="1400"/>
              <a:t>KGB Assassination</a:t>
            </a:r>
          </a:p>
        </p:txBody>
      </p:sp>
      <p:sp>
        <p:nvSpPr>
          <p:cNvPr id="93193" name="Line 13"/>
          <p:cNvSpPr>
            <a:spLocks noChangeShapeType="1"/>
          </p:cNvSpPr>
          <p:nvPr/>
        </p:nvSpPr>
        <p:spPr bwMode="auto">
          <a:xfrm>
            <a:off x="5105400" y="4191000"/>
            <a:ext cx="533400" cy="914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3194" name="Text Box 14"/>
          <p:cNvSpPr txBox="1">
            <a:spLocks noChangeArrowheads="1"/>
          </p:cNvSpPr>
          <p:nvPr/>
        </p:nvSpPr>
        <p:spPr bwMode="auto">
          <a:xfrm rot="3422140">
            <a:off x="4457700" y="4762500"/>
            <a:ext cx="1600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US" altLang="en-US" sz="1400"/>
              <a:t>Military Support</a:t>
            </a:r>
          </a:p>
        </p:txBody>
      </p:sp>
      <p:pic>
        <p:nvPicPr>
          <p:cNvPr id="93195"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4572000"/>
            <a:ext cx="1428750"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6" name="Text Box 16"/>
          <p:cNvSpPr txBox="1">
            <a:spLocks noChangeArrowheads="1"/>
          </p:cNvSpPr>
          <p:nvPr/>
        </p:nvSpPr>
        <p:spPr bwMode="auto">
          <a:xfrm>
            <a:off x="4343400" y="6127750"/>
            <a:ext cx="33528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US" altLang="en-US" sz="1400"/>
              <a:t>Support for Viet Cong overthrow of South Vietnam government, 1950s-1970s</a:t>
            </a:r>
          </a:p>
        </p:txBody>
      </p:sp>
      <p:pic>
        <p:nvPicPr>
          <p:cNvPr id="93197" name="Picture 1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8600" y="4343400"/>
            <a:ext cx="112871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8" name="Text Box 18"/>
          <p:cNvSpPr txBox="1">
            <a:spLocks noChangeArrowheads="1"/>
          </p:cNvSpPr>
          <p:nvPr/>
        </p:nvSpPr>
        <p:spPr bwMode="auto">
          <a:xfrm>
            <a:off x="0" y="5943600"/>
            <a:ext cx="22098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US" altLang="en-US" sz="1400"/>
              <a:t>Weapons and money to support N. Korean dictatorship, 1940s – 1990s</a:t>
            </a:r>
          </a:p>
        </p:txBody>
      </p:sp>
      <p:sp>
        <p:nvSpPr>
          <p:cNvPr id="93199" name="Line 19"/>
          <p:cNvSpPr>
            <a:spLocks noChangeShapeType="1"/>
          </p:cNvSpPr>
          <p:nvPr/>
        </p:nvSpPr>
        <p:spPr bwMode="auto">
          <a:xfrm flipH="1">
            <a:off x="1447800" y="4191000"/>
            <a:ext cx="1905000" cy="838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3200" name="Text Box 20"/>
          <p:cNvSpPr txBox="1">
            <a:spLocks noChangeArrowheads="1"/>
          </p:cNvSpPr>
          <p:nvPr/>
        </p:nvSpPr>
        <p:spPr bwMode="auto">
          <a:xfrm rot="-1628981">
            <a:off x="1447800" y="4114800"/>
            <a:ext cx="2438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US" altLang="en-US" sz="1200"/>
              <a:t>Military Support</a:t>
            </a:r>
          </a:p>
        </p:txBody>
      </p:sp>
      <p:pic>
        <p:nvPicPr>
          <p:cNvPr id="93201" name="Picture 2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8600" y="1447800"/>
            <a:ext cx="1828800"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202" name="Line 22"/>
          <p:cNvSpPr>
            <a:spLocks noChangeShapeType="1"/>
          </p:cNvSpPr>
          <p:nvPr/>
        </p:nvSpPr>
        <p:spPr bwMode="auto">
          <a:xfrm flipH="1" flipV="1">
            <a:off x="2209800" y="2667000"/>
            <a:ext cx="1295400" cy="609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3203" name="Text Box 23"/>
          <p:cNvSpPr txBox="1">
            <a:spLocks noChangeArrowheads="1"/>
          </p:cNvSpPr>
          <p:nvPr/>
        </p:nvSpPr>
        <p:spPr bwMode="auto">
          <a:xfrm rot="1266452">
            <a:off x="2057400" y="2590800"/>
            <a:ext cx="2438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US" altLang="en-US" sz="1200"/>
              <a:t>Military Support</a:t>
            </a:r>
          </a:p>
        </p:txBody>
      </p:sp>
      <p:sp>
        <p:nvSpPr>
          <p:cNvPr id="93204" name="Text Box 24"/>
          <p:cNvSpPr txBox="1">
            <a:spLocks noChangeArrowheads="1"/>
          </p:cNvSpPr>
          <p:nvPr/>
        </p:nvSpPr>
        <p:spPr bwMode="auto">
          <a:xfrm>
            <a:off x="0" y="2743200"/>
            <a:ext cx="22098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US" altLang="en-US" sz="1400"/>
              <a:t>Weapons and money in Angolan Civil War, 1975 - 1991</a:t>
            </a:r>
          </a:p>
        </p:txBody>
      </p:sp>
    </p:spTree>
    <p:extLst>
      <p:ext uri="{BB962C8B-B14F-4D97-AF65-F5344CB8AC3E}">
        <p14:creationId xmlns:p14="http://schemas.microsoft.com/office/powerpoint/2010/main" val="6230854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575DA8C5-6378-4994-B05C-EDEF74420E12}" type="slidenum">
              <a:rPr lang="en-US" altLang="en-US" sz="1400"/>
              <a:pPr eaLnBrk="1" hangingPunct="1"/>
              <a:t>43</a:t>
            </a:fld>
            <a:endParaRPr lang="en-US" altLang="en-US" sz="1400"/>
          </a:p>
        </p:txBody>
      </p:sp>
      <p:sp>
        <p:nvSpPr>
          <p:cNvPr id="95235" name="Oval 4"/>
          <p:cNvSpPr>
            <a:spLocks noChangeArrowheads="1"/>
          </p:cNvSpPr>
          <p:nvPr/>
        </p:nvSpPr>
        <p:spPr bwMode="auto">
          <a:xfrm>
            <a:off x="304800" y="-304800"/>
            <a:ext cx="8534400" cy="1905000"/>
          </a:xfrm>
          <a:prstGeom prst="ellipse">
            <a:avLst/>
          </a:prstGeom>
          <a:solidFill>
            <a:schemeClr val="bg1"/>
          </a:solidFill>
          <a:ln w="28575">
            <a:solidFill>
              <a:schemeClr val="tx1"/>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en-US"/>
              <a:t>Both sides supported terrorism, assassination,</a:t>
            </a:r>
          </a:p>
          <a:p>
            <a:pPr algn="ctr" eaLnBrk="1" hangingPunct="1"/>
            <a:r>
              <a:rPr lang="en-US" altLang="en-US"/>
              <a:t> and revolution against</a:t>
            </a:r>
          </a:p>
          <a:p>
            <a:pPr algn="ctr" eaLnBrk="1" hangingPunct="1"/>
            <a:r>
              <a:rPr lang="en-US" altLang="en-US"/>
              <a:t>governments they considered hostile.</a:t>
            </a:r>
          </a:p>
        </p:txBody>
      </p:sp>
      <p:pic>
        <p:nvPicPr>
          <p:cNvPr id="9523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71600"/>
            <a:ext cx="1190625"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7" name="Text Box 6"/>
          <p:cNvSpPr txBox="1">
            <a:spLocks noChangeArrowheads="1"/>
          </p:cNvSpPr>
          <p:nvPr/>
        </p:nvSpPr>
        <p:spPr bwMode="auto">
          <a:xfrm>
            <a:off x="0" y="3200400"/>
            <a:ext cx="30480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US" altLang="en-US" sz="1400"/>
              <a:t>Ngo Diem, President of South Vietnam, assassinated with U.S. approval, 1963</a:t>
            </a:r>
          </a:p>
        </p:txBody>
      </p:sp>
      <p:pic>
        <p:nvPicPr>
          <p:cNvPr id="95238"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495800"/>
            <a:ext cx="942975"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9" name="Text Box 8"/>
          <p:cNvSpPr txBox="1">
            <a:spLocks noChangeArrowheads="1"/>
          </p:cNvSpPr>
          <p:nvPr/>
        </p:nvSpPr>
        <p:spPr bwMode="auto">
          <a:xfrm>
            <a:off x="0" y="5667375"/>
            <a:ext cx="27432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US" altLang="en-US" sz="1400"/>
              <a:t>M. Mossadeq, President of Iran, deposed in CIA coup, 1953</a:t>
            </a:r>
          </a:p>
        </p:txBody>
      </p:sp>
      <p:pic>
        <p:nvPicPr>
          <p:cNvPr id="9524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1524000"/>
            <a:ext cx="1374775"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41" name="Rectangle 10"/>
          <p:cNvSpPr>
            <a:spLocks noChangeArrowheads="1"/>
          </p:cNvSpPr>
          <p:nvPr/>
        </p:nvSpPr>
        <p:spPr bwMode="auto">
          <a:xfrm>
            <a:off x="6781800" y="3276600"/>
            <a:ext cx="23622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US" altLang="en-US" sz="1400"/>
              <a:t>J. Arbenz, President of Guatemala, 1954 </a:t>
            </a:r>
            <a:br>
              <a:rPr lang="en-US" altLang="en-US" sz="1400"/>
            </a:br>
            <a:r>
              <a:rPr lang="en-US" altLang="en-US" sz="1400"/>
              <a:t>replaced with dictator</a:t>
            </a:r>
          </a:p>
        </p:txBody>
      </p:sp>
      <p:pic>
        <p:nvPicPr>
          <p:cNvPr id="95242"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86600" y="4495800"/>
            <a:ext cx="2057400"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43" name="Text Box 12"/>
          <p:cNvSpPr txBox="1">
            <a:spLocks noChangeArrowheads="1"/>
          </p:cNvSpPr>
          <p:nvPr/>
        </p:nvSpPr>
        <p:spPr bwMode="auto">
          <a:xfrm>
            <a:off x="6858000" y="5943600"/>
            <a:ext cx="25908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US" altLang="en-US" sz="1400"/>
              <a:t>Nicaraguan Death Squads, 1980s</a:t>
            </a:r>
          </a:p>
        </p:txBody>
      </p:sp>
      <p:pic>
        <p:nvPicPr>
          <p:cNvPr id="95244" name="Picture 1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10000" y="2209800"/>
            <a:ext cx="1404938"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45" name="Line 15"/>
          <p:cNvSpPr>
            <a:spLocks noChangeShapeType="1"/>
          </p:cNvSpPr>
          <p:nvPr/>
        </p:nvSpPr>
        <p:spPr bwMode="auto">
          <a:xfrm flipV="1">
            <a:off x="5181600" y="2514600"/>
            <a:ext cx="1981200" cy="990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5246" name="Text Box 16"/>
          <p:cNvSpPr txBox="1">
            <a:spLocks noChangeArrowheads="1"/>
          </p:cNvSpPr>
          <p:nvPr/>
        </p:nvSpPr>
        <p:spPr bwMode="auto">
          <a:xfrm rot="-1620245">
            <a:off x="5257800" y="2590800"/>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US" altLang="en-US" sz="1800"/>
              <a:t>CIA Coup</a:t>
            </a:r>
          </a:p>
        </p:txBody>
      </p:sp>
      <p:sp>
        <p:nvSpPr>
          <p:cNvPr id="95247" name="Line 17"/>
          <p:cNvSpPr>
            <a:spLocks noChangeShapeType="1"/>
          </p:cNvSpPr>
          <p:nvPr/>
        </p:nvSpPr>
        <p:spPr bwMode="auto">
          <a:xfrm flipH="1" flipV="1">
            <a:off x="1905000" y="2209800"/>
            <a:ext cx="1828800" cy="914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5248" name="Text Box 18"/>
          <p:cNvSpPr txBox="1">
            <a:spLocks noChangeArrowheads="1"/>
          </p:cNvSpPr>
          <p:nvPr/>
        </p:nvSpPr>
        <p:spPr bwMode="auto">
          <a:xfrm rot="1774760">
            <a:off x="2209800" y="2286000"/>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US" altLang="en-US" sz="1800"/>
              <a:t>CIA Coup</a:t>
            </a:r>
          </a:p>
        </p:txBody>
      </p:sp>
      <p:sp>
        <p:nvSpPr>
          <p:cNvPr id="95249" name="Text Box 19"/>
          <p:cNvSpPr txBox="1">
            <a:spLocks noChangeArrowheads="1"/>
          </p:cNvSpPr>
          <p:nvPr/>
        </p:nvSpPr>
        <p:spPr bwMode="auto">
          <a:xfrm rot="-1112568">
            <a:off x="1752600" y="4191000"/>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US" altLang="en-US" sz="1800"/>
              <a:t>CIA Coup</a:t>
            </a:r>
          </a:p>
        </p:txBody>
      </p:sp>
      <p:sp>
        <p:nvSpPr>
          <p:cNvPr id="95250" name="Line 20"/>
          <p:cNvSpPr>
            <a:spLocks noChangeShapeType="1"/>
          </p:cNvSpPr>
          <p:nvPr/>
        </p:nvSpPr>
        <p:spPr bwMode="auto">
          <a:xfrm flipH="1">
            <a:off x="1447800" y="4191000"/>
            <a:ext cx="2286000" cy="914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5251" name="Line 21"/>
          <p:cNvSpPr>
            <a:spLocks noChangeShapeType="1"/>
          </p:cNvSpPr>
          <p:nvPr/>
        </p:nvSpPr>
        <p:spPr bwMode="auto">
          <a:xfrm>
            <a:off x="5257800" y="4648200"/>
            <a:ext cx="1676400" cy="685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5252" name="Text Box 22"/>
          <p:cNvSpPr txBox="1">
            <a:spLocks noChangeArrowheads="1"/>
          </p:cNvSpPr>
          <p:nvPr/>
        </p:nvSpPr>
        <p:spPr bwMode="auto">
          <a:xfrm rot="1353352">
            <a:off x="5257800" y="4572000"/>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US" altLang="en-US" sz="1800"/>
              <a:t>CIA Coup</a:t>
            </a:r>
          </a:p>
        </p:txBody>
      </p:sp>
      <p:pic>
        <p:nvPicPr>
          <p:cNvPr id="95253" name="Picture 2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57600" y="5257800"/>
            <a:ext cx="1666875"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54" name="Line 24"/>
          <p:cNvSpPr>
            <a:spLocks noChangeShapeType="1"/>
          </p:cNvSpPr>
          <p:nvPr/>
        </p:nvSpPr>
        <p:spPr bwMode="auto">
          <a:xfrm flipH="1">
            <a:off x="4267200" y="4267200"/>
            <a:ext cx="0" cy="838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5255" name="Text Box 25"/>
          <p:cNvSpPr txBox="1">
            <a:spLocks noChangeArrowheads="1"/>
          </p:cNvSpPr>
          <p:nvPr/>
        </p:nvSpPr>
        <p:spPr bwMode="auto">
          <a:xfrm rot="5400000">
            <a:off x="3657600" y="5105400"/>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US" altLang="en-US" sz="1400" b="1"/>
              <a:t>CIA Coup</a:t>
            </a:r>
          </a:p>
        </p:txBody>
      </p:sp>
      <p:sp>
        <p:nvSpPr>
          <p:cNvPr id="95256" name="Text Box 26"/>
          <p:cNvSpPr txBox="1">
            <a:spLocks noChangeArrowheads="1"/>
          </p:cNvSpPr>
          <p:nvPr/>
        </p:nvSpPr>
        <p:spPr bwMode="auto">
          <a:xfrm>
            <a:off x="3276600" y="6324600"/>
            <a:ext cx="27432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US" altLang="en-US" sz="1400"/>
              <a:t>Bay of Pigs Invasion, Cuba, 1963</a:t>
            </a:r>
          </a:p>
        </p:txBody>
      </p:sp>
    </p:spTree>
    <p:extLst>
      <p:ext uri="{BB962C8B-B14F-4D97-AF65-F5344CB8AC3E}">
        <p14:creationId xmlns:p14="http://schemas.microsoft.com/office/powerpoint/2010/main" val="2996239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81D22678-BA0B-4FA9-A91B-084A50885382}" type="slidenum">
              <a:rPr lang="en-US" altLang="en-US" sz="1400"/>
              <a:pPr eaLnBrk="1" hangingPunct="1"/>
              <a:t>44</a:t>
            </a:fld>
            <a:endParaRPr lang="en-US" altLang="en-US" sz="1400"/>
          </a:p>
        </p:txBody>
      </p:sp>
      <p:sp>
        <p:nvSpPr>
          <p:cNvPr id="97283" name="Text Box 4"/>
          <p:cNvSpPr txBox="1">
            <a:spLocks noChangeArrowheads="1"/>
          </p:cNvSpPr>
          <p:nvPr/>
        </p:nvSpPr>
        <p:spPr bwMode="auto">
          <a:xfrm>
            <a:off x="1447800" y="0"/>
            <a:ext cx="6858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spcBef>
                <a:spcPct val="50000"/>
              </a:spcBef>
            </a:pPr>
            <a:r>
              <a:rPr lang="en-US" altLang="en-US" sz="3200" b="1"/>
              <a:t>What caused the Cold War?</a:t>
            </a:r>
          </a:p>
        </p:txBody>
      </p:sp>
      <p:sp>
        <p:nvSpPr>
          <p:cNvPr id="105478" name="Oval 6"/>
          <p:cNvSpPr>
            <a:spLocks noChangeArrowheads="1"/>
          </p:cNvSpPr>
          <p:nvPr/>
        </p:nvSpPr>
        <p:spPr bwMode="auto">
          <a:xfrm>
            <a:off x="4114800" y="3200400"/>
            <a:ext cx="1752600" cy="914400"/>
          </a:xfrm>
          <a:prstGeom prst="ellipse">
            <a:avLst/>
          </a:prstGeom>
          <a:solidFill>
            <a:schemeClr val="bg1"/>
          </a:solidFill>
          <a:ln w="28575">
            <a:solidFill>
              <a:srgbClr val="FF0000"/>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en-US" sz="1800" b="1"/>
              <a:t>Competition</a:t>
            </a:r>
          </a:p>
        </p:txBody>
      </p:sp>
      <p:sp>
        <p:nvSpPr>
          <p:cNvPr id="105479" name="Oval 7"/>
          <p:cNvSpPr>
            <a:spLocks noChangeArrowheads="1"/>
          </p:cNvSpPr>
          <p:nvPr/>
        </p:nvSpPr>
        <p:spPr bwMode="auto">
          <a:xfrm>
            <a:off x="3429000" y="2286000"/>
            <a:ext cx="3200400" cy="914400"/>
          </a:xfrm>
          <a:prstGeom prst="ellipse">
            <a:avLst/>
          </a:prstGeom>
          <a:solidFill>
            <a:schemeClr val="bg1"/>
          </a:solidFill>
          <a:ln w="28575">
            <a:solidFill>
              <a:srgbClr val="FF0000"/>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en-US" sz="1800" b="1"/>
              <a:t>Spying</a:t>
            </a:r>
          </a:p>
        </p:txBody>
      </p:sp>
      <p:sp>
        <p:nvSpPr>
          <p:cNvPr id="105480" name="Oval 8"/>
          <p:cNvSpPr>
            <a:spLocks noChangeArrowheads="1"/>
          </p:cNvSpPr>
          <p:nvPr/>
        </p:nvSpPr>
        <p:spPr bwMode="auto">
          <a:xfrm>
            <a:off x="4191000" y="5029200"/>
            <a:ext cx="1524000" cy="914400"/>
          </a:xfrm>
          <a:prstGeom prst="ellipse">
            <a:avLst/>
          </a:prstGeom>
          <a:solidFill>
            <a:schemeClr val="bg1"/>
          </a:solidFill>
          <a:ln w="28575">
            <a:solidFill>
              <a:srgbClr val="FF0000"/>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en-US" sz="1800" b="1"/>
              <a:t>Arms Race</a:t>
            </a:r>
          </a:p>
        </p:txBody>
      </p:sp>
      <p:sp>
        <p:nvSpPr>
          <p:cNvPr id="105481" name="Oval 9"/>
          <p:cNvSpPr>
            <a:spLocks noChangeArrowheads="1"/>
          </p:cNvSpPr>
          <p:nvPr/>
        </p:nvSpPr>
        <p:spPr bwMode="auto">
          <a:xfrm>
            <a:off x="4191000" y="4114800"/>
            <a:ext cx="1676400" cy="914400"/>
          </a:xfrm>
          <a:prstGeom prst="ellipse">
            <a:avLst/>
          </a:prstGeom>
          <a:solidFill>
            <a:schemeClr val="bg1"/>
          </a:solidFill>
          <a:ln w="28575">
            <a:solidFill>
              <a:srgbClr val="FF0000"/>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en-US" sz="1800" b="1"/>
              <a:t>Conquest</a:t>
            </a:r>
          </a:p>
        </p:txBody>
      </p:sp>
      <p:sp>
        <p:nvSpPr>
          <p:cNvPr id="105482" name="AutoShape 10"/>
          <p:cNvSpPr>
            <a:spLocks noChangeArrowheads="1"/>
          </p:cNvSpPr>
          <p:nvPr/>
        </p:nvSpPr>
        <p:spPr bwMode="auto">
          <a:xfrm rot="5400000">
            <a:off x="4457700" y="-1028700"/>
            <a:ext cx="1295400" cy="5791200"/>
          </a:xfrm>
          <a:prstGeom prst="moon">
            <a:avLst>
              <a:gd name="adj" fmla="val 87500"/>
            </a:avLst>
          </a:prstGeom>
          <a:solidFill>
            <a:schemeClr val="bg1"/>
          </a:solidFill>
          <a:ln w="9525">
            <a:solidFill>
              <a:srgbClr val="FF0000"/>
            </a:solidFill>
            <a:miter lim="800000"/>
            <a:headEnd/>
            <a:tailEnd/>
          </a:ln>
        </p:spPr>
        <p:txBody>
          <a:bodyPr rot="10800000" vert="eaVert"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en-US" sz="3600"/>
              <a:t>Fear</a:t>
            </a:r>
          </a:p>
        </p:txBody>
      </p:sp>
      <p:pic>
        <p:nvPicPr>
          <p:cNvPr id="10548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447800"/>
            <a:ext cx="5238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90"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5938838"/>
            <a:ext cx="1828800"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91" name="Line 14"/>
          <p:cNvSpPr>
            <a:spLocks noChangeShapeType="1"/>
          </p:cNvSpPr>
          <p:nvPr/>
        </p:nvSpPr>
        <p:spPr bwMode="auto">
          <a:xfrm flipV="1">
            <a:off x="228600" y="6019800"/>
            <a:ext cx="3048000" cy="76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292" name="Line 15"/>
          <p:cNvSpPr>
            <a:spLocks noChangeShapeType="1"/>
          </p:cNvSpPr>
          <p:nvPr/>
        </p:nvSpPr>
        <p:spPr bwMode="auto">
          <a:xfrm>
            <a:off x="5791200" y="5943600"/>
            <a:ext cx="3352800" cy="76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293" name="Line 16"/>
          <p:cNvSpPr>
            <a:spLocks noChangeShapeType="1"/>
          </p:cNvSpPr>
          <p:nvPr/>
        </p:nvSpPr>
        <p:spPr bwMode="auto">
          <a:xfrm flipH="1" flipV="1">
            <a:off x="6705600" y="4267200"/>
            <a:ext cx="76200" cy="1676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294" name="Line 17"/>
          <p:cNvSpPr>
            <a:spLocks noChangeShapeType="1"/>
          </p:cNvSpPr>
          <p:nvPr/>
        </p:nvSpPr>
        <p:spPr bwMode="auto">
          <a:xfrm flipV="1">
            <a:off x="6705600" y="4114800"/>
            <a:ext cx="838200" cy="76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295" name="Line 18"/>
          <p:cNvSpPr>
            <a:spLocks noChangeShapeType="1"/>
          </p:cNvSpPr>
          <p:nvPr/>
        </p:nvSpPr>
        <p:spPr bwMode="auto">
          <a:xfrm>
            <a:off x="7543800" y="4114800"/>
            <a:ext cx="0" cy="1828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296" name="Line 19"/>
          <p:cNvSpPr>
            <a:spLocks noChangeShapeType="1"/>
          </p:cNvSpPr>
          <p:nvPr/>
        </p:nvSpPr>
        <p:spPr bwMode="auto">
          <a:xfrm>
            <a:off x="8382000" y="4343400"/>
            <a:ext cx="0" cy="1676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297" name="Line 20"/>
          <p:cNvSpPr>
            <a:spLocks noChangeShapeType="1"/>
          </p:cNvSpPr>
          <p:nvPr/>
        </p:nvSpPr>
        <p:spPr bwMode="auto">
          <a:xfrm flipH="1" flipV="1">
            <a:off x="7696200" y="4419600"/>
            <a:ext cx="76200" cy="1600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298" name="Line 21"/>
          <p:cNvSpPr>
            <a:spLocks noChangeShapeType="1"/>
          </p:cNvSpPr>
          <p:nvPr/>
        </p:nvSpPr>
        <p:spPr bwMode="auto">
          <a:xfrm flipV="1">
            <a:off x="7696200" y="4343400"/>
            <a:ext cx="609600" cy="76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299" name="Line 22"/>
          <p:cNvSpPr>
            <a:spLocks noChangeShapeType="1"/>
          </p:cNvSpPr>
          <p:nvPr/>
        </p:nvSpPr>
        <p:spPr bwMode="auto">
          <a:xfrm flipH="1" flipV="1">
            <a:off x="457200" y="4572000"/>
            <a:ext cx="152400" cy="1447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300" name="Line 23"/>
          <p:cNvSpPr>
            <a:spLocks noChangeShapeType="1"/>
          </p:cNvSpPr>
          <p:nvPr/>
        </p:nvSpPr>
        <p:spPr bwMode="auto">
          <a:xfrm flipV="1">
            <a:off x="457200" y="4495800"/>
            <a:ext cx="685800" cy="76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301" name="Line 24"/>
          <p:cNvSpPr>
            <a:spLocks noChangeShapeType="1"/>
          </p:cNvSpPr>
          <p:nvPr/>
        </p:nvSpPr>
        <p:spPr bwMode="auto">
          <a:xfrm>
            <a:off x="1143000" y="4495800"/>
            <a:ext cx="0" cy="1524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302" name="Line 25"/>
          <p:cNvSpPr>
            <a:spLocks noChangeShapeType="1"/>
          </p:cNvSpPr>
          <p:nvPr/>
        </p:nvSpPr>
        <p:spPr bwMode="auto">
          <a:xfrm>
            <a:off x="2362200" y="4114800"/>
            <a:ext cx="0" cy="1905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303" name="Line 26"/>
          <p:cNvSpPr>
            <a:spLocks noChangeShapeType="1"/>
          </p:cNvSpPr>
          <p:nvPr/>
        </p:nvSpPr>
        <p:spPr bwMode="auto">
          <a:xfrm>
            <a:off x="1676400" y="4038600"/>
            <a:ext cx="0" cy="2057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304" name="Line 27"/>
          <p:cNvSpPr>
            <a:spLocks noChangeShapeType="1"/>
          </p:cNvSpPr>
          <p:nvPr/>
        </p:nvSpPr>
        <p:spPr bwMode="auto">
          <a:xfrm flipV="1">
            <a:off x="1676400" y="4038600"/>
            <a:ext cx="685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500" name="AutoShape 28"/>
          <p:cNvSpPr>
            <a:spLocks noChangeArrowheads="1"/>
          </p:cNvSpPr>
          <p:nvPr/>
        </p:nvSpPr>
        <p:spPr bwMode="auto">
          <a:xfrm rot="781888">
            <a:off x="3036888" y="5399088"/>
            <a:ext cx="4114800" cy="1905000"/>
          </a:xfrm>
          <a:prstGeom prst="irregularSeal2">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p>
        </p:txBody>
      </p:sp>
      <p:sp>
        <p:nvSpPr>
          <p:cNvPr id="105502" name="Line 30"/>
          <p:cNvSpPr>
            <a:spLocks noChangeShapeType="1"/>
          </p:cNvSpPr>
          <p:nvPr/>
        </p:nvSpPr>
        <p:spPr bwMode="auto">
          <a:xfrm flipV="1">
            <a:off x="2895600" y="5943600"/>
            <a:ext cx="3048000" cy="76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503" name="Line 31"/>
          <p:cNvSpPr>
            <a:spLocks noChangeShapeType="1"/>
          </p:cNvSpPr>
          <p:nvPr/>
        </p:nvSpPr>
        <p:spPr bwMode="auto">
          <a:xfrm flipH="1" flipV="1">
            <a:off x="5181600" y="4343400"/>
            <a:ext cx="76200" cy="1676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504" name="Line 32"/>
          <p:cNvSpPr>
            <a:spLocks noChangeShapeType="1"/>
          </p:cNvSpPr>
          <p:nvPr/>
        </p:nvSpPr>
        <p:spPr bwMode="auto">
          <a:xfrm flipV="1">
            <a:off x="5181600" y="4191000"/>
            <a:ext cx="838200" cy="76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505" name="Line 33"/>
          <p:cNvSpPr>
            <a:spLocks noChangeShapeType="1"/>
          </p:cNvSpPr>
          <p:nvPr/>
        </p:nvSpPr>
        <p:spPr bwMode="auto">
          <a:xfrm>
            <a:off x="6019800" y="4191000"/>
            <a:ext cx="0" cy="1828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310" name="Line 34"/>
          <p:cNvSpPr>
            <a:spLocks noChangeShapeType="1"/>
          </p:cNvSpPr>
          <p:nvPr/>
        </p:nvSpPr>
        <p:spPr bwMode="auto">
          <a:xfrm flipH="1" flipV="1">
            <a:off x="2514600" y="4495800"/>
            <a:ext cx="76200" cy="1676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311" name="Line 35"/>
          <p:cNvSpPr>
            <a:spLocks noChangeShapeType="1"/>
          </p:cNvSpPr>
          <p:nvPr/>
        </p:nvSpPr>
        <p:spPr bwMode="auto">
          <a:xfrm flipV="1">
            <a:off x="2514600" y="4343400"/>
            <a:ext cx="838200" cy="76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312" name="Line 36"/>
          <p:cNvSpPr>
            <a:spLocks noChangeShapeType="1"/>
          </p:cNvSpPr>
          <p:nvPr/>
        </p:nvSpPr>
        <p:spPr bwMode="auto">
          <a:xfrm>
            <a:off x="3352800" y="4343400"/>
            <a:ext cx="0" cy="1828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509" name="Line 37"/>
          <p:cNvSpPr>
            <a:spLocks noChangeShapeType="1"/>
          </p:cNvSpPr>
          <p:nvPr/>
        </p:nvSpPr>
        <p:spPr bwMode="auto">
          <a:xfrm flipH="1" flipV="1">
            <a:off x="3810000" y="4724400"/>
            <a:ext cx="76200" cy="1295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510" name="Line 38"/>
          <p:cNvSpPr>
            <a:spLocks noChangeShapeType="1"/>
          </p:cNvSpPr>
          <p:nvPr/>
        </p:nvSpPr>
        <p:spPr bwMode="auto">
          <a:xfrm flipV="1">
            <a:off x="3810000" y="4648200"/>
            <a:ext cx="838200" cy="76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511" name="Line 39"/>
          <p:cNvSpPr>
            <a:spLocks noChangeShapeType="1"/>
          </p:cNvSpPr>
          <p:nvPr/>
        </p:nvSpPr>
        <p:spPr bwMode="auto">
          <a:xfrm>
            <a:off x="4648200" y="4648200"/>
            <a:ext cx="0" cy="1295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05513" name="Picture 4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15200" y="838200"/>
            <a:ext cx="1600200"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55444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55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5" presetClass="path" presetSubtype="0" accel="50000" decel="50000" fill="hold" nodeType="clickEffect">
                                  <p:stCondLst>
                                    <p:cond delay="0"/>
                                  </p:stCondLst>
                                  <p:childTnLst>
                                    <p:animMotion origin="layout" path="M 0 7.51445E-7 L -0.9875 -0.00994 " pathEditMode="relative" rAng="0" ptsTypes="AA">
                                      <p:cBhvr>
                                        <p:cTn id="10" dur="2000" fill="hold"/>
                                        <p:tgtEl>
                                          <p:spTgt spid="105513"/>
                                        </p:tgtEl>
                                        <p:attrNameLst>
                                          <p:attrName>ppt_x</p:attrName>
                                          <p:attrName>ppt_y</p:attrName>
                                        </p:attrNameLst>
                                      </p:cBhvr>
                                      <p:rCtr x="-49375" y="-509"/>
                                    </p:animMotion>
                                  </p:childTnLst>
                                </p:cTn>
                              </p:par>
                            </p:childTnLst>
                          </p:cTn>
                        </p:par>
                        <p:par>
                          <p:cTn id="11" fill="hold" nodeType="afterGroup">
                            <p:stCondLst>
                              <p:cond delay="2000"/>
                            </p:stCondLst>
                            <p:childTnLst>
                              <p:par>
                                <p:cTn id="12" presetID="1" presetClass="entr" presetSubtype="0" fill="hold" nodeType="afterEffect">
                                  <p:stCondLst>
                                    <p:cond delay="100"/>
                                  </p:stCondLst>
                                  <p:childTnLst>
                                    <p:set>
                                      <p:cBhvr>
                                        <p:cTn id="13" dur="1" fill="hold">
                                          <p:stCondLst>
                                            <p:cond delay="0"/>
                                          </p:stCondLst>
                                        </p:cTn>
                                        <p:tgtEl>
                                          <p:spTgt spid="105483"/>
                                        </p:tgtEl>
                                        <p:attrNameLst>
                                          <p:attrName>style.visibility</p:attrName>
                                        </p:attrNameLst>
                                      </p:cBhvr>
                                      <p:to>
                                        <p:strVal val="visible"/>
                                      </p:to>
                                    </p:set>
                                  </p:childTnLst>
                                </p:cTn>
                              </p:par>
                            </p:childTnLst>
                          </p:cTn>
                        </p:par>
                        <p:par>
                          <p:cTn id="14" fill="hold" nodeType="afterGroup">
                            <p:stCondLst>
                              <p:cond delay="2100"/>
                            </p:stCondLst>
                            <p:childTnLst>
                              <p:par>
                                <p:cTn id="15" presetID="42" presetClass="path" presetSubtype="0" accel="50000" decel="50000" fill="hold" nodeType="afterEffect">
                                  <p:stCondLst>
                                    <p:cond delay="300"/>
                                  </p:stCondLst>
                                  <p:childTnLst>
                                    <p:animMotion origin="layout" path="M 3.33333E-6 2.94798E-6 L 3.33333E-6 0.66589 " pathEditMode="relative" rAng="0" ptsTypes="AA">
                                      <p:cBhvr>
                                        <p:cTn id="16" dur="2000" fill="hold"/>
                                        <p:tgtEl>
                                          <p:spTgt spid="105483"/>
                                        </p:tgtEl>
                                        <p:attrNameLst>
                                          <p:attrName>ppt_x</p:attrName>
                                          <p:attrName>ppt_y</p:attrName>
                                        </p:attrNameLst>
                                      </p:cBhvr>
                                      <p:rCtr x="0" y="33295"/>
                                    </p:animMotion>
                                  </p:childTnLst>
                                </p:cTn>
                              </p:par>
                              <p:par>
                                <p:cTn id="17" presetID="1" presetClass="exit" presetSubtype="0" fill="hold" grpId="0" nodeType="withEffect">
                                  <p:stCondLst>
                                    <p:cond delay="300"/>
                                  </p:stCondLst>
                                  <p:childTnLst>
                                    <p:set>
                                      <p:cBhvr>
                                        <p:cTn id="18" dur="1" fill="hold">
                                          <p:stCondLst>
                                            <p:cond delay="0"/>
                                          </p:stCondLst>
                                        </p:cTn>
                                        <p:tgtEl>
                                          <p:spTgt spid="105502"/>
                                        </p:tgtEl>
                                        <p:attrNameLst>
                                          <p:attrName>style.visibility</p:attrName>
                                        </p:attrNameLst>
                                      </p:cBhvr>
                                      <p:to>
                                        <p:strVal val="hidden"/>
                                      </p:to>
                                    </p:set>
                                  </p:childTnLst>
                                </p:cTn>
                              </p:par>
                            </p:childTnLst>
                          </p:cTn>
                        </p:par>
                        <p:par>
                          <p:cTn id="19" fill="hold" nodeType="afterGroup">
                            <p:stCondLst>
                              <p:cond delay="4400"/>
                            </p:stCondLst>
                            <p:childTnLst>
                              <p:par>
                                <p:cTn id="20" presetID="1" presetClass="entr" presetSubtype="0" fill="hold" grpId="0" nodeType="afterEffect">
                                  <p:stCondLst>
                                    <p:cond delay="300"/>
                                  </p:stCondLst>
                                  <p:childTnLst>
                                    <p:set>
                                      <p:cBhvr>
                                        <p:cTn id="21" dur="1" fill="hold">
                                          <p:stCondLst>
                                            <p:cond delay="0"/>
                                          </p:stCondLst>
                                        </p:cTn>
                                        <p:tgtEl>
                                          <p:spTgt spid="105500"/>
                                        </p:tgtEl>
                                        <p:attrNameLst>
                                          <p:attrName>style.visibility</p:attrName>
                                        </p:attrNameLst>
                                      </p:cBhvr>
                                      <p:to>
                                        <p:strVal val="visible"/>
                                      </p:to>
                                    </p:set>
                                  </p:childTnLst>
                                </p:cTn>
                              </p:par>
                            </p:childTnLst>
                          </p:cTn>
                        </p:par>
                        <p:par>
                          <p:cTn id="22" fill="hold" nodeType="afterGroup">
                            <p:stCondLst>
                              <p:cond delay="4700"/>
                            </p:stCondLst>
                            <p:childTnLst>
                              <p:par>
                                <p:cTn id="23" presetID="1" presetClass="entr" presetSubtype="0" fill="hold" grpId="0" nodeType="afterEffect">
                                  <p:stCondLst>
                                    <p:cond delay="1000"/>
                                  </p:stCondLst>
                                  <p:childTnLst>
                                    <p:set>
                                      <p:cBhvr>
                                        <p:cTn id="24" dur="1" fill="hold">
                                          <p:stCondLst>
                                            <p:cond delay="0"/>
                                          </p:stCondLst>
                                        </p:cTn>
                                        <p:tgtEl>
                                          <p:spTgt spid="105480"/>
                                        </p:tgtEl>
                                        <p:attrNameLst>
                                          <p:attrName>style.visibility</p:attrName>
                                        </p:attrNameLst>
                                      </p:cBhvr>
                                      <p:to>
                                        <p:strVal val="visible"/>
                                      </p:to>
                                    </p:set>
                                  </p:childTnLst>
                                </p:cTn>
                              </p:par>
                              <p:par>
                                <p:cTn id="25" presetID="1" presetClass="exit" presetSubtype="0" fill="hold" grpId="0" nodeType="withEffect">
                                  <p:stCondLst>
                                    <p:cond delay="0"/>
                                  </p:stCondLst>
                                  <p:childTnLst>
                                    <p:set>
                                      <p:cBhvr>
                                        <p:cTn id="26" dur="1" fill="hold">
                                          <p:stCondLst>
                                            <p:cond delay="0"/>
                                          </p:stCondLst>
                                        </p:cTn>
                                        <p:tgtEl>
                                          <p:spTgt spid="105505"/>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105504"/>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105503"/>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105511"/>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105510"/>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105509"/>
                                        </p:tgtEl>
                                        <p:attrNameLst>
                                          <p:attrName>style.visibility</p:attrName>
                                        </p:attrNameLst>
                                      </p:cBhvr>
                                      <p:to>
                                        <p:strVal val="hidden"/>
                                      </p:to>
                                    </p:set>
                                  </p:childTnLst>
                                </p:cTn>
                              </p:par>
                            </p:childTnLst>
                          </p:cTn>
                        </p:par>
                        <p:par>
                          <p:cTn id="37" fill="hold" nodeType="afterGroup">
                            <p:stCondLst>
                              <p:cond delay="5700"/>
                            </p:stCondLst>
                            <p:childTnLst>
                              <p:par>
                                <p:cTn id="38" presetID="1" presetClass="entr" presetSubtype="0" fill="hold" nodeType="afterEffect">
                                  <p:stCondLst>
                                    <p:cond delay="1000"/>
                                  </p:stCondLst>
                                  <p:childTnLst>
                                    <p:set>
                                      <p:cBhvr>
                                        <p:cTn id="39" dur="1" fill="hold">
                                          <p:stCondLst>
                                            <p:cond delay="0"/>
                                          </p:stCondLst>
                                        </p:cTn>
                                        <p:tgtEl>
                                          <p:spTgt spid="105481"/>
                                        </p:tgtEl>
                                        <p:attrNameLst>
                                          <p:attrName>style.visibility</p:attrName>
                                        </p:attrNameLst>
                                      </p:cBhvr>
                                      <p:to>
                                        <p:strVal val="visible"/>
                                      </p:to>
                                    </p:set>
                                  </p:childTnLst>
                                </p:cTn>
                              </p:par>
                            </p:childTnLst>
                          </p:cTn>
                        </p:par>
                        <p:par>
                          <p:cTn id="40" fill="hold" nodeType="afterGroup">
                            <p:stCondLst>
                              <p:cond delay="6700"/>
                            </p:stCondLst>
                            <p:childTnLst>
                              <p:par>
                                <p:cTn id="41" presetID="1" presetClass="entr" presetSubtype="0" fill="hold" grpId="0" nodeType="afterEffect">
                                  <p:stCondLst>
                                    <p:cond delay="1000"/>
                                  </p:stCondLst>
                                  <p:childTnLst>
                                    <p:set>
                                      <p:cBhvr>
                                        <p:cTn id="42" dur="1" fill="hold">
                                          <p:stCondLst>
                                            <p:cond delay="0"/>
                                          </p:stCondLst>
                                        </p:cTn>
                                        <p:tgtEl>
                                          <p:spTgt spid="105478"/>
                                        </p:tgtEl>
                                        <p:attrNameLst>
                                          <p:attrName>style.visibility</p:attrName>
                                        </p:attrNameLst>
                                      </p:cBhvr>
                                      <p:to>
                                        <p:strVal val="visible"/>
                                      </p:to>
                                    </p:set>
                                  </p:childTnLst>
                                </p:cTn>
                              </p:par>
                            </p:childTnLst>
                          </p:cTn>
                        </p:par>
                        <p:par>
                          <p:cTn id="43" fill="hold" nodeType="afterGroup">
                            <p:stCondLst>
                              <p:cond delay="7700"/>
                            </p:stCondLst>
                            <p:childTnLst>
                              <p:par>
                                <p:cTn id="44" presetID="1" presetClass="entr" presetSubtype="0" fill="hold" grpId="0" nodeType="afterEffect">
                                  <p:stCondLst>
                                    <p:cond delay="1000"/>
                                  </p:stCondLst>
                                  <p:childTnLst>
                                    <p:set>
                                      <p:cBhvr>
                                        <p:cTn id="45" dur="1" fill="hold">
                                          <p:stCondLst>
                                            <p:cond delay="0"/>
                                          </p:stCondLst>
                                        </p:cTn>
                                        <p:tgtEl>
                                          <p:spTgt spid="105479"/>
                                        </p:tgtEl>
                                        <p:attrNameLst>
                                          <p:attrName>style.visibility</p:attrName>
                                        </p:attrNameLst>
                                      </p:cBhvr>
                                      <p:to>
                                        <p:strVal val="visible"/>
                                      </p:to>
                                    </p:set>
                                  </p:childTnLst>
                                </p:cTn>
                              </p:par>
                            </p:childTnLst>
                          </p:cTn>
                        </p:par>
                        <p:par>
                          <p:cTn id="46" fill="hold" nodeType="afterGroup">
                            <p:stCondLst>
                              <p:cond delay="8700"/>
                            </p:stCondLst>
                            <p:childTnLst>
                              <p:par>
                                <p:cTn id="47" presetID="1" presetClass="entr" presetSubtype="0" fill="hold" grpId="0" nodeType="afterEffect">
                                  <p:stCondLst>
                                    <p:cond delay="1000"/>
                                  </p:stCondLst>
                                  <p:childTnLst>
                                    <p:set>
                                      <p:cBhvr>
                                        <p:cTn id="48" dur="1" fill="hold">
                                          <p:stCondLst>
                                            <p:cond delay="0"/>
                                          </p:stCondLst>
                                        </p:cTn>
                                        <p:tgtEl>
                                          <p:spTgt spid="1054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8" grpId="0" animBg="1"/>
      <p:bldP spid="105479" grpId="0" animBg="1"/>
      <p:bldP spid="105480" grpId="0" animBg="1"/>
      <p:bldP spid="105482" grpId="0" animBg="1"/>
      <p:bldP spid="105500" grpId="0" animBg="1"/>
      <p:bldP spid="105502" grpId="0" animBg="1"/>
      <p:bldP spid="105503" grpId="0" animBg="1"/>
      <p:bldP spid="105504" grpId="0" animBg="1"/>
      <p:bldP spid="105505" grpId="0" animBg="1"/>
      <p:bldP spid="105509" grpId="0" animBg="1"/>
      <p:bldP spid="105510" grpId="0" animBg="1"/>
      <p:bldP spid="1055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38238"/>
            <a:ext cx="9144000" cy="1143000"/>
          </a:xfrm>
        </p:spPr>
        <p:txBody>
          <a:bodyPr>
            <a:noAutofit/>
          </a:bodyPr>
          <a:lstStyle/>
          <a:p>
            <a:r>
              <a:rPr lang="en-US" sz="3000" dirty="0" smtClean="0"/>
              <a:t>Russia was ruled by Czars, run by nobles called </a:t>
            </a:r>
            <a:r>
              <a:rPr lang="en-US" sz="3000" i="1" dirty="0" smtClean="0"/>
              <a:t>boyars</a:t>
            </a:r>
            <a:r>
              <a:rPr lang="en-US" sz="3000" dirty="0" smtClean="0"/>
              <a:t>, and worked by poor peasants called </a:t>
            </a:r>
            <a:r>
              <a:rPr lang="en-US" sz="3000" i="1" dirty="0" smtClean="0"/>
              <a:t>serfs</a:t>
            </a:r>
            <a:r>
              <a:rPr lang="en-US" sz="3000" dirty="0" smtClean="0"/>
              <a:t>.</a:t>
            </a:r>
            <a:br>
              <a:rPr lang="en-US" sz="3000" dirty="0" smtClean="0"/>
            </a:br>
            <a:r>
              <a:rPr lang="en-US" sz="3000" dirty="0"/>
              <a:t/>
            </a:r>
            <a:br>
              <a:rPr lang="en-US" sz="3000" dirty="0"/>
            </a:br>
            <a:r>
              <a:rPr lang="en-US" sz="3000" dirty="0" smtClean="0"/>
              <a:t>Serfdom was abolished in 1861, but inequalities remained.</a:t>
            </a:r>
            <a:endParaRPr lang="en-US" sz="3000" dirty="0"/>
          </a:p>
        </p:txBody>
      </p:sp>
    </p:spTree>
    <p:extLst>
      <p:ext uri="{BB962C8B-B14F-4D97-AF65-F5344CB8AC3E}">
        <p14:creationId xmlns:p14="http://schemas.microsoft.com/office/powerpoint/2010/main" val="5663109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34204"/>
            <a:ext cx="9144000" cy="1143000"/>
          </a:xfrm>
        </p:spPr>
        <p:txBody>
          <a:bodyPr>
            <a:noAutofit/>
          </a:bodyPr>
          <a:lstStyle/>
          <a:p>
            <a:r>
              <a:rPr lang="en-US" sz="3500" dirty="0" smtClean="0"/>
              <a:t>By the early 20</a:t>
            </a:r>
            <a:r>
              <a:rPr lang="en-US" sz="3500" baseline="30000" dirty="0" smtClean="0"/>
              <a:t>th</a:t>
            </a:r>
            <a:r>
              <a:rPr lang="en-US" sz="3500" dirty="0" smtClean="0"/>
              <a:t> century, industrialization spread to a few major Russian cities, and created a new class of people – a </a:t>
            </a:r>
            <a:r>
              <a:rPr lang="en-US" sz="3500" b="1" dirty="0" smtClean="0"/>
              <a:t>middle class </a:t>
            </a:r>
            <a:r>
              <a:rPr lang="en-US" sz="3500" dirty="0" smtClean="0"/>
              <a:t>made up of factory workers.</a:t>
            </a:r>
            <a:r>
              <a:rPr lang="en-US" sz="3500" dirty="0"/>
              <a:t/>
            </a:r>
            <a:br>
              <a:rPr lang="en-US" sz="3500" dirty="0"/>
            </a:br>
            <a:r>
              <a:rPr lang="en-US" sz="3500" dirty="0" smtClean="0"/>
              <a:t>Class unrest remained. </a:t>
            </a:r>
            <a:br>
              <a:rPr lang="en-US" sz="3500" dirty="0" smtClean="0"/>
            </a:br>
            <a:endParaRPr lang="en-US" sz="3500" dirty="0"/>
          </a:p>
        </p:txBody>
      </p:sp>
      <p:sp>
        <p:nvSpPr>
          <p:cNvPr id="4" name="TextBox 3"/>
          <p:cNvSpPr txBox="1"/>
          <p:nvPr/>
        </p:nvSpPr>
        <p:spPr>
          <a:xfrm>
            <a:off x="2200171" y="2495832"/>
            <a:ext cx="1520924"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6370714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409792" cy="1143000"/>
          </a:xfrm>
        </p:spPr>
        <p:txBody>
          <a:bodyPr>
            <a:noAutofit/>
          </a:bodyPr>
          <a:lstStyle/>
          <a:p>
            <a:r>
              <a:rPr lang="en-US" sz="3500" dirty="0" smtClean="0"/>
              <a:t>Russia joined the allies in WWI, but was suffering heavy losses.</a:t>
            </a:r>
            <a:endParaRPr lang="en-US" sz="3500"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9765901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3626"/>
            <a:ext cx="8686800" cy="1143000"/>
          </a:xfrm>
        </p:spPr>
        <p:txBody>
          <a:bodyPr>
            <a:normAutofit fontScale="90000"/>
          </a:bodyPr>
          <a:lstStyle/>
          <a:p>
            <a:r>
              <a:rPr lang="en-US" sz="3333" dirty="0" smtClean="0"/>
              <a:t>During the winter of 1917, soldiers at the front grew fed up with shortages and mismanagement. They threw down their weapons and went home. They were joined by factory workers and starving peasants. </a:t>
            </a:r>
            <a:br>
              <a:rPr lang="en-US" sz="3333" dirty="0" smtClean="0"/>
            </a:br>
            <a:r>
              <a:rPr lang="en-US" dirty="0" smtClean="0"/>
              <a:t/>
            </a:r>
            <a:br>
              <a:rPr lang="en-US" dirty="0" smtClean="0"/>
            </a:br>
            <a:r>
              <a:rPr lang="en-US" sz="3556" dirty="0" smtClean="0"/>
              <a:t>The revolution had begun. </a:t>
            </a:r>
            <a:endParaRPr lang="en-US" sz="3556" dirty="0"/>
          </a:p>
        </p:txBody>
      </p:sp>
    </p:spTree>
    <p:extLst>
      <p:ext uri="{BB962C8B-B14F-4D97-AF65-F5344CB8AC3E}">
        <p14:creationId xmlns:p14="http://schemas.microsoft.com/office/powerpoint/2010/main" val="9804763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1603"/>
            <a:ext cx="8956438" cy="1143000"/>
          </a:xfrm>
        </p:spPr>
        <p:txBody>
          <a:bodyPr>
            <a:noAutofit/>
          </a:bodyPr>
          <a:lstStyle/>
          <a:p>
            <a:r>
              <a:rPr lang="en-US" sz="3200" dirty="0" smtClean="0"/>
              <a:t>To foment rebellion, the Germans sent </a:t>
            </a:r>
            <a:r>
              <a:rPr lang="en-US" sz="3200" b="1" dirty="0" smtClean="0"/>
              <a:t>Vladimir I. Lenin </a:t>
            </a:r>
            <a:r>
              <a:rPr lang="en-US" sz="3200" dirty="0" smtClean="0"/>
              <a:t>to St. Petersburg, where he began another revolution – </a:t>
            </a:r>
            <a:r>
              <a:rPr lang="en-US" sz="3200" b="1" dirty="0" smtClean="0"/>
              <a:t>the October Revolution</a:t>
            </a:r>
            <a:r>
              <a:rPr lang="en-US" sz="3200" dirty="0" smtClean="0"/>
              <a:t>. </a:t>
            </a:r>
            <a:endParaRPr lang="en-US" sz="3200" dirty="0"/>
          </a:p>
        </p:txBody>
      </p:sp>
    </p:spTree>
    <p:extLst>
      <p:ext uri="{BB962C8B-B14F-4D97-AF65-F5344CB8AC3E}">
        <p14:creationId xmlns:p14="http://schemas.microsoft.com/office/powerpoint/2010/main" val="8288909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264</TotalTime>
  <Words>1585</Words>
  <Application>Microsoft Office PowerPoint</Application>
  <PresentationFormat>On-screen Show (4:3)</PresentationFormat>
  <Paragraphs>237</Paragraphs>
  <Slides>44</Slides>
  <Notes>20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Communism Short Answer Quiz</vt:lpstr>
      <vt:lpstr>Communism</vt:lpstr>
      <vt:lpstr>The Russian Revolution (1917 -1921)</vt:lpstr>
      <vt:lpstr>The Romanov Dynasty built Russia from a small duchy to the world’s largest nation. </vt:lpstr>
      <vt:lpstr>Russia was ruled by Czars, run by nobles called boyars, and worked by poor peasants called serfs.  Serfdom was abolished in 1861, but inequalities remained.</vt:lpstr>
      <vt:lpstr>By the early 20th century, industrialization spread to a few major Russian cities, and created a new class of people – a middle class made up of factory workers. Class unrest remained.  </vt:lpstr>
      <vt:lpstr>Russia joined the allies in WWI, but was suffering heavy losses.</vt:lpstr>
      <vt:lpstr>During the winter of 1917, soldiers at the front grew fed up with shortages and mismanagement. They threw down their weapons and went home. They were joined by factory workers and starving peasants.   The revolution had begun. </vt:lpstr>
      <vt:lpstr>To foment rebellion, the Germans sent Vladimir I. Lenin to St. Petersburg, where he began another revolution – the October Revolution. </vt:lpstr>
      <vt:lpstr>Lenin’s simple message earned him the support  of the masses. </vt:lpstr>
      <vt:lpstr>With the help of labor leader Leon Trotsky, Lenin’s Bolsheviks overthrew the government. </vt:lpstr>
      <vt:lpstr>After taking power, Lenin did the following:  </vt:lpstr>
      <vt:lpstr>Lenin also negotiated a separate peace with Germany at the Treaty of Brest-Litovsk. </vt:lpstr>
      <vt:lpstr>In addition, the Czar and his family were shot. (Romanov Dynasty 1613 – 1918) </vt:lpstr>
      <vt:lpstr>At the end of the Civil War, Russia was a communist power on the rise. It would dominate the 20th Century by provoking revolutions, defeating Nazi Germany, and challenging the US for superpower status. </vt:lpstr>
      <vt:lpstr>Stalin’s Methods of Consolidating Power</vt:lpstr>
      <vt:lpstr>The United States and Soviet Russia were not exactly friendly prior to World War II.  </vt:lpstr>
      <vt:lpstr>PowerPoint Presentation</vt:lpstr>
      <vt:lpstr>PowerPoint Presentation</vt:lpstr>
      <vt:lpstr>Many people thought that with Germany and Japan defeated, the world could begin a new era of prosperity and friendship. </vt:lpstr>
      <vt:lpstr>Problem 1: Divided Europe</vt:lpstr>
      <vt:lpstr>Problem 2: Stalin made promises that he did not keep.  </vt:lpstr>
      <vt:lpstr>Problem 3: In Eastern Europe, Stalin’s allies set up Soviet-style dictatorships instead of democracies as promised.  They became “satellites” to the USSR. </vt:lpstr>
      <vt:lpstr>Within a few years, the West perceived that Stalin had built an “Iron Curtain” behind which the USSR called the shots.* </vt:lpstr>
      <vt:lpstr>PowerPoint Presentation</vt:lpstr>
      <vt:lpstr>PowerPoint Presentation</vt:lpstr>
      <vt:lpstr>PowerPoint Presentation</vt:lpstr>
      <vt:lpstr>PowerPoint Presentation</vt:lpstr>
      <vt:lpstr>PowerPoint Presentation</vt:lpstr>
      <vt:lpstr>1949 China Becomes Communist</vt:lpstr>
      <vt:lpstr>Comparing and Contrasting  USSR and Chinese Communism</vt:lpstr>
      <vt:lpstr>USSR v. Chinese Communism</vt:lpstr>
      <vt:lpstr>USSR v. Chinese Communism</vt:lpstr>
      <vt:lpstr>Collectivization Definitions</vt:lpstr>
      <vt:lpstr>USSR v. Chinese Communism</vt:lpstr>
      <vt:lpstr>USSR v. Chinese Communism</vt:lpstr>
      <vt:lpstr>The Cold War</vt:lpstr>
      <vt:lpstr>U.S. embarked on a policy of “containment” – fighting to keep communism from spreading wherever it appeared.</vt:lpstr>
      <vt:lpstr>PowerPoint Presentation</vt:lpstr>
      <vt:lpstr>PowerPoint Presentation</vt:lpstr>
      <vt:lpstr>PowerPoint Presentation</vt:lpstr>
      <vt:lpstr>PowerPoint Presentation</vt:lpstr>
      <vt:lpstr>PowerPoint Presentation</vt:lpstr>
      <vt:lpstr>PowerPoint Presentation</vt:lpstr>
    </vt:vector>
  </TitlesOfParts>
  <Company>Howard County Public School System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Communism</dc:title>
  <dc:creator>.</dc:creator>
  <cp:lastModifiedBy>.</cp:lastModifiedBy>
  <cp:revision>63</cp:revision>
  <dcterms:created xsi:type="dcterms:W3CDTF">2015-04-10T17:55:20Z</dcterms:created>
  <dcterms:modified xsi:type="dcterms:W3CDTF">2015-04-22T11:58:31Z</dcterms:modified>
</cp:coreProperties>
</file>