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59" r:id="rId6"/>
    <p:sldId id="263" r:id="rId7"/>
    <p:sldId id="262" r:id="rId8"/>
    <p:sldId id="264" r:id="rId9"/>
    <p:sldId id="267" r:id="rId10"/>
    <p:sldId id="268" r:id="rId11"/>
    <p:sldId id="266" r:id="rId12"/>
    <p:sldId id="265" r:id="rId13"/>
    <p:sldId id="269" r:id="rId14"/>
    <p:sldId id="273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47031-86BD-466A-80BB-A82EC1B05A26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89C36-A55F-42A9-81ED-5B6153FED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5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E287DF-99BD-4926-B74E-2B24D51A6722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A5781-5CF6-4A60-9C7F-BE7A7B94EF0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7BC2F4-BF64-4DC8-B7D0-C901F744BAF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5781-5CF6-4A60-9C7F-BE7A7B94EF0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C2F4-BF64-4DC8-B7D0-C901F744BAF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5781-5CF6-4A60-9C7F-BE7A7B94EF0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C2F4-BF64-4DC8-B7D0-C901F744BAF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5781-5CF6-4A60-9C7F-BE7A7B94EF0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C2F4-BF64-4DC8-B7D0-C901F744BA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5781-5CF6-4A60-9C7F-BE7A7B94EF0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C2F4-BF64-4DC8-B7D0-C901F744B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5781-5CF6-4A60-9C7F-BE7A7B94EF0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C2F4-BF64-4DC8-B7D0-C901F744BA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5781-5CF6-4A60-9C7F-BE7A7B94EF0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C2F4-BF64-4DC8-B7D0-C901F744BAF7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5781-5CF6-4A60-9C7F-BE7A7B94EF0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C2F4-BF64-4DC8-B7D0-C901F744BAF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5781-5CF6-4A60-9C7F-BE7A7B94EF0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C2F4-BF64-4DC8-B7D0-C901F744B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5781-5CF6-4A60-9C7F-BE7A7B94EF0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C2F4-BF64-4DC8-B7D0-C901F744B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5781-5CF6-4A60-9C7F-BE7A7B94EF0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C2F4-BF64-4DC8-B7D0-C901F744B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D5A5781-5CF6-4A60-9C7F-BE7A7B94EF0D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7BC2F4-BF64-4DC8-B7D0-C901F744BA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aeologyinfo.com/skullpage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../Desktop/im_2458.sw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94"/>
            <a:ext cx="9144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Chapter 1: Paleolithic Peoples and Prehistory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5" descr="C:\Users\nberry\AppData\Local\Temp\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42732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nimationsensations.com/media/catalog/product/cache/1/image/9df78eab33525d08d6e5fb8d27136e95/f/l/flintstones4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084"/>
            <a:ext cx="7791450" cy="676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99247" y="2057401"/>
            <a:ext cx="8139953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Often used to take down “</a:t>
            </a:r>
            <a:r>
              <a:rPr lang="en-US" dirty="0" err="1" smtClean="0"/>
              <a:t>megafauna</a:t>
            </a:r>
            <a:r>
              <a:rPr lang="en-US" dirty="0" smtClean="0"/>
              <a:t>” (large animals like mammoths)</a:t>
            </a:r>
          </a:p>
          <a:p>
            <a:r>
              <a:rPr lang="en-US" dirty="0" smtClean="0"/>
              <a:t>Archaeological records show a proliferation of Clovis points, until a sudden drop-off about 10,900 years ago.</a:t>
            </a:r>
          </a:p>
          <a:p>
            <a:r>
              <a:rPr lang="en-US" dirty="0" smtClean="0"/>
              <a:t>Occurs at the same time as extinction of mammoths, horses, and camels in N. America</a:t>
            </a:r>
          </a:p>
          <a:p>
            <a:pPr lvl="1"/>
            <a:r>
              <a:rPr lang="en-US" dirty="0" smtClean="0"/>
              <a:t>Did these animals get hunted to extinction, or did the climate shift? Experts disagree…</a:t>
            </a:r>
          </a:p>
          <a:p>
            <a:r>
              <a:rPr lang="en-US" dirty="0" smtClean="0"/>
              <a:t>But people adapted! They hunted the bison, fished, moved into desert regions, farmed or settled in large hunter-gatherer states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Clovis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"/>
            <a:ext cx="5784683" cy="914400"/>
          </a:xfrm>
        </p:spPr>
        <p:txBody>
          <a:bodyPr/>
          <a:lstStyle/>
          <a:p>
            <a:r>
              <a:rPr lang="en-US" sz="4800" dirty="0" smtClean="0"/>
              <a:t>Gender Relations</a:t>
            </a:r>
            <a:endParaRPr lang="en-US" sz="4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029200" y="914400"/>
            <a:ext cx="3411725" cy="2517289"/>
          </a:xfrm>
        </p:spPr>
        <p:txBody>
          <a:bodyPr>
            <a:noAutofit/>
          </a:bodyPr>
          <a:lstStyle/>
          <a:p>
            <a:r>
              <a:rPr lang="en-US" sz="2800" dirty="0" smtClean="0"/>
              <a:t>Usually, men were the hunters and women were the gatherers</a:t>
            </a:r>
          </a:p>
          <a:p>
            <a:endParaRPr lang="en-US" sz="2800" dirty="0"/>
          </a:p>
          <a:p>
            <a:r>
              <a:rPr lang="en-US" sz="2800" dirty="0" smtClean="0"/>
              <a:t>How do we know? We find more males skeletons that had been attacked by animals, and male skeletons are sometimes buried with hunting tools</a:t>
            </a:r>
            <a:endParaRPr lang="en-US" sz="2800" dirty="0"/>
          </a:p>
        </p:txBody>
      </p:sp>
      <p:pic>
        <p:nvPicPr>
          <p:cNvPr id="2050" name="Picture 2" descr="http://www.icecreamnation.org/wp-content/uploads/2012/05/hunter-gatherer-cartoon-by-Bizarro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4116388" cy="48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places, hunter-gatherers used art to document their way of life</a:t>
            </a:r>
          </a:p>
          <a:p>
            <a:r>
              <a:rPr lang="en-US" dirty="0" smtClean="0"/>
              <a:t>Lascaux caves in France, Rock art by the San people of Southern Africa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otography.nationalgeographic.com/staticfiles/NGS/Shared/StaticFiles/Photography/Images/Content/lascaux-cave-walls-438085-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8" y="-8710"/>
            <a:ext cx="9161417" cy="68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edchang.free.fr/SouthernAfrica/Namibia/SanRock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66"/>
            <a:ext cx="9216679" cy="610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429000"/>
            <a:ext cx="7756263" cy="1054250"/>
          </a:xfrm>
        </p:spPr>
        <p:txBody>
          <a:bodyPr/>
          <a:lstStyle/>
          <a:p>
            <a:r>
              <a:rPr lang="en-US" dirty="0" smtClean="0"/>
              <a:t>Can we use firsthand accounts to learn about the lifestyle of hunter-gatherers?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account of </a:t>
            </a:r>
            <a:r>
              <a:rPr lang="en-US" dirty="0" err="1" smtClean="0"/>
              <a:t>Nisa</a:t>
            </a:r>
            <a:r>
              <a:rPr lang="en-US" dirty="0" smtClean="0"/>
              <a:t>, a San woman interviewed in the 1970’s about her life. (pp. 34-39)</a:t>
            </a:r>
          </a:p>
          <a:p>
            <a:r>
              <a:rPr lang="en-US" dirty="0" smtClean="0"/>
              <a:t>As you read, fill out the SPRITE chart.</a:t>
            </a:r>
          </a:p>
          <a:p>
            <a:pPr lvl="1"/>
            <a:r>
              <a:rPr lang="en-US" dirty="0" smtClean="0"/>
              <a:t>You will be inferring information about the social, political, religious, intellectual/artistic, technological, and economic beliefs and practices of the San people from </a:t>
            </a:r>
            <a:r>
              <a:rPr lang="en-US" dirty="0" err="1" smtClean="0"/>
              <a:t>Nisa’s</a:t>
            </a:r>
            <a:r>
              <a:rPr lang="en-US" dirty="0" smtClean="0"/>
              <a:t> account/interview</a:t>
            </a:r>
          </a:p>
          <a:p>
            <a:r>
              <a:rPr lang="en-US" dirty="0" smtClean="0"/>
              <a:t>Next class, you’ll have your World Regions quiz, then we’ll discuss our </a:t>
            </a:r>
            <a:r>
              <a:rPr lang="en-US" dirty="0" smtClean="0"/>
              <a:t>findings together as </a:t>
            </a:r>
            <a:r>
              <a:rPr lang="en-US" smtClean="0"/>
              <a:t>a class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Classwork/Homework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Beginnings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hlinkClick r:id="rId3"/>
              </a:rPr>
              <a:t>Hominids</a:t>
            </a:r>
            <a:endParaRPr lang="en-US" alt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Australopithecus (4 million – 1 million years ago)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Homo Erectus (1 millions years ago)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Homo Sapiens (200,000 years ago)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hlinkClick r:id="rId4" action="ppaction://hlinkfile"/>
              </a:rPr>
              <a:t>Migrations</a:t>
            </a:r>
            <a:endParaRPr lang="en-US" alt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Glaciers (60,000 – 15,000 years ago)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Following food supplies, </a:t>
            </a:r>
            <a:r>
              <a:rPr lang="en-US" altLang="en-US" sz="2200" smtClean="0"/>
              <a:t>changing environments</a:t>
            </a:r>
            <a:endParaRPr lang="en-US" altLang="en-US" sz="22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0901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was the sequence of human migration across the planet?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9813" y="2133598"/>
            <a:ext cx="343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Flip to Page 14 in your textbook</a:t>
            </a:r>
            <a:endParaRPr lang="en-US" dirty="0"/>
          </a:p>
        </p:txBody>
      </p:sp>
      <p:pic>
        <p:nvPicPr>
          <p:cNvPr id="9" name="Picture 8" descr="social stud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 b="20270"/>
          <a:stretch>
            <a:fillRect/>
          </a:stretch>
        </p:blipFill>
        <p:spPr bwMode="auto">
          <a:xfrm>
            <a:off x="82592" y="2054225"/>
            <a:ext cx="899160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97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Austronesian migration differ?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61605"/>
            <a:ext cx="3962400" cy="395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operationworld.org/files/ow/maps/lginset/mada-LMAP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961605"/>
            <a:ext cx="3109977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2301278"/>
            <a:ext cx="63246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Intent to colonize </a:t>
            </a:r>
          </a:p>
          <a:p>
            <a:r>
              <a:rPr lang="en-US" sz="3600" dirty="0" smtClean="0"/>
              <a:t>Brought domesticated plants and animals</a:t>
            </a:r>
          </a:p>
          <a:p>
            <a:r>
              <a:rPr lang="en-US" sz="3600" dirty="0" smtClean="0"/>
              <a:t>Created stratified society</a:t>
            </a:r>
          </a:p>
          <a:p>
            <a:r>
              <a:rPr lang="en-US" sz="3600" dirty="0" smtClean="0"/>
              <a:t>Wreaked havoc on environment of islands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70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 smtClean="0"/>
              <a:t>Hunter-Gatherer societies were usually…</a:t>
            </a:r>
            <a:endParaRPr lang="en-US" altLang="en-US" sz="2600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Egalitarian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Small </a:t>
            </a:r>
            <a:r>
              <a:rPr lang="en-US" altLang="en-US" dirty="0" smtClean="0"/>
              <a:t>groups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Mobile</a:t>
            </a:r>
          </a:p>
          <a:p>
            <a:pPr marL="411480" lvl="1" indent="0">
              <a:lnSpc>
                <a:spcPct val="80000"/>
              </a:lnSpc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What made the Chumash culture different?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Permanence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Market economy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Stratified (hierarchical) society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Why were they different?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Abundance of resources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Led to permanence, trading of beads, hierarchy</a:t>
            </a:r>
            <a:endParaRPr lang="en-US" altLang="en-US" sz="2000" dirty="0" smtClean="0"/>
          </a:p>
          <a:p>
            <a:pPr lvl="1"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berry\AppData\Local\Temp\uWz-wh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09600" y="685800"/>
            <a:ext cx="8001000" cy="2955925"/>
          </a:xfrm>
        </p:spPr>
        <p:txBody>
          <a:bodyPr/>
          <a:lstStyle/>
          <a:p>
            <a:r>
              <a:rPr lang="en-US" dirty="0" smtClean="0"/>
              <a:t>WARM-UP:</a:t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 smtClean="0"/>
              <a:t>do </a:t>
            </a:r>
            <a:r>
              <a:rPr lang="en-US" dirty="0" smtClean="0"/>
              <a:t>historians learn information about </a:t>
            </a:r>
            <a:r>
              <a:rPr lang="en-US" dirty="0" smtClean="0"/>
              <a:t>hunter-gatherers?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42109" y="4038600"/>
            <a:ext cx="8001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For the most part, archaeological evidence.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3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Clovis Points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133600"/>
            <a:ext cx="8016240" cy="2514600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>Distinctive “projectile point” created by the Clovis culture, found throughout North America (c. 12,000-11,000 years ago)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What does this tell us about their culture?</a:t>
            </a:r>
            <a:endParaRPr lang="en-US" dirty="0"/>
          </a:p>
        </p:txBody>
      </p:sp>
      <p:pic>
        <p:nvPicPr>
          <p:cNvPr id="3074" name="Picture 2" descr="http://4c-studio.com/wp-content/uploads/2012/07/spear_clos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3800475" cy="21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rowheadology.com/forums/attachments/trading-post-forum/104361d1344579660-clovis-points-sale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803650" cy="2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upload.wikimedia.org/wikipedia/en/1/1f/Lehner_Clovis_bison-mamm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457200"/>
            <a:ext cx="9076006" cy="60198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" name="Straight Arrow Connector 3"/>
          <p:cNvCxnSpPr/>
          <p:nvPr/>
        </p:nvCxnSpPr>
        <p:spPr>
          <a:xfrm>
            <a:off x="1600200" y="1219200"/>
            <a:ext cx="457200" cy="2743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3962400" y="2209800"/>
            <a:ext cx="2667000" cy="762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849868"/>
            <a:ext cx="1485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Clovis point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2610088"/>
            <a:ext cx="1790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Bison jawbone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791200"/>
            <a:ext cx="2019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Mammoth bone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47900" y="5638800"/>
            <a:ext cx="2322760" cy="3370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87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228</TotalTime>
  <Words>437</Words>
  <Application>Microsoft Office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Chapter 1: Paleolithic Peoples and Prehistory</vt:lpstr>
      <vt:lpstr>Beginnings</vt:lpstr>
      <vt:lpstr>What was the sequence of human migration across the planet?</vt:lpstr>
      <vt:lpstr>How did Austronesian migration differ?</vt:lpstr>
      <vt:lpstr>Economy</vt:lpstr>
      <vt:lpstr>PowerPoint Presentation</vt:lpstr>
      <vt:lpstr>WARM-UP: How do historians learn information about hunter-gatherers?</vt:lpstr>
      <vt:lpstr>Clovis Points</vt:lpstr>
      <vt:lpstr>PowerPoint Presentation</vt:lpstr>
      <vt:lpstr>PowerPoint Presentation</vt:lpstr>
      <vt:lpstr>Clovis Points</vt:lpstr>
      <vt:lpstr>Gender Relations</vt:lpstr>
      <vt:lpstr>Way of Life</vt:lpstr>
      <vt:lpstr>PowerPoint Presentation</vt:lpstr>
      <vt:lpstr>Can we use firsthand accounts to learn about the lifestyle of hunter-gatherers?</vt:lpstr>
      <vt:lpstr>Classwork/Homework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Paleolithic Peoples and Prehistory</dc:title>
  <dc:creator>.</dc:creator>
  <cp:lastModifiedBy>.</cp:lastModifiedBy>
  <cp:revision>33</cp:revision>
  <dcterms:created xsi:type="dcterms:W3CDTF">2014-08-26T19:46:51Z</dcterms:created>
  <dcterms:modified xsi:type="dcterms:W3CDTF">2014-08-28T11:39:19Z</dcterms:modified>
</cp:coreProperties>
</file>