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271" r:id="rId4"/>
    <p:sldId id="267" r:id="rId5"/>
    <p:sldId id="259" r:id="rId6"/>
    <p:sldId id="266" r:id="rId7"/>
    <p:sldId id="273" r:id="rId8"/>
    <p:sldId id="258" r:id="rId9"/>
    <p:sldId id="268" r:id="rId10"/>
    <p:sldId id="260" r:id="rId11"/>
    <p:sldId id="272" r:id="rId12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0" d="100"/>
          <a:sy n="60" d="100"/>
        </p:scale>
        <p:origin x="-1458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5336A-DDC5-490B-93F8-FF879544FE32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D7975-1B41-467E-8F95-09D8555D2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4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http://www.eduplace.com/kids/socsci/ca/books/bkf3/imaps/AC_06_206_bantu/AC_06_206_bantu.html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DCA35-10BB-4B2A-A368-E3069E1E24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6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2257-2476-49CE-B545-139FF8E5BB1B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CA3C-EAA0-4CD2-B533-67AEEE42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2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2257-2476-49CE-B545-139FF8E5BB1B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CA3C-EAA0-4CD2-B533-67AEEE42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0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4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49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2257-2476-49CE-B545-139FF8E5BB1B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CA3C-EAA0-4CD2-B533-67AEEE42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6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2257-2476-49CE-B545-139FF8E5BB1B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CA3C-EAA0-4CD2-B533-67AEEE42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45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2257-2476-49CE-B545-139FF8E5BB1B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CA3C-EAA0-4CD2-B533-67AEEE42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06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2257-2476-49CE-B545-139FF8E5BB1B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CA3C-EAA0-4CD2-B533-67AEEE42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2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6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2257-2476-49CE-B545-139FF8E5BB1B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CA3C-EAA0-4CD2-B533-67AEEE42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0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2257-2476-49CE-B545-139FF8E5BB1B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CA3C-EAA0-4CD2-B533-67AEEE42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3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2257-2476-49CE-B545-139FF8E5BB1B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CA3C-EAA0-4CD2-B533-67AEEE42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4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2257-2476-49CE-B545-139FF8E5BB1B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CA3C-EAA0-4CD2-B533-67AEEE42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9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2257-2476-49CE-B545-139FF8E5BB1B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CA3C-EAA0-4CD2-B533-67AEEE42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1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2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F2257-2476-49CE-B545-139FF8E5BB1B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2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ECA3C-EAA0-4CD2-B533-67AEEE42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1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458687"/>
            <a:ext cx="6858000" cy="1839685"/>
          </a:xfrm>
        </p:spPr>
        <p:txBody>
          <a:bodyPr anchor="ctr">
            <a:noAutofit/>
          </a:bodyPr>
          <a:lstStyle/>
          <a:p>
            <a:r>
              <a:rPr lang="en-US" sz="19900" b="1" dirty="0" smtClean="0">
                <a:latin typeface="AR DARLING" panose="02000000000000000000" pitchFamily="2" charset="0"/>
              </a:rPr>
              <a:t>Africa</a:t>
            </a:r>
            <a:endParaRPr lang="en-US" sz="19900" b="1" dirty="0">
              <a:latin typeface="AR DARLING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07231"/>
            <a:ext cx="6858000" cy="345077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Classical </a:t>
            </a:r>
            <a:r>
              <a:rPr lang="en-US" sz="3600" dirty="0" smtClean="0"/>
              <a:t>Civilizations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Do you hear the drums echoing tonight?</a:t>
            </a:r>
          </a:p>
          <a:p>
            <a:r>
              <a:rPr lang="en-US" i="1" dirty="0" smtClean="0"/>
              <a:t>Or only whispers of some quite conversation?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8929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17" y="-124808"/>
            <a:ext cx="7886700" cy="1325563"/>
          </a:xfrm>
        </p:spPr>
        <p:txBody>
          <a:bodyPr/>
          <a:lstStyle/>
          <a:p>
            <a:r>
              <a:rPr lang="en-US" b="1" dirty="0" smtClean="0"/>
              <a:t>Axum (Aksum)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27" y="938020"/>
            <a:ext cx="4928904" cy="49898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~</a:t>
            </a:r>
            <a:r>
              <a:rPr lang="en-US" dirty="0"/>
              <a:t>5</a:t>
            </a:r>
            <a:r>
              <a:rPr lang="en-US" dirty="0" smtClean="0"/>
              <a:t>0CE - 940CE</a:t>
            </a:r>
          </a:p>
          <a:p>
            <a:pPr marL="0" indent="0">
              <a:buNone/>
            </a:pPr>
            <a:r>
              <a:rPr lang="en-US" dirty="0" smtClean="0"/>
              <a:t>Plow-based Agriculture</a:t>
            </a:r>
          </a:p>
          <a:p>
            <a:pPr marL="0" indent="0">
              <a:buNone/>
            </a:pPr>
            <a:r>
              <a:rPr lang="en-US" dirty="0" smtClean="0"/>
              <a:t>Red Sea Trade</a:t>
            </a:r>
          </a:p>
          <a:p>
            <a:pPr marL="0" indent="0">
              <a:buNone/>
            </a:pPr>
            <a:r>
              <a:rPr lang="en-US" dirty="0" smtClean="0"/>
              <a:t>Polytheistic?</a:t>
            </a:r>
          </a:p>
          <a:p>
            <a:pPr marL="0" indent="0">
              <a:buNone/>
            </a:pPr>
            <a:r>
              <a:rPr lang="en-US" dirty="0" smtClean="0"/>
              <a:t>Christianized (~300CE): King converted first, people followed</a:t>
            </a:r>
          </a:p>
          <a:p>
            <a:pPr marL="0" indent="0">
              <a:buNone/>
            </a:pPr>
            <a:r>
              <a:rPr lang="en-US" dirty="0" smtClean="0"/>
              <a:t>Monumental Obelisks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Orthodox Church of Ethiopia:</a:t>
            </a:r>
          </a:p>
          <a:p>
            <a:pPr marL="0" indent="0">
              <a:buNone/>
            </a:pPr>
            <a:r>
              <a:rPr lang="en-US" dirty="0" smtClean="0"/>
              <a:t>Queen of </a:t>
            </a:r>
            <a:r>
              <a:rPr lang="en-US" dirty="0" smtClean="0"/>
              <a:t>Sheba </a:t>
            </a:r>
            <a:r>
              <a:rPr lang="en-US" dirty="0" smtClean="0"/>
              <a:t>and King Solomon???</a:t>
            </a:r>
          </a:p>
          <a:p>
            <a:pPr marL="0" indent="0">
              <a:buNone/>
            </a:pPr>
            <a:r>
              <a:rPr lang="en-US" dirty="0" smtClean="0"/>
              <a:t>Ark of the Covenant?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235" y="0"/>
            <a:ext cx="3953765" cy="6858000"/>
          </a:xfrm>
          <a:prstGeom prst="rect">
            <a:avLst/>
          </a:prstGeom>
        </p:spPr>
      </p:pic>
      <p:pic>
        <p:nvPicPr>
          <p:cNvPr id="8194" name="Picture 2" descr="http://upload.wikimedia.org/wikipedia/commons/thumb/7/72/Stela_aksum.jpg/220px-Stela_aks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830" y="-215187"/>
            <a:ext cx="1794170" cy="302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28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SilkRoad100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48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Early Civilizations</a:t>
            </a:r>
            <a:endParaRPr lang="en-US" sz="7200" b="1" dirty="0"/>
          </a:p>
        </p:txBody>
      </p:sp>
      <p:pic>
        <p:nvPicPr>
          <p:cNvPr id="4" name="Picture 2" descr="File:Maler der Grabkammer des Sennudem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38" y="2677886"/>
            <a:ext cx="376594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Ker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946" y="2677886"/>
            <a:ext cx="444883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9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Classical Civilizations</a:t>
            </a:r>
            <a:endParaRPr lang="en-US" sz="7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337" y="1553083"/>
            <a:ext cx="2988128" cy="5183055"/>
          </a:xfrm>
          <a:prstGeom prst="rect">
            <a:avLst/>
          </a:prstGeom>
        </p:spPr>
      </p:pic>
      <p:pic>
        <p:nvPicPr>
          <p:cNvPr id="7" name="Picture 4" descr="http://www.wildwinds.com/coins/greece/axum/ousanas/BMC_JJ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80" y="2312967"/>
            <a:ext cx="4833257" cy="366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3548819" y="2209801"/>
            <a:ext cx="729268" cy="957943"/>
          </a:xfrm>
          <a:custGeom>
            <a:avLst/>
            <a:gdLst>
              <a:gd name="connsiteX0" fmla="*/ 493387 w 972358"/>
              <a:gd name="connsiteY0" fmla="*/ 10886 h 957943"/>
              <a:gd name="connsiteX1" fmla="*/ 395415 w 972358"/>
              <a:gd name="connsiteY1" fmla="*/ 21771 h 957943"/>
              <a:gd name="connsiteX2" fmla="*/ 340987 w 972358"/>
              <a:gd name="connsiteY2" fmla="*/ 43543 h 957943"/>
              <a:gd name="connsiteX3" fmla="*/ 297444 w 972358"/>
              <a:gd name="connsiteY3" fmla="*/ 54429 h 957943"/>
              <a:gd name="connsiteX4" fmla="*/ 253901 w 972358"/>
              <a:gd name="connsiteY4" fmla="*/ 87086 h 957943"/>
              <a:gd name="connsiteX5" fmla="*/ 177701 w 972358"/>
              <a:gd name="connsiteY5" fmla="*/ 119743 h 957943"/>
              <a:gd name="connsiteX6" fmla="*/ 123273 w 972358"/>
              <a:gd name="connsiteY6" fmla="*/ 217714 h 957943"/>
              <a:gd name="connsiteX7" fmla="*/ 101501 w 972358"/>
              <a:gd name="connsiteY7" fmla="*/ 272143 h 957943"/>
              <a:gd name="connsiteX8" fmla="*/ 47073 w 972358"/>
              <a:gd name="connsiteY8" fmla="*/ 370114 h 957943"/>
              <a:gd name="connsiteX9" fmla="*/ 25301 w 972358"/>
              <a:gd name="connsiteY9" fmla="*/ 446314 h 957943"/>
              <a:gd name="connsiteX10" fmla="*/ 14415 w 972358"/>
              <a:gd name="connsiteY10" fmla="*/ 478971 h 957943"/>
              <a:gd name="connsiteX11" fmla="*/ 47073 w 972358"/>
              <a:gd name="connsiteY11" fmla="*/ 772886 h 957943"/>
              <a:gd name="connsiteX12" fmla="*/ 79730 w 972358"/>
              <a:gd name="connsiteY12" fmla="*/ 794657 h 957943"/>
              <a:gd name="connsiteX13" fmla="*/ 123273 w 972358"/>
              <a:gd name="connsiteY13" fmla="*/ 805543 h 957943"/>
              <a:gd name="connsiteX14" fmla="*/ 177701 w 972358"/>
              <a:gd name="connsiteY14" fmla="*/ 838200 h 957943"/>
              <a:gd name="connsiteX15" fmla="*/ 264787 w 972358"/>
              <a:gd name="connsiteY15" fmla="*/ 870857 h 957943"/>
              <a:gd name="connsiteX16" fmla="*/ 373644 w 972358"/>
              <a:gd name="connsiteY16" fmla="*/ 925286 h 957943"/>
              <a:gd name="connsiteX17" fmla="*/ 417187 w 972358"/>
              <a:gd name="connsiteY17" fmla="*/ 947057 h 957943"/>
              <a:gd name="connsiteX18" fmla="*/ 482501 w 972358"/>
              <a:gd name="connsiteY18" fmla="*/ 957943 h 957943"/>
              <a:gd name="connsiteX19" fmla="*/ 602244 w 972358"/>
              <a:gd name="connsiteY19" fmla="*/ 947057 h 957943"/>
              <a:gd name="connsiteX20" fmla="*/ 656673 w 972358"/>
              <a:gd name="connsiteY20" fmla="*/ 914400 h 957943"/>
              <a:gd name="connsiteX21" fmla="*/ 743758 w 972358"/>
              <a:gd name="connsiteY21" fmla="*/ 838200 h 957943"/>
              <a:gd name="connsiteX22" fmla="*/ 809073 w 972358"/>
              <a:gd name="connsiteY22" fmla="*/ 794657 h 957943"/>
              <a:gd name="connsiteX23" fmla="*/ 874387 w 972358"/>
              <a:gd name="connsiteY23" fmla="*/ 707571 h 957943"/>
              <a:gd name="connsiteX24" fmla="*/ 896158 w 972358"/>
              <a:gd name="connsiteY24" fmla="*/ 674914 h 957943"/>
              <a:gd name="connsiteX25" fmla="*/ 917930 w 972358"/>
              <a:gd name="connsiteY25" fmla="*/ 576943 h 957943"/>
              <a:gd name="connsiteX26" fmla="*/ 928815 w 972358"/>
              <a:gd name="connsiteY26" fmla="*/ 544286 h 957943"/>
              <a:gd name="connsiteX27" fmla="*/ 939701 w 972358"/>
              <a:gd name="connsiteY27" fmla="*/ 468086 h 957943"/>
              <a:gd name="connsiteX28" fmla="*/ 961473 w 972358"/>
              <a:gd name="connsiteY28" fmla="*/ 413657 h 957943"/>
              <a:gd name="connsiteX29" fmla="*/ 972358 w 972358"/>
              <a:gd name="connsiteY29" fmla="*/ 337457 h 957943"/>
              <a:gd name="connsiteX30" fmla="*/ 961473 w 972358"/>
              <a:gd name="connsiteY30" fmla="*/ 141514 h 957943"/>
              <a:gd name="connsiteX31" fmla="*/ 896158 w 972358"/>
              <a:gd name="connsiteY31" fmla="*/ 65314 h 957943"/>
              <a:gd name="connsiteX32" fmla="*/ 852615 w 972358"/>
              <a:gd name="connsiteY32" fmla="*/ 43543 h 957943"/>
              <a:gd name="connsiteX33" fmla="*/ 787301 w 972358"/>
              <a:gd name="connsiteY33" fmla="*/ 21771 h 957943"/>
              <a:gd name="connsiteX34" fmla="*/ 667558 w 972358"/>
              <a:gd name="connsiteY34" fmla="*/ 0 h 957943"/>
              <a:gd name="connsiteX35" fmla="*/ 547815 w 972358"/>
              <a:gd name="connsiteY35" fmla="*/ 21771 h 95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72358" h="957943">
                <a:moveTo>
                  <a:pt x="493387" y="10886"/>
                </a:moveTo>
                <a:cubicBezTo>
                  <a:pt x="460730" y="14514"/>
                  <a:pt x="427544" y="14886"/>
                  <a:pt x="395415" y="21771"/>
                </a:cubicBezTo>
                <a:cubicBezTo>
                  <a:pt x="376308" y="25865"/>
                  <a:pt x="359525" y="37364"/>
                  <a:pt x="340987" y="43543"/>
                </a:cubicBezTo>
                <a:cubicBezTo>
                  <a:pt x="326794" y="48274"/>
                  <a:pt x="311958" y="50800"/>
                  <a:pt x="297444" y="54429"/>
                </a:cubicBezTo>
                <a:cubicBezTo>
                  <a:pt x="282930" y="65315"/>
                  <a:pt x="270480" y="79718"/>
                  <a:pt x="253901" y="87086"/>
                </a:cubicBezTo>
                <a:cubicBezTo>
                  <a:pt x="161032" y="128360"/>
                  <a:pt x="228297" y="69147"/>
                  <a:pt x="177701" y="119743"/>
                </a:cubicBezTo>
                <a:cubicBezTo>
                  <a:pt x="117328" y="270677"/>
                  <a:pt x="197239" y="84575"/>
                  <a:pt x="123273" y="217714"/>
                </a:cubicBezTo>
                <a:cubicBezTo>
                  <a:pt x="113783" y="234796"/>
                  <a:pt x="110240" y="254665"/>
                  <a:pt x="101501" y="272143"/>
                </a:cubicBezTo>
                <a:cubicBezTo>
                  <a:pt x="60208" y="354728"/>
                  <a:pt x="78526" y="296723"/>
                  <a:pt x="47073" y="370114"/>
                </a:cubicBezTo>
                <a:cubicBezTo>
                  <a:pt x="35886" y="396217"/>
                  <a:pt x="33194" y="418690"/>
                  <a:pt x="25301" y="446314"/>
                </a:cubicBezTo>
                <a:cubicBezTo>
                  <a:pt x="22149" y="457347"/>
                  <a:pt x="18044" y="468085"/>
                  <a:pt x="14415" y="478971"/>
                </a:cubicBezTo>
                <a:cubicBezTo>
                  <a:pt x="19426" y="604249"/>
                  <a:pt x="-38185" y="704680"/>
                  <a:pt x="47073" y="772886"/>
                </a:cubicBezTo>
                <a:cubicBezTo>
                  <a:pt x="57289" y="781059"/>
                  <a:pt x="67705" y="789503"/>
                  <a:pt x="79730" y="794657"/>
                </a:cubicBezTo>
                <a:cubicBezTo>
                  <a:pt x="93481" y="800550"/>
                  <a:pt x="108759" y="801914"/>
                  <a:pt x="123273" y="805543"/>
                </a:cubicBezTo>
                <a:cubicBezTo>
                  <a:pt x="141416" y="816429"/>
                  <a:pt x="158367" y="829607"/>
                  <a:pt x="177701" y="838200"/>
                </a:cubicBezTo>
                <a:cubicBezTo>
                  <a:pt x="314496" y="898998"/>
                  <a:pt x="123793" y="792527"/>
                  <a:pt x="264787" y="870857"/>
                </a:cubicBezTo>
                <a:cubicBezTo>
                  <a:pt x="396526" y="944045"/>
                  <a:pt x="243644" y="867508"/>
                  <a:pt x="373644" y="925286"/>
                </a:cubicBezTo>
                <a:cubicBezTo>
                  <a:pt x="388473" y="931877"/>
                  <a:pt x="401644" y="942394"/>
                  <a:pt x="417187" y="947057"/>
                </a:cubicBezTo>
                <a:cubicBezTo>
                  <a:pt x="438328" y="953399"/>
                  <a:pt x="460730" y="954314"/>
                  <a:pt x="482501" y="957943"/>
                </a:cubicBezTo>
                <a:cubicBezTo>
                  <a:pt x="522415" y="954314"/>
                  <a:pt x="563362" y="956778"/>
                  <a:pt x="602244" y="947057"/>
                </a:cubicBezTo>
                <a:cubicBezTo>
                  <a:pt x="622770" y="941925"/>
                  <a:pt x="639068" y="926136"/>
                  <a:pt x="656673" y="914400"/>
                </a:cubicBezTo>
                <a:cubicBezTo>
                  <a:pt x="753894" y="849586"/>
                  <a:pt x="645233" y="917020"/>
                  <a:pt x="743758" y="838200"/>
                </a:cubicBezTo>
                <a:cubicBezTo>
                  <a:pt x="764190" y="821854"/>
                  <a:pt x="787301" y="809171"/>
                  <a:pt x="809073" y="794657"/>
                </a:cubicBezTo>
                <a:cubicBezTo>
                  <a:pt x="830844" y="765628"/>
                  <a:pt x="854260" y="737763"/>
                  <a:pt x="874387" y="707571"/>
                </a:cubicBezTo>
                <a:cubicBezTo>
                  <a:pt x="881644" y="696685"/>
                  <a:pt x="890307" y="686616"/>
                  <a:pt x="896158" y="674914"/>
                </a:cubicBezTo>
                <a:cubicBezTo>
                  <a:pt x="910862" y="645507"/>
                  <a:pt x="911240" y="607048"/>
                  <a:pt x="917930" y="576943"/>
                </a:cubicBezTo>
                <a:cubicBezTo>
                  <a:pt x="920419" y="565742"/>
                  <a:pt x="925187" y="555172"/>
                  <a:pt x="928815" y="544286"/>
                </a:cubicBezTo>
                <a:cubicBezTo>
                  <a:pt x="932444" y="518886"/>
                  <a:pt x="933478" y="492978"/>
                  <a:pt x="939701" y="468086"/>
                </a:cubicBezTo>
                <a:cubicBezTo>
                  <a:pt x="944440" y="449129"/>
                  <a:pt x="956734" y="432614"/>
                  <a:pt x="961473" y="413657"/>
                </a:cubicBezTo>
                <a:cubicBezTo>
                  <a:pt x="967696" y="388765"/>
                  <a:pt x="968730" y="362857"/>
                  <a:pt x="972358" y="337457"/>
                </a:cubicBezTo>
                <a:cubicBezTo>
                  <a:pt x="968730" y="272143"/>
                  <a:pt x="970724" y="206272"/>
                  <a:pt x="961473" y="141514"/>
                </a:cubicBezTo>
                <a:cubicBezTo>
                  <a:pt x="958840" y="123085"/>
                  <a:pt x="901060" y="68990"/>
                  <a:pt x="896158" y="65314"/>
                </a:cubicBezTo>
                <a:cubicBezTo>
                  <a:pt x="883176" y="55578"/>
                  <a:pt x="867682" y="49570"/>
                  <a:pt x="852615" y="43543"/>
                </a:cubicBezTo>
                <a:cubicBezTo>
                  <a:pt x="831307" y="35020"/>
                  <a:pt x="810019" y="25016"/>
                  <a:pt x="787301" y="21771"/>
                </a:cubicBezTo>
                <a:cubicBezTo>
                  <a:pt x="696290" y="8770"/>
                  <a:pt x="735993" y="17109"/>
                  <a:pt x="667558" y="0"/>
                </a:cubicBezTo>
                <a:cubicBezTo>
                  <a:pt x="577402" y="25758"/>
                  <a:pt x="617774" y="21771"/>
                  <a:pt x="547815" y="2177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017889" y="2312968"/>
            <a:ext cx="729268" cy="957943"/>
          </a:xfrm>
          <a:custGeom>
            <a:avLst/>
            <a:gdLst>
              <a:gd name="connsiteX0" fmla="*/ 493387 w 972358"/>
              <a:gd name="connsiteY0" fmla="*/ 10886 h 957943"/>
              <a:gd name="connsiteX1" fmla="*/ 395415 w 972358"/>
              <a:gd name="connsiteY1" fmla="*/ 21771 h 957943"/>
              <a:gd name="connsiteX2" fmla="*/ 340987 w 972358"/>
              <a:gd name="connsiteY2" fmla="*/ 43543 h 957943"/>
              <a:gd name="connsiteX3" fmla="*/ 297444 w 972358"/>
              <a:gd name="connsiteY3" fmla="*/ 54429 h 957943"/>
              <a:gd name="connsiteX4" fmla="*/ 253901 w 972358"/>
              <a:gd name="connsiteY4" fmla="*/ 87086 h 957943"/>
              <a:gd name="connsiteX5" fmla="*/ 177701 w 972358"/>
              <a:gd name="connsiteY5" fmla="*/ 119743 h 957943"/>
              <a:gd name="connsiteX6" fmla="*/ 123273 w 972358"/>
              <a:gd name="connsiteY6" fmla="*/ 217714 h 957943"/>
              <a:gd name="connsiteX7" fmla="*/ 101501 w 972358"/>
              <a:gd name="connsiteY7" fmla="*/ 272143 h 957943"/>
              <a:gd name="connsiteX8" fmla="*/ 47073 w 972358"/>
              <a:gd name="connsiteY8" fmla="*/ 370114 h 957943"/>
              <a:gd name="connsiteX9" fmla="*/ 25301 w 972358"/>
              <a:gd name="connsiteY9" fmla="*/ 446314 h 957943"/>
              <a:gd name="connsiteX10" fmla="*/ 14415 w 972358"/>
              <a:gd name="connsiteY10" fmla="*/ 478971 h 957943"/>
              <a:gd name="connsiteX11" fmla="*/ 47073 w 972358"/>
              <a:gd name="connsiteY11" fmla="*/ 772886 h 957943"/>
              <a:gd name="connsiteX12" fmla="*/ 79730 w 972358"/>
              <a:gd name="connsiteY12" fmla="*/ 794657 h 957943"/>
              <a:gd name="connsiteX13" fmla="*/ 123273 w 972358"/>
              <a:gd name="connsiteY13" fmla="*/ 805543 h 957943"/>
              <a:gd name="connsiteX14" fmla="*/ 177701 w 972358"/>
              <a:gd name="connsiteY14" fmla="*/ 838200 h 957943"/>
              <a:gd name="connsiteX15" fmla="*/ 264787 w 972358"/>
              <a:gd name="connsiteY15" fmla="*/ 870857 h 957943"/>
              <a:gd name="connsiteX16" fmla="*/ 373644 w 972358"/>
              <a:gd name="connsiteY16" fmla="*/ 925286 h 957943"/>
              <a:gd name="connsiteX17" fmla="*/ 417187 w 972358"/>
              <a:gd name="connsiteY17" fmla="*/ 947057 h 957943"/>
              <a:gd name="connsiteX18" fmla="*/ 482501 w 972358"/>
              <a:gd name="connsiteY18" fmla="*/ 957943 h 957943"/>
              <a:gd name="connsiteX19" fmla="*/ 602244 w 972358"/>
              <a:gd name="connsiteY19" fmla="*/ 947057 h 957943"/>
              <a:gd name="connsiteX20" fmla="*/ 656673 w 972358"/>
              <a:gd name="connsiteY20" fmla="*/ 914400 h 957943"/>
              <a:gd name="connsiteX21" fmla="*/ 743758 w 972358"/>
              <a:gd name="connsiteY21" fmla="*/ 838200 h 957943"/>
              <a:gd name="connsiteX22" fmla="*/ 809073 w 972358"/>
              <a:gd name="connsiteY22" fmla="*/ 794657 h 957943"/>
              <a:gd name="connsiteX23" fmla="*/ 874387 w 972358"/>
              <a:gd name="connsiteY23" fmla="*/ 707571 h 957943"/>
              <a:gd name="connsiteX24" fmla="*/ 896158 w 972358"/>
              <a:gd name="connsiteY24" fmla="*/ 674914 h 957943"/>
              <a:gd name="connsiteX25" fmla="*/ 917930 w 972358"/>
              <a:gd name="connsiteY25" fmla="*/ 576943 h 957943"/>
              <a:gd name="connsiteX26" fmla="*/ 928815 w 972358"/>
              <a:gd name="connsiteY26" fmla="*/ 544286 h 957943"/>
              <a:gd name="connsiteX27" fmla="*/ 939701 w 972358"/>
              <a:gd name="connsiteY27" fmla="*/ 468086 h 957943"/>
              <a:gd name="connsiteX28" fmla="*/ 961473 w 972358"/>
              <a:gd name="connsiteY28" fmla="*/ 413657 h 957943"/>
              <a:gd name="connsiteX29" fmla="*/ 972358 w 972358"/>
              <a:gd name="connsiteY29" fmla="*/ 337457 h 957943"/>
              <a:gd name="connsiteX30" fmla="*/ 961473 w 972358"/>
              <a:gd name="connsiteY30" fmla="*/ 141514 h 957943"/>
              <a:gd name="connsiteX31" fmla="*/ 896158 w 972358"/>
              <a:gd name="connsiteY31" fmla="*/ 65314 h 957943"/>
              <a:gd name="connsiteX32" fmla="*/ 852615 w 972358"/>
              <a:gd name="connsiteY32" fmla="*/ 43543 h 957943"/>
              <a:gd name="connsiteX33" fmla="*/ 787301 w 972358"/>
              <a:gd name="connsiteY33" fmla="*/ 21771 h 957943"/>
              <a:gd name="connsiteX34" fmla="*/ 667558 w 972358"/>
              <a:gd name="connsiteY34" fmla="*/ 0 h 957943"/>
              <a:gd name="connsiteX35" fmla="*/ 547815 w 972358"/>
              <a:gd name="connsiteY35" fmla="*/ 21771 h 95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72358" h="957943">
                <a:moveTo>
                  <a:pt x="493387" y="10886"/>
                </a:moveTo>
                <a:cubicBezTo>
                  <a:pt x="460730" y="14514"/>
                  <a:pt x="427544" y="14886"/>
                  <a:pt x="395415" y="21771"/>
                </a:cubicBezTo>
                <a:cubicBezTo>
                  <a:pt x="376308" y="25865"/>
                  <a:pt x="359525" y="37364"/>
                  <a:pt x="340987" y="43543"/>
                </a:cubicBezTo>
                <a:cubicBezTo>
                  <a:pt x="326794" y="48274"/>
                  <a:pt x="311958" y="50800"/>
                  <a:pt x="297444" y="54429"/>
                </a:cubicBezTo>
                <a:cubicBezTo>
                  <a:pt x="282930" y="65315"/>
                  <a:pt x="270480" y="79718"/>
                  <a:pt x="253901" y="87086"/>
                </a:cubicBezTo>
                <a:cubicBezTo>
                  <a:pt x="161032" y="128360"/>
                  <a:pt x="228297" y="69147"/>
                  <a:pt x="177701" y="119743"/>
                </a:cubicBezTo>
                <a:cubicBezTo>
                  <a:pt x="117328" y="270677"/>
                  <a:pt x="197239" y="84575"/>
                  <a:pt x="123273" y="217714"/>
                </a:cubicBezTo>
                <a:cubicBezTo>
                  <a:pt x="113783" y="234796"/>
                  <a:pt x="110240" y="254665"/>
                  <a:pt x="101501" y="272143"/>
                </a:cubicBezTo>
                <a:cubicBezTo>
                  <a:pt x="60208" y="354728"/>
                  <a:pt x="78526" y="296723"/>
                  <a:pt x="47073" y="370114"/>
                </a:cubicBezTo>
                <a:cubicBezTo>
                  <a:pt x="35886" y="396217"/>
                  <a:pt x="33194" y="418690"/>
                  <a:pt x="25301" y="446314"/>
                </a:cubicBezTo>
                <a:cubicBezTo>
                  <a:pt x="22149" y="457347"/>
                  <a:pt x="18044" y="468085"/>
                  <a:pt x="14415" y="478971"/>
                </a:cubicBezTo>
                <a:cubicBezTo>
                  <a:pt x="19426" y="604249"/>
                  <a:pt x="-38185" y="704680"/>
                  <a:pt x="47073" y="772886"/>
                </a:cubicBezTo>
                <a:cubicBezTo>
                  <a:pt x="57289" y="781059"/>
                  <a:pt x="67705" y="789503"/>
                  <a:pt x="79730" y="794657"/>
                </a:cubicBezTo>
                <a:cubicBezTo>
                  <a:pt x="93481" y="800550"/>
                  <a:pt x="108759" y="801914"/>
                  <a:pt x="123273" y="805543"/>
                </a:cubicBezTo>
                <a:cubicBezTo>
                  <a:pt x="141416" y="816429"/>
                  <a:pt x="158367" y="829607"/>
                  <a:pt x="177701" y="838200"/>
                </a:cubicBezTo>
                <a:cubicBezTo>
                  <a:pt x="314496" y="898998"/>
                  <a:pt x="123793" y="792527"/>
                  <a:pt x="264787" y="870857"/>
                </a:cubicBezTo>
                <a:cubicBezTo>
                  <a:pt x="396526" y="944045"/>
                  <a:pt x="243644" y="867508"/>
                  <a:pt x="373644" y="925286"/>
                </a:cubicBezTo>
                <a:cubicBezTo>
                  <a:pt x="388473" y="931877"/>
                  <a:pt x="401644" y="942394"/>
                  <a:pt x="417187" y="947057"/>
                </a:cubicBezTo>
                <a:cubicBezTo>
                  <a:pt x="438328" y="953399"/>
                  <a:pt x="460730" y="954314"/>
                  <a:pt x="482501" y="957943"/>
                </a:cubicBezTo>
                <a:cubicBezTo>
                  <a:pt x="522415" y="954314"/>
                  <a:pt x="563362" y="956778"/>
                  <a:pt x="602244" y="947057"/>
                </a:cubicBezTo>
                <a:cubicBezTo>
                  <a:pt x="622770" y="941925"/>
                  <a:pt x="639068" y="926136"/>
                  <a:pt x="656673" y="914400"/>
                </a:cubicBezTo>
                <a:cubicBezTo>
                  <a:pt x="753894" y="849586"/>
                  <a:pt x="645233" y="917020"/>
                  <a:pt x="743758" y="838200"/>
                </a:cubicBezTo>
                <a:cubicBezTo>
                  <a:pt x="764190" y="821854"/>
                  <a:pt x="787301" y="809171"/>
                  <a:pt x="809073" y="794657"/>
                </a:cubicBezTo>
                <a:cubicBezTo>
                  <a:pt x="830844" y="765628"/>
                  <a:pt x="854260" y="737763"/>
                  <a:pt x="874387" y="707571"/>
                </a:cubicBezTo>
                <a:cubicBezTo>
                  <a:pt x="881644" y="696685"/>
                  <a:pt x="890307" y="686616"/>
                  <a:pt x="896158" y="674914"/>
                </a:cubicBezTo>
                <a:cubicBezTo>
                  <a:pt x="910862" y="645507"/>
                  <a:pt x="911240" y="607048"/>
                  <a:pt x="917930" y="576943"/>
                </a:cubicBezTo>
                <a:cubicBezTo>
                  <a:pt x="920419" y="565742"/>
                  <a:pt x="925187" y="555172"/>
                  <a:pt x="928815" y="544286"/>
                </a:cubicBezTo>
                <a:cubicBezTo>
                  <a:pt x="932444" y="518886"/>
                  <a:pt x="933478" y="492978"/>
                  <a:pt x="939701" y="468086"/>
                </a:cubicBezTo>
                <a:cubicBezTo>
                  <a:pt x="944440" y="449129"/>
                  <a:pt x="956734" y="432614"/>
                  <a:pt x="961473" y="413657"/>
                </a:cubicBezTo>
                <a:cubicBezTo>
                  <a:pt x="967696" y="388765"/>
                  <a:pt x="968730" y="362857"/>
                  <a:pt x="972358" y="337457"/>
                </a:cubicBezTo>
                <a:cubicBezTo>
                  <a:pt x="968730" y="272143"/>
                  <a:pt x="970724" y="206272"/>
                  <a:pt x="961473" y="141514"/>
                </a:cubicBezTo>
                <a:cubicBezTo>
                  <a:pt x="958840" y="123085"/>
                  <a:pt x="901060" y="68990"/>
                  <a:pt x="896158" y="65314"/>
                </a:cubicBezTo>
                <a:cubicBezTo>
                  <a:pt x="883176" y="55578"/>
                  <a:pt x="867682" y="49570"/>
                  <a:pt x="852615" y="43543"/>
                </a:cubicBezTo>
                <a:cubicBezTo>
                  <a:pt x="831307" y="35020"/>
                  <a:pt x="810019" y="25016"/>
                  <a:pt x="787301" y="21771"/>
                </a:cubicBezTo>
                <a:cubicBezTo>
                  <a:pt x="696290" y="8770"/>
                  <a:pt x="735993" y="17109"/>
                  <a:pt x="667558" y="0"/>
                </a:cubicBezTo>
                <a:cubicBezTo>
                  <a:pt x="577402" y="25758"/>
                  <a:pt x="617774" y="21771"/>
                  <a:pt x="547815" y="2177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7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5148638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AR DARLING" panose="02000000000000000000" pitchFamily="2" charset="0"/>
              </a:rPr>
              <a:t>Bantu People</a:t>
            </a:r>
            <a:endParaRPr lang="en-US" sz="5400" b="1" dirty="0">
              <a:latin typeface="AR DARLING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" y="1435896"/>
            <a:ext cx="5148638" cy="209867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300-600 ethnic groups in Africa who speak Bantu languages</a:t>
            </a:r>
          </a:p>
          <a:p>
            <a:pPr lvl="1"/>
            <a:r>
              <a:rPr lang="en-US" sz="3200" dirty="0" smtClean="0"/>
              <a:t>Zulu (~10 million people)</a:t>
            </a:r>
          </a:p>
          <a:p>
            <a:pPr lvl="1"/>
            <a:r>
              <a:rPr lang="en-US" sz="3200" dirty="0" smtClean="0"/>
              <a:t>Swahili (~5-10 million people)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 descr="http://upload.wikimedia.org/wikipedia/commons/thumb/d/d8/Kikuyu_woman_traditional_dress.jpg/220px-Kikuyu_woman_traditional_d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987" y="-1"/>
            <a:ext cx="3862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le:Kongo peopl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44900"/>
            <a:ext cx="3514724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pload.wikimedia.org/wikipedia/commons/thumb/0/0b/Mozambique001.jpg/200px-Mozambiqu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6" y="3534569"/>
            <a:ext cx="1767261" cy="332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0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69" y="0"/>
            <a:ext cx="7886700" cy="1325563"/>
          </a:xfrm>
        </p:spPr>
        <p:txBody>
          <a:bodyPr/>
          <a:lstStyle/>
          <a:p>
            <a:r>
              <a:rPr lang="en-US" b="1" dirty="0" smtClean="0"/>
              <a:t>Bantu Expansion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1" y="879115"/>
            <a:ext cx="3564977" cy="4761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1500BCE – 1000CE</a:t>
            </a:r>
          </a:p>
          <a:p>
            <a:pPr marL="0" indent="0">
              <a:buNone/>
            </a:pPr>
            <a:r>
              <a:rPr lang="en-US" dirty="0"/>
              <a:t>P</a:t>
            </a:r>
            <a:r>
              <a:rPr lang="en-US" dirty="0" smtClean="0"/>
              <a:t>roductive Agriculture</a:t>
            </a:r>
          </a:p>
          <a:p>
            <a:pPr marL="0" indent="0">
              <a:buNone/>
            </a:pPr>
            <a:r>
              <a:rPr lang="en-US" dirty="0" smtClean="0"/>
              <a:t>Iron Tools</a:t>
            </a:r>
          </a:p>
          <a:p>
            <a:pPr marL="0" indent="0">
              <a:buNone/>
            </a:pPr>
            <a:r>
              <a:rPr lang="en-US" dirty="0" smtClean="0"/>
              <a:t>Disease &amp; Immunity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 descr="http://upload.wikimedia.org/wikipedia/commons/thumb/1/12/Bantu_zones.png/295px-Bantu_zon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722" y="0"/>
            <a:ext cx="49592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upload.wikimedia.org/wikipedia/commons/thumb/0/0a/Zulud%C3%A4nzer.jpg/220px-Zulud%C3%A4nz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9" y="3675850"/>
            <a:ext cx="1411437" cy="318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pload.wikimedia.org/wikipedia/commons/thumb/0/0a/Zulud%C3%A4nzer.jpg/220px-Zulud%C3%A4nz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069" y="3675850"/>
            <a:ext cx="1411437" cy="318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pload.wikimedia.org/wikipedia/commons/thumb/0/0a/Zulud%C3%A4nzer.jpg/220px-Zulud%C3%A4nz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284" y="3675850"/>
            <a:ext cx="1411437" cy="318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33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510" y="0"/>
            <a:ext cx="710898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510" y="8333"/>
            <a:ext cx="7108983" cy="68413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504" y="-2"/>
            <a:ext cx="7114988" cy="68413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514" y="8331"/>
            <a:ext cx="7108984" cy="6858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510" y="1812"/>
            <a:ext cx="7108984" cy="6871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287" y="16667"/>
            <a:ext cx="7105215" cy="684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0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Zimbabwe (1100-1400 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749" y="1305363"/>
            <a:ext cx="6544001" cy="4351338"/>
          </a:xfrm>
        </p:spPr>
        <p:txBody>
          <a:bodyPr/>
          <a:lstStyle/>
          <a:p>
            <a:r>
              <a:rPr lang="en-US" dirty="0" smtClean="0"/>
              <a:t>Complex of massive stone walls—largest structure south of the Sahara</a:t>
            </a:r>
          </a:p>
          <a:p>
            <a:r>
              <a:rPr lang="en-US" dirty="0" smtClean="0"/>
              <a:t>Believed that it was created to separate the upper class from the commoners</a:t>
            </a:r>
          </a:p>
        </p:txBody>
      </p:sp>
      <p:pic>
        <p:nvPicPr>
          <p:cNvPr id="1028" name="Picture 4" descr="http://upload.wikimedia.org/wikipedia/commons/thumb/6/6a/Flag_of_Zimbabwe.svg/2000px-Flag_of_Zimbabw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845" y="4367870"/>
            <a:ext cx="4980258" cy="249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ontravel.com/Web_Photos_Happy_Cannibal/N_Zimbabwe/Zimbabwe_Great_Zimbawbwe_Tow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1278"/>
            <a:ext cx="3319845" cy="364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greazimbabwe.weebly.com/uploads/5/3/2/2/5322805/15757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442" y="1381820"/>
            <a:ext cx="2639319" cy="365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31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Nubia (Kush)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524313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African Civilization</a:t>
            </a:r>
          </a:p>
          <a:p>
            <a:pPr marL="0" indent="0">
              <a:buNone/>
            </a:pPr>
            <a:r>
              <a:rPr lang="en-US" dirty="0" smtClean="0"/>
              <a:t>first kingdom ~3300BCE</a:t>
            </a:r>
          </a:p>
          <a:p>
            <a:pPr marL="0" indent="0">
              <a:buNone/>
            </a:pPr>
            <a:r>
              <a:rPr lang="en-US" dirty="0" smtClean="0"/>
              <a:t>Gold, Incense, Ebony, Copper, Ivory</a:t>
            </a:r>
          </a:p>
          <a:p>
            <a:pPr marL="0" indent="0">
              <a:buNone/>
            </a:pPr>
            <a:r>
              <a:rPr lang="en-US" dirty="0" smtClean="0"/>
              <a:t>Invaded by Egypt (~1500BCE)</a:t>
            </a:r>
          </a:p>
          <a:p>
            <a:pPr marL="0" indent="0">
              <a:buNone/>
            </a:pPr>
            <a:r>
              <a:rPr lang="en-US" dirty="0" smtClean="0"/>
              <a:t>Conquered Egypt (~700BCE)</a:t>
            </a:r>
            <a:endParaRPr lang="en-US" dirty="0"/>
          </a:p>
        </p:txBody>
      </p:sp>
      <p:pic>
        <p:nvPicPr>
          <p:cNvPr id="4" name="Picture 6" descr="http://www.napata.org/Napata/Nubia/ma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789" y="-8732"/>
            <a:ext cx="3305011" cy="686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upload.wikimedia.org/wikipedia/commons/thumb/b/b2/NubianPharoahs.jpg/220px-NubianPharoah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533" y="284275"/>
            <a:ext cx="1934936" cy="172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16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045" y="-371341"/>
            <a:ext cx="7886700" cy="1325563"/>
          </a:xfrm>
        </p:spPr>
        <p:txBody>
          <a:bodyPr/>
          <a:lstStyle/>
          <a:p>
            <a:r>
              <a:rPr lang="en-US" b="1" dirty="0" smtClean="0"/>
              <a:t>Meroe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8731"/>
            <a:ext cx="5871787" cy="43705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~300 BCE – ~300 CE</a:t>
            </a:r>
          </a:p>
          <a:p>
            <a:pPr marL="0" indent="0">
              <a:buNone/>
            </a:pPr>
            <a:r>
              <a:rPr lang="en-US" dirty="0" smtClean="0"/>
              <a:t>Nubian civilization</a:t>
            </a:r>
          </a:p>
          <a:p>
            <a:pPr marL="0" indent="0">
              <a:buNone/>
            </a:pPr>
            <a:r>
              <a:rPr lang="en-US" dirty="0" smtClean="0"/>
              <a:t>City-state with all-powerful monarch (could be female)</a:t>
            </a:r>
          </a:p>
          <a:p>
            <a:pPr marL="0" indent="0">
              <a:buNone/>
            </a:pPr>
            <a:r>
              <a:rPr lang="en-US" dirty="0" smtClean="0"/>
              <a:t>Rainfall-based agriculture: </a:t>
            </a:r>
            <a:br>
              <a:rPr lang="en-US" dirty="0" smtClean="0"/>
            </a:br>
            <a:r>
              <a:rPr lang="en-US" dirty="0" smtClean="0"/>
              <a:t>less dependent on irrigation</a:t>
            </a:r>
          </a:p>
          <a:p>
            <a:pPr marL="0" indent="0">
              <a:buNone/>
            </a:pPr>
            <a:r>
              <a:rPr lang="en-US" dirty="0" smtClean="0"/>
              <a:t>Wealth and power dependent </a:t>
            </a:r>
            <a:br>
              <a:rPr lang="en-US" dirty="0" smtClean="0"/>
            </a:br>
            <a:r>
              <a:rPr lang="en-US" dirty="0" smtClean="0"/>
              <a:t>on Egyptian and long-distance</a:t>
            </a:r>
            <a:br>
              <a:rPr lang="en-US" dirty="0" smtClean="0"/>
            </a:br>
            <a:r>
              <a:rPr lang="en-US" dirty="0" smtClean="0"/>
              <a:t>trade</a:t>
            </a:r>
          </a:p>
          <a:p>
            <a:pPr marL="0" indent="0">
              <a:buNone/>
            </a:pPr>
            <a:r>
              <a:rPr lang="en-US" dirty="0" smtClean="0"/>
              <a:t>Lion-god </a:t>
            </a:r>
            <a:r>
              <a:rPr lang="en-US" dirty="0" err="1" smtClean="0"/>
              <a:t>Apedemak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Conquered by Axum after </a:t>
            </a:r>
            <a:br>
              <a:rPr lang="en-US" dirty="0" smtClean="0"/>
            </a:br>
            <a:r>
              <a:rPr lang="en-US" dirty="0" smtClean="0"/>
              <a:t>period of deforestation</a:t>
            </a:r>
            <a:endParaRPr lang="en-US" dirty="0"/>
          </a:p>
        </p:txBody>
      </p:sp>
      <p:pic>
        <p:nvPicPr>
          <p:cNvPr id="4" name="Picture 6" descr="http://www.napata.org/Napata/Nubia/ma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789" y="-8734"/>
            <a:ext cx="3305012" cy="686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encrypted-tbn3.gstatic.com/images?q=tbn:ANd9GcQVM2tMdOy3EGlZbyHewnAXTU2b8Lseoojmlb00ww8K_w9uHD3u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809" y="1946330"/>
            <a:ext cx="150198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3.gstatic.com/images?q=tbn:ANd9GcTtK5t3lRpSP0pgBq-yfJKR9I4QrSpnTD7nzeRcb4VDJyhN-LHDN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916" y="4689531"/>
            <a:ext cx="2562871" cy="21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8025493" y="2362200"/>
            <a:ext cx="6776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97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187</Words>
  <Application>Microsoft Office PowerPoint</Application>
  <PresentationFormat>Overhead</PresentationFormat>
  <Paragraphs>49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Africa</vt:lpstr>
      <vt:lpstr>Early Civilizations</vt:lpstr>
      <vt:lpstr>Classical Civilizations</vt:lpstr>
      <vt:lpstr>Bantu People</vt:lpstr>
      <vt:lpstr>Bantu Expansion</vt:lpstr>
      <vt:lpstr>PowerPoint Presentation</vt:lpstr>
      <vt:lpstr>Great Zimbabwe (1100-1400 CE)</vt:lpstr>
      <vt:lpstr>Nubia (Kush)</vt:lpstr>
      <vt:lpstr>Meroe</vt:lpstr>
      <vt:lpstr>Axum (Aksum)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Weston</dc:creator>
  <cp:lastModifiedBy>.</cp:lastModifiedBy>
  <cp:revision>40</cp:revision>
  <dcterms:created xsi:type="dcterms:W3CDTF">2013-03-17T18:47:49Z</dcterms:created>
  <dcterms:modified xsi:type="dcterms:W3CDTF">2014-10-08T11:33:01Z</dcterms:modified>
</cp:coreProperties>
</file>