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5" r:id="rId2"/>
    <p:sldId id="256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59" r:id="rId13"/>
    <p:sldId id="257" r:id="rId14"/>
    <p:sldId id="260" r:id="rId15"/>
    <p:sldId id="271" r:id="rId16"/>
    <p:sldId id="258" r:id="rId17"/>
    <p:sldId id="276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30E80EE-2FB0-462A-8E50-2F1F29A78EE7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BE9B990-0E1B-4661-8E72-B2296D991A0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0E80EE-2FB0-462A-8E50-2F1F29A78EE7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E9B990-0E1B-4661-8E72-B2296D991A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0E80EE-2FB0-462A-8E50-2F1F29A78EE7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E9B990-0E1B-4661-8E72-B2296D991A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0E80EE-2FB0-462A-8E50-2F1F29A78EE7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E9B990-0E1B-4661-8E72-B2296D991A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30E80EE-2FB0-462A-8E50-2F1F29A78EE7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BE9B990-0E1B-4661-8E72-B2296D991A0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0E80EE-2FB0-462A-8E50-2F1F29A78EE7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BE9B990-0E1B-4661-8E72-B2296D991A0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0E80EE-2FB0-462A-8E50-2F1F29A78EE7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BE9B990-0E1B-4661-8E72-B2296D991A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0E80EE-2FB0-462A-8E50-2F1F29A78EE7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E9B990-0E1B-4661-8E72-B2296D991A0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0E80EE-2FB0-462A-8E50-2F1F29A78EE7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E9B990-0E1B-4661-8E72-B2296D991A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30E80EE-2FB0-462A-8E50-2F1F29A78EE7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BE9B990-0E1B-4661-8E72-B2296D991A0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30E80EE-2FB0-462A-8E50-2F1F29A78EE7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BE9B990-0E1B-4661-8E72-B2296D991A0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C30E80EE-2FB0-462A-8E50-2F1F29A78EE7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9BE9B990-0E1B-4661-8E72-B2296D991A01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18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Just have a pen/pencil on your desk, no notes!</a:t>
            </a:r>
          </a:p>
          <a:p>
            <a:endParaRPr lang="en-US" sz="3600" dirty="0"/>
          </a:p>
          <a:p>
            <a:r>
              <a:rPr lang="en-US" sz="3600" dirty="0" smtClean="0"/>
              <a:t>Turn in extra credit up front if you have it.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255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5344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4000" dirty="0" smtClean="0"/>
              <a:t>Often, working conditions were horrific and workers had no rights or protections. </a:t>
            </a:r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916488"/>
            <a:ext cx="1981200" cy="194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502920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1025"/>
            <a:ext cx="28194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575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/>
              <a:t>And Capitalism does not lift everyone equally.</a:t>
            </a: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752600"/>
            <a:ext cx="36957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44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</a:t>
            </a:r>
            <a:r>
              <a:rPr lang="en-US" b="1" dirty="0" smtClean="0"/>
              <a:t> </a:t>
            </a:r>
            <a:r>
              <a:rPr lang="en-US" dirty="0" smtClean="0"/>
              <a:t>social </a:t>
            </a:r>
            <a:r>
              <a:rPr lang="en-US" dirty="0"/>
              <a:t>and economic doctrine that calls for </a:t>
            </a:r>
            <a:r>
              <a:rPr lang="en-US" b="1" dirty="0" smtClean="0"/>
              <a:t>public </a:t>
            </a:r>
            <a:r>
              <a:rPr lang="en-US" dirty="0" smtClean="0"/>
              <a:t>(the State) </a:t>
            </a:r>
            <a:r>
              <a:rPr lang="en-US" dirty="0"/>
              <a:t>rather than private ownership or control of property and natural resources. </a:t>
            </a:r>
            <a:endParaRPr lang="en-US" dirty="0" smtClean="0"/>
          </a:p>
          <a:p>
            <a:pPr lvl="1"/>
            <a:r>
              <a:rPr lang="en-US" dirty="0" smtClean="0"/>
              <a:t>Living and working in cooperation, not competition</a:t>
            </a:r>
          </a:p>
          <a:p>
            <a:r>
              <a:rPr lang="en-US" altLang="en-US" dirty="0"/>
              <a:t>According to Socialists, the world is </a:t>
            </a:r>
            <a:r>
              <a:rPr lang="en-US" altLang="en-US" dirty="0" smtClean="0"/>
              <a:t>“</a:t>
            </a:r>
            <a:r>
              <a:rPr lang="en-US" altLang="en-US" dirty="0"/>
              <a:t>owners” (rich people, </a:t>
            </a:r>
            <a:r>
              <a:rPr lang="en-US" altLang="en-US" b="1" dirty="0"/>
              <a:t>bourgeoisie</a:t>
            </a:r>
            <a:r>
              <a:rPr lang="en-US" altLang="en-US" dirty="0"/>
              <a:t>)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versus</a:t>
            </a:r>
            <a:br>
              <a:rPr lang="en-US" altLang="en-US" dirty="0" smtClean="0"/>
            </a:br>
            <a:r>
              <a:rPr lang="en-US" altLang="en-US" dirty="0" smtClean="0"/>
              <a:t>“</a:t>
            </a:r>
            <a:r>
              <a:rPr lang="en-US" altLang="en-US" dirty="0"/>
              <a:t>workers” (poor people/</a:t>
            </a:r>
            <a:r>
              <a:rPr lang="en-US" altLang="en-US" b="1" dirty="0"/>
              <a:t>proletariat</a:t>
            </a:r>
            <a:r>
              <a:rPr lang="en-US" altLang="en-US" dirty="0"/>
              <a:t>)</a:t>
            </a:r>
          </a:p>
          <a:p>
            <a:pPr lvl="1"/>
            <a:endParaRPr lang="en-US" dirty="0"/>
          </a:p>
        </p:txBody>
      </p:sp>
      <p:pic>
        <p:nvPicPr>
          <p:cNvPr id="1026" name="Picture 2" descr="http://socialistparty-usa.net/uploads/3/1/3/6/3136792/50284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0"/>
            <a:ext cx="1619635" cy="16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37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apworldhistorypd5.weebly.com/uploads/2/6/7/0/26701716/6285500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-304800"/>
            <a:ext cx="4970717" cy="739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0" y="914400"/>
            <a:ext cx="1404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fornian FB" panose="0207040306080B030204" pitchFamily="18" charset="0"/>
              </a:rPr>
              <a:t>We rule you</a:t>
            </a:r>
            <a:endParaRPr lang="en-US" b="1" dirty="0">
              <a:latin typeface="Californian FB" panose="0207040306080B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0" y="2069068"/>
            <a:ext cx="139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fornian FB" panose="0207040306080B030204" pitchFamily="18" charset="0"/>
              </a:rPr>
              <a:t>We fool you</a:t>
            </a:r>
            <a:endParaRPr lang="en-US" b="1" dirty="0">
              <a:latin typeface="Californian FB" panose="0207040306080B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62887" y="3135868"/>
            <a:ext cx="1816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fornian FB" panose="0207040306080B030204" pitchFamily="18" charset="0"/>
              </a:rPr>
              <a:t>We shoot at you</a:t>
            </a:r>
            <a:endParaRPr lang="en-US" b="1" dirty="0">
              <a:latin typeface="Californian FB" panose="0207040306080B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1190" y="4191000"/>
            <a:ext cx="1404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fornian FB" panose="0207040306080B030204" pitchFamily="18" charset="0"/>
              </a:rPr>
              <a:t>We rule you</a:t>
            </a:r>
            <a:endParaRPr lang="en-US" b="1" dirty="0">
              <a:latin typeface="Californian FB" panose="0207040306080B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1190" y="5334000"/>
            <a:ext cx="1760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fornian FB" panose="0207040306080B030204" pitchFamily="18" charset="0"/>
              </a:rPr>
              <a:t>We work for all</a:t>
            </a:r>
            <a:br>
              <a:rPr lang="en-US" b="1" dirty="0" smtClean="0">
                <a:latin typeface="Californian FB" panose="0207040306080B030204" pitchFamily="18" charset="0"/>
              </a:rPr>
            </a:br>
            <a:r>
              <a:rPr lang="en-US" b="1" dirty="0" smtClean="0">
                <a:latin typeface="Californian FB" panose="0207040306080B030204" pitchFamily="18" charset="0"/>
              </a:rPr>
              <a:t>We feed all</a:t>
            </a:r>
            <a:endParaRPr lang="en-US" b="1" dirty="0">
              <a:latin typeface="Californian FB" panose="0207040306080B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1190" y="14849"/>
            <a:ext cx="2060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fornian FB" panose="0207040306080B030204" pitchFamily="18" charset="0"/>
              </a:rPr>
              <a:t>CAPITALISM</a:t>
            </a:r>
            <a:endParaRPr lang="en-US" sz="2400" b="1" dirty="0"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67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mbaknol.com/wp-content/uploads/cache/2013/01/economic-systems-mbaknol/25180115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81000"/>
            <a:ext cx="8950622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37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14600" y="304800"/>
            <a:ext cx="8229600" cy="1143000"/>
          </a:xfrm>
        </p:spPr>
        <p:txBody>
          <a:bodyPr/>
          <a:lstStyle/>
          <a:p>
            <a:r>
              <a:rPr lang="en-US" dirty="0" smtClean="0"/>
              <a:t>Communism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9260"/>
            <a:ext cx="8229600" cy="452628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German philosopher Karl Marx criticized the economic and social disparities of capitalist society</a:t>
            </a:r>
          </a:p>
          <a:p>
            <a:pPr lvl="1"/>
            <a:r>
              <a:rPr lang="en-US" dirty="0" smtClean="0"/>
              <a:t>Believed industrialism had only exacerbated historical class inequalities</a:t>
            </a:r>
          </a:p>
          <a:p>
            <a:pPr lvl="1"/>
            <a:r>
              <a:rPr lang="en-US" dirty="0" smtClean="0"/>
              <a:t>“The history of all previously existing society is the history of class </a:t>
            </a:r>
            <a:r>
              <a:rPr lang="en-US" b="1" dirty="0" smtClean="0"/>
              <a:t>struggles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Believed that the proletariat should unite, </a:t>
            </a:r>
            <a:r>
              <a:rPr lang="en-US" b="1" dirty="0" smtClean="0"/>
              <a:t>overthrow</a:t>
            </a:r>
            <a:r>
              <a:rPr lang="en-US" dirty="0" smtClean="0"/>
              <a:t> capitalism, set up a classless and </a:t>
            </a:r>
            <a:r>
              <a:rPr lang="en-US" dirty="0" err="1" smtClean="0"/>
              <a:t>propertyless</a:t>
            </a:r>
            <a:r>
              <a:rPr lang="en-US" dirty="0" smtClean="0"/>
              <a:t> society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http://t2.gstatic.com/images?q=tbn:ANd9GcT2_SHoEeyZjWfRds1vc_dm8p6DQnJ_5xJhZbPiZq6WftEjKw4_H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7562"/>
            <a:ext cx="1332047" cy="187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15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agnamite.com/wp-content/uploads/2013/06/yo_mamas_so_classless_she_could_be_a_marxist_utop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3" y="457200"/>
            <a:ext cx="8628527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06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Internationale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https://www.youtube.com/watch?v=5DTbashsKic</a:t>
            </a:r>
          </a:p>
        </p:txBody>
      </p:sp>
    </p:spTree>
    <p:extLst>
      <p:ext uri="{BB962C8B-B14F-4D97-AF65-F5344CB8AC3E}">
        <p14:creationId xmlns:p14="http://schemas.microsoft.com/office/powerpoint/2010/main" val="1161694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Communist Manifesto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What does Marx mean that history is “class </a:t>
            </a:r>
            <a:r>
              <a:rPr lang="en-US" dirty="0" smtClean="0"/>
              <a:t>struggle?” </a:t>
            </a:r>
            <a:endParaRPr lang="en-US" dirty="0"/>
          </a:p>
          <a:p>
            <a:pPr lvl="0"/>
            <a:r>
              <a:rPr lang="en-US" dirty="0"/>
              <a:t>Why is capitalism such a problem for Marx?</a:t>
            </a:r>
          </a:p>
          <a:p>
            <a:pPr lvl="0"/>
            <a:r>
              <a:rPr lang="en-US" dirty="0"/>
              <a:t>What happens to the “small” capitalists and business owners who aspire to be </a:t>
            </a:r>
            <a:r>
              <a:rPr lang="en-US" dirty="0" err="1"/>
              <a:t>bourgeoise</a:t>
            </a:r>
            <a:r>
              <a:rPr lang="en-US" dirty="0"/>
              <a:t>?</a:t>
            </a:r>
          </a:p>
          <a:p>
            <a:r>
              <a:rPr lang="en-US" dirty="0"/>
              <a:t>How does Marx feel about religion?</a:t>
            </a:r>
          </a:p>
        </p:txBody>
      </p:sp>
    </p:spTree>
    <p:extLst>
      <p:ext uri="{BB962C8B-B14F-4D97-AF65-F5344CB8AC3E}">
        <p14:creationId xmlns:p14="http://schemas.microsoft.com/office/powerpoint/2010/main" val="62731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new2.fjcdn.com/comments/5421916+_dda3b62a5ebe8d0751aaf5bc9aa7b25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68" y="-3048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4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Capitalism, Socialism, and Communism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5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Crash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https://www.youtube.com/watch?v=B3u4EFTwprM</a:t>
            </a:r>
          </a:p>
        </p:txBody>
      </p:sp>
    </p:spTree>
    <p:extLst>
      <p:ext uri="{BB962C8B-B14F-4D97-AF65-F5344CB8AC3E}">
        <p14:creationId xmlns:p14="http://schemas.microsoft.com/office/powerpoint/2010/main" val="357723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/>
              <a:t>Capitalism is an economic theory that believes in the following:</a:t>
            </a:r>
          </a:p>
        </p:txBody>
      </p:sp>
      <p:sp>
        <p:nvSpPr>
          <p:cNvPr id="17411" name="Text Box 7"/>
          <p:cNvSpPr txBox="1">
            <a:spLocks noChangeArrowheads="1"/>
          </p:cNvSpPr>
          <p:nvPr/>
        </p:nvSpPr>
        <p:spPr bwMode="auto">
          <a:xfrm>
            <a:off x="2362200" y="6307932"/>
            <a:ext cx="411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/>
              <a:t>Adam Smith, “Wealth of Nations” 1776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304800" y="5105400"/>
            <a:ext cx="2209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Private ownership of capital ($).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1447800" y="2438400"/>
            <a:ext cx="3124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People are free to work where and when they want. 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6096000" y="5029200"/>
            <a:ext cx="2743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Poor people can work to earn wealth, but there will always be poor and rich people. </a:t>
            </a: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6400800" y="3276600"/>
            <a:ext cx="27432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The “competition” of companies to provide better goods and services will improve those goods &amp; services</a:t>
            </a: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4648200" y="2209800"/>
            <a:ext cx="2743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Greed will motivate people to work hard.</a:t>
            </a: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304800" y="3505200"/>
            <a:ext cx="2362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Government keeps its “hands off” of business </a:t>
            </a:r>
            <a:r>
              <a:rPr lang="en-US" altLang="en-US" sz="1800" b="1"/>
              <a:t>(laissez faire)</a:t>
            </a:r>
            <a:r>
              <a:rPr lang="en-US" altLang="en-US" sz="1800"/>
              <a:t> </a:t>
            </a:r>
          </a:p>
        </p:txBody>
      </p:sp>
      <p:pic>
        <p:nvPicPr>
          <p:cNvPr id="1741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429000"/>
            <a:ext cx="320040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7858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309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4" grpId="0"/>
      <p:bldP spid="34825" grpId="0"/>
      <p:bldP spid="34826" grpId="0"/>
      <p:bldP spid="34827" grpId="0"/>
      <p:bldP spid="34828" grpId="0"/>
      <p:bldP spid="348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3716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/>
              <a:t>Capitalism helped push Great Britain, Europe, and the United States into incredible power and wealth. </a:t>
            </a:r>
          </a:p>
        </p:txBody>
      </p:sp>
      <p:pic>
        <p:nvPicPr>
          <p:cNvPr id="1843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14600"/>
            <a:ext cx="66865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361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5791200" cy="430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685800" y="457200"/>
            <a:ext cx="7315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/>
              <a:t>Industrialization</a:t>
            </a:r>
            <a:r>
              <a:rPr lang="en-US" altLang="en-US" sz="2800"/>
              <a:t> was made possible by capitalism.</a:t>
            </a:r>
          </a:p>
        </p:txBody>
      </p:sp>
    </p:spTree>
    <p:extLst>
      <p:ext uri="{BB962C8B-B14F-4D97-AF65-F5344CB8AC3E}">
        <p14:creationId xmlns:p14="http://schemas.microsoft.com/office/powerpoint/2010/main" val="64776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/>
              <a:t>Capitalism funded the growth of the world’s greatest cities. </a:t>
            </a:r>
          </a:p>
        </p:txBody>
      </p:sp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0"/>
            <a:ext cx="289560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191000"/>
            <a:ext cx="25146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8"/>
          <p:cNvSpPr txBox="1">
            <a:spLocks noChangeArrowheads="1"/>
          </p:cNvSpPr>
          <p:nvPr/>
        </p:nvSpPr>
        <p:spPr bwMode="auto">
          <a:xfrm>
            <a:off x="914400" y="6491288"/>
            <a:ext cx="1981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Hong Kong</a:t>
            </a:r>
          </a:p>
        </p:txBody>
      </p:sp>
      <p:sp>
        <p:nvSpPr>
          <p:cNvPr id="20486" name="Text Box 9"/>
          <p:cNvSpPr txBox="1">
            <a:spLocks noChangeArrowheads="1"/>
          </p:cNvSpPr>
          <p:nvPr/>
        </p:nvSpPr>
        <p:spPr bwMode="auto">
          <a:xfrm>
            <a:off x="6858000" y="6096000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New York</a:t>
            </a:r>
          </a:p>
        </p:txBody>
      </p:sp>
      <p:pic>
        <p:nvPicPr>
          <p:cNvPr id="2048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28800"/>
            <a:ext cx="2557463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Text Box 11"/>
          <p:cNvSpPr txBox="1">
            <a:spLocks noChangeArrowheads="1"/>
          </p:cNvSpPr>
          <p:nvPr/>
        </p:nvSpPr>
        <p:spPr bwMode="auto">
          <a:xfrm>
            <a:off x="6324600" y="3429000"/>
            <a:ext cx="213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Shanghai</a:t>
            </a:r>
          </a:p>
        </p:txBody>
      </p:sp>
      <p:pic>
        <p:nvPicPr>
          <p:cNvPr id="20489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343400"/>
            <a:ext cx="23622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3"/>
          <p:cNvSpPr txBox="1">
            <a:spLocks noChangeArrowheads="1"/>
          </p:cNvSpPr>
          <p:nvPr/>
        </p:nvSpPr>
        <p:spPr bwMode="auto">
          <a:xfrm>
            <a:off x="4267200" y="6172200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London</a:t>
            </a:r>
          </a:p>
        </p:txBody>
      </p:sp>
      <p:pic>
        <p:nvPicPr>
          <p:cNvPr id="20491" name="Picture 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28800"/>
            <a:ext cx="23622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2" name="Text Box 17"/>
          <p:cNvSpPr txBox="1">
            <a:spLocks noChangeArrowheads="1"/>
          </p:cNvSpPr>
          <p:nvPr/>
        </p:nvSpPr>
        <p:spPr bwMode="auto">
          <a:xfrm>
            <a:off x="2286000" y="4114800"/>
            <a:ext cx="213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Singapore</a:t>
            </a:r>
          </a:p>
        </p:txBody>
      </p:sp>
    </p:spTree>
    <p:extLst>
      <p:ext uri="{BB962C8B-B14F-4D97-AF65-F5344CB8AC3E}">
        <p14:creationId xmlns:p14="http://schemas.microsoft.com/office/powerpoint/2010/main" val="186451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382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 smtClean="0"/>
              <a:t>Capitalism pushed entrepreneurs to build ever more and better technologies. </a:t>
            </a: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66106"/>
            <a:ext cx="3019425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91000"/>
            <a:ext cx="40481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43400"/>
            <a:ext cx="35814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860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753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6868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/>
              <a:t>Capitalism enriched the lower classes, creating a vast middle class.</a:t>
            </a: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0"/>
            <a:ext cx="5715000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2438"/>
            <a:ext cx="2024063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100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 smtClean="0"/>
              <a:t>But the benefits of capitalist industrialization were not without cost.</a:t>
            </a:r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05000"/>
            <a:ext cx="3975100" cy="4953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2667000" y="1676400"/>
            <a:ext cx="281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/>
          </a:p>
        </p:txBody>
      </p:sp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2819400" y="1919287"/>
            <a:ext cx="3276600" cy="3667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/>
          </a:p>
        </p:txBody>
      </p:sp>
      <p:sp>
        <p:nvSpPr>
          <p:cNvPr id="23558" name="Text Box 8"/>
          <p:cNvSpPr txBox="1">
            <a:spLocks noChangeArrowheads="1"/>
          </p:cNvSpPr>
          <p:nvPr/>
        </p:nvSpPr>
        <p:spPr bwMode="auto">
          <a:xfrm>
            <a:off x="304800" y="3276600"/>
            <a:ext cx="1676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(Political cartoon)</a:t>
            </a:r>
          </a:p>
        </p:txBody>
      </p:sp>
      <p:sp>
        <p:nvSpPr>
          <p:cNvPr id="23559" name="Line 9"/>
          <p:cNvSpPr>
            <a:spLocks noChangeShapeType="1"/>
          </p:cNvSpPr>
          <p:nvPr/>
        </p:nvSpPr>
        <p:spPr bwMode="auto">
          <a:xfrm>
            <a:off x="1295400" y="3657600"/>
            <a:ext cx="14478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86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2180</TotalTime>
  <Words>405</Words>
  <Application>Microsoft Office PowerPoint</Application>
  <PresentationFormat>On-screen Show (4:3)</PresentationFormat>
  <Paragraphs>51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Foundry</vt:lpstr>
      <vt:lpstr>Chapter 18 Quiz</vt:lpstr>
      <vt:lpstr>Capitalism, Socialism, and Communism</vt:lpstr>
      <vt:lpstr>Capitalism is an economic theory that believes in the following:</vt:lpstr>
      <vt:lpstr>Capitalism helped push Great Britain, Europe, and the United States into incredible power and wealth. </vt:lpstr>
      <vt:lpstr>PowerPoint Presentation</vt:lpstr>
      <vt:lpstr>Capitalism funded the growth of the world’s greatest cities. </vt:lpstr>
      <vt:lpstr>Capitalism pushed entrepreneurs to build ever more and better technologies. </vt:lpstr>
      <vt:lpstr>Capitalism enriched the lower classes, creating a vast middle class.</vt:lpstr>
      <vt:lpstr>But the benefits of capitalist industrialization were not without cost.</vt:lpstr>
      <vt:lpstr>Often, working conditions were horrific and workers had no rights or protections. </vt:lpstr>
      <vt:lpstr>And Capitalism does not lift everyone equally.</vt:lpstr>
      <vt:lpstr>Socialism</vt:lpstr>
      <vt:lpstr>PowerPoint Presentation</vt:lpstr>
      <vt:lpstr>PowerPoint Presentation</vt:lpstr>
      <vt:lpstr>Communism</vt:lpstr>
      <vt:lpstr>PowerPoint Presentation</vt:lpstr>
      <vt:lpstr>The Internationale</vt:lpstr>
      <vt:lpstr>Communist Manifesto Reading</vt:lpstr>
      <vt:lpstr>PowerPoint Presentation</vt:lpstr>
      <vt:lpstr>Crash Course</vt:lpstr>
    </vt:vector>
  </TitlesOfParts>
  <Company>Howard County Public School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Rise of Socialism</dc:title>
  <dc:creator>.</dc:creator>
  <cp:lastModifiedBy>.</cp:lastModifiedBy>
  <cp:revision>26</cp:revision>
  <dcterms:created xsi:type="dcterms:W3CDTF">2015-01-25T20:28:36Z</dcterms:created>
  <dcterms:modified xsi:type="dcterms:W3CDTF">2015-02-03T13:12:27Z</dcterms:modified>
</cp:coreProperties>
</file>