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409259-CD83-439A-989B-49503D7C2F1F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579221B-21D0-492D-92E2-3DA2A0975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451DB-D8F9-43C2-8CFD-B30A479DCD5E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11A40-EB71-4C3A-9C32-2F792F3CA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F9AAC-490D-402C-BAB8-40B773B37F00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4D0C3-C863-4A6B-9C52-E9262494F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BE761-42F8-44A3-8CA5-31CA5A8DC94F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37B2C-81F3-45F5-9E11-A2EB57E73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F0873-C787-4FA5-A188-46271FBAD7D4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EA8F23-A32F-4A4B-A1D7-7466F3D5D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4BDAE83-07B2-4847-9D3A-A8181474D058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36349D-002A-4986-A8BF-9A6BE0230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96D6168-2ACE-42E2-8323-F90022230359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67AB3A-0ADE-4533-B81A-CDDD623EF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AAE06-46A8-4337-96C3-7CDCAED3CE8B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57822-DE41-4DE0-A16A-D9CFF0095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5C6BE-8646-48F2-9E01-6939CD0025A4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2C128CB-6ACE-47A8-9D2D-703795B28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6834A-23E8-4505-8C96-32206A1742E8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E1C3E-3468-4D88-AD95-158B9E043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A02535-FF44-47F1-924F-85FACA7F7277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2E9FF9F5-0150-45A8-A1D9-05122E8FA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CF78DFA-28DA-48AA-A997-1FFCED4E68D8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7E4B976-A9AD-4E5A-89E3-DC28F260E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0" r:id="rId6"/>
    <p:sldLayoutId id="2147483676" r:id="rId7"/>
    <p:sldLayoutId id="2147483669" r:id="rId8"/>
    <p:sldLayoutId id="2147483677" r:id="rId9"/>
    <p:sldLayoutId id="2147483668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762000"/>
            <a:ext cx="6477000" cy="2667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Commerce &amp; Culture</a:t>
            </a:r>
            <a:br>
              <a:rPr lang="en-US" dirty="0" smtClean="0"/>
            </a:br>
            <a:r>
              <a:rPr lang="en-US" dirty="0" smtClean="0"/>
              <a:t>500-1500 CE</a:t>
            </a:r>
            <a:br>
              <a:rPr lang="en-US" dirty="0" smtClean="0"/>
            </a:br>
            <a:r>
              <a:rPr lang="en-US" dirty="0" smtClean="0"/>
              <a:t>Trans-Saharan Trade</a:t>
            </a:r>
            <a:endParaRPr lang="en-US"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en-US" dirty="0" smtClean="0"/>
              <a:t>AP World History – Chapter </a:t>
            </a:r>
            <a:r>
              <a:rPr lang="en-US" dirty="0" smtClean="0"/>
              <a:t>8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http://www.youtube.com/watch?v=jvnU0v6hcUo</a:t>
            </a:r>
          </a:p>
        </p:txBody>
      </p:sp>
    </p:spTree>
    <p:extLst>
      <p:ext uri="{BB962C8B-B14F-4D97-AF65-F5344CB8AC3E}">
        <p14:creationId xmlns:p14="http://schemas.microsoft.com/office/powerpoint/2010/main" val="41959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The Sand Roads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3810000" cy="4495800"/>
          </a:xfrm>
        </p:spPr>
        <p:txBody>
          <a:bodyPr/>
          <a:lstStyle/>
          <a:p>
            <a:r>
              <a:rPr lang="en-US" smtClean="0"/>
              <a:t>Trans-Saharan trade route</a:t>
            </a:r>
          </a:p>
          <a:p>
            <a:r>
              <a:rPr lang="en-US" smtClean="0"/>
              <a:t>Linked North Africa and the Mediterranean world with West Africa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905000"/>
            <a:ext cx="47910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Trans-Saharan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5410200" cy="49530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Like the Silk and Sea Roads </a:t>
            </a:r>
            <a:r>
              <a:rPr lang="en-US" dirty="0" smtClean="0">
                <a:sym typeface="Wingdings" pitchFamily="2" charset="2"/>
              </a:rPr>
              <a:t> this trade begins as a result of environmental variation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sym typeface="Wingdings" pitchFamily="2" charset="2"/>
              </a:rPr>
              <a:t>What does each region have to offer?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>
                <a:sym typeface="Wingdings" pitchFamily="2" charset="2"/>
              </a:rPr>
              <a:t>North African coastal areas = cloth, glassware, weapons, books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>
                <a:sym typeface="Wingdings" pitchFamily="2" charset="2"/>
              </a:rPr>
              <a:t>Sahara region = copper and salt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>
                <a:sym typeface="Wingdings" pitchFamily="2" charset="2"/>
              </a:rPr>
              <a:t>Savanna grasslands = grain crops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>
                <a:sym typeface="Wingdings" pitchFamily="2" charset="2"/>
              </a:rPr>
              <a:t>Sub-Saharan forests = tree crops like yam and kola nuts</a:t>
            </a:r>
            <a:endParaRPr lang="en-US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91034">
            <a:off x="7010400" y="1447800"/>
            <a:ext cx="184785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90714">
            <a:off x="6705600" y="49911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11400">
            <a:off x="5716588" y="3068638"/>
            <a:ext cx="220980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Trans-Saharan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05200" y="1600200"/>
            <a:ext cx="5638800" cy="49530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Made possible by the camel </a:t>
            </a:r>
            <a:r>
              <a:rPr lang="en-US" sz="600" dirty="0" smtClean="0"/>
              <a:t>Alpacas are superior!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traders = camel-owning people from desert oases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Major traders were Arab Muslims in North Africa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What did they come to West Africa and sub-Saharan Africa for?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GOLD!, ivory, kola nuts, </a:t>
            </a:r>
            <a:r>
              <a:rPr lang="en-US" dirty="0" smtClean="0"/>
              <a:t>slaves, salt</a:t>
            </a: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Gave in return: horses, cloth, weapons, tools</a:t>
            </a:r>
            <a:endParaRPr lang="en-US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0"/>
            <a:ext cx="3200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Caravans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343400" cy="4495800"/>
          </a:xfrm>
        </p:spPr>
        <p:txBody>
          <a:bodyPr/>
          <a:lstStyle/>
          <a:p>
            <a:r>
              <a:rPr lang="en-US" smtClean="0"/>
              <a:t>As many as 5,000 camels</a:t>
            </a:r>
          </a:p>
          <a:p>
            <a:r>
              <a:rPr lang="en-US" smtClean="0"/>
              <a:t>Hundreds of people</a:t>
            </a:r>
          </a:p>
          <a:p>
            <a:r>
              <a:rPr lang="en-US" smtClean="0"/>
              <a:t>Travelling at night</a:t>
            </a:r>
          </a:p>
          <a:p>
            <a:r>
              <a:rPr lang="en-US" smtClean="0"/>
              <a:t>Length of journey = about 70 days</a:t>
            </a:r>
          </a:p>
          <a:p>
            <a:r>
              <a:rPr lang="en-US" smtClean="0"/>
              <a:t>15-20 miles walked per day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362200"/>
            <a:ext cx="44656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Construction of Empires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1"/>
          </p:nvPr>
        </p:nvSpPr>
        <p:spPr>
          <a:xfrm>
            <a:off x="3733800" y="1600200"/>
            <a:ext cx="5032375" cy="4495800"/>
          </a:xfrm>
        </p:spPr>
        <p:txBody>
          <a:bodyPr/>
          <a:lstStyle/>
          <a:p>
            <a:r>
              <a:rPr lang="en-US" smtClean="0"/>
              <a:t>New wealth and resources from trans-Saharan trade allowed some regions to construct large empires or city-states</a:t>
            </a:r>
          </a:p>
          <a:p>
            <a:r>
              <a:rPr lang="en-US" smtClean="0"/>
              <a:t>Between 500 and 1600 CE</a:t>
            </a:r>
          </a:p>
          <a:p>
            <a:r>
              <a:rPr lang="en-US" smtClean="0"/>
              <a:t>Major empires = Mali, Ghana, and Songhai</a:t>
            </a:r>
          </a:p>
        </p:txBody>
      </p:sp>
      <p:pic>
        <p:nvPicPr>
          <p:cNvPr id="18435" name="Picture 2" descr="map_08_03_the_sand_roa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3352800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West African Empires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5102225" cy="4495800"/>
          </a:xfrm>
        </p:spPr>
        <p:txBody>
          <a:bodyPr/>
          <a:lstStyle/>
          <a:p>
            <a:r>
              <a:rPr lang="en-US" dirty="0" smtClean="0"/>
              <a:t>All monarchies</a:t>
            </a:r>
          </a:p>
          <a:p>
            <a:r>
              <a:rPr lang="en-US" dirty="0" smtClean="0"/>
              <a:t>Drew upon wealth of trans-Saharan trade</a:t>
            </a:r>
          </a:p>
          <a:p>
            <a:pPr lvl="1"/>
            <a:r>
              <a:rPr lang="en-US" dirty="0" smtClean="0"/>
              <a:t>Mansa Musa of </a:t>
            </a:r>
            <a:r>
              <a:rPr lang="en-US" dirty="0" err="1" smtClean="0"/>
              <a:t>Mali</a:t>
            </a:r>
            <a:endParaRPr lang="en-US" dirty="0" smtClean="0"/>
          </a:p>
          <a:p>
            <a:r>
              <a:rPr lang="en-US" dirty="0" smtClean="0"/>
              <a:t>Relied on slaves</a:t>
            </a:r>
          </a:p>
          <a:p>
            <a:pPr lvl="1"/>
            <a:r>
              <a:rPr lang="en-US" dirty="0" smtClean="0"/>
              <a:t>Females: servants </a:t>
            </a:r>
            <a:r>
              <a:rPr lang="en-US" dirty="0" smtClean="0"/>
              <a:t>and </a:t>
            </a:r>
            <a:r>
              <a:rPr lang="en-US" dirty="0" smtClean="0"/>
              <a:t>concubines (sex slaves)</a:t>
            </a:r>
            <a:endParaRPr lang="en-US" dirty="0" smtClean="0"/>
          </a:p>
          <a:p>
            <a:pPr lvl="1"/>
            <a:r>
              <a:rPr lang="en-US" dirty="0" smtClean="0"/>
              <a:t>Males: state </a:t>
            </a:r>
            <a:r>
              <a:rPr lang="en-US" dirty="0" smtClean="0"/>
              <a:t>officials, craftsmen, miners, agricultural laborers</a:t>
            </a:r>
          </a:p>
        </p:txBody>
      </p:sp>
      <p:pic>
        <p:nvPicPr>
          <p:cNvPr id="1026" name="Picture 2" descr="http://img1.wikia.nocookie.net/__cb20100802133459/civilization/images/c/c1/Mansa_Mu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30289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Cities Within the Kingdoms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24400" y="1828800"/>
            <a:ext cx="4038600" cy="44958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Urban and commercial centers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Traders met and exchanged goods there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Centers of manufacturing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Items created: beads, iron tools, cotton textiles, etc.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Largely Islamic</a:t>
            </a:r>
            <a:endParaRPr lang="en-US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28800"/>
            <a:ext cx="37734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609600" y="50292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Tw Cen MT" pitchFamily="34" charset="0"/>
              </a:rPr>
              <a:t>Mosque in Timbuktu (in Mali)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Mansa </a:t>
            </a:r>
            <a:r>
              <a:rPr lang="en-US" dirty="0" err="1" smtClean="0"/>
              <a:t>musa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Richie rich</a:t>
            </a:r>
          </a:p>
          <a:p>
            <a:endParaRPr lang="en-US" dirty="0"/>
          </a:p>
          <a:p>
            <a:r>
              <a:rPr lang="en-US"/>
              <a:t>https://sheg.stanford.edu/mansa-musa</a:t>
            </a:r>
          </a:p>
        </p:txBody>
      </p:sp>
    </p:spTree>
    <p:extLst>
      <p:ext uri="{BB962C8B-B14F-4D97-AF65-F5344CB8AC3E}">
        <p14:creationId xmlns:p14="http://schemas.microsoft.com/office/powerpoint/2010/main" val="328276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247</TotalTime>
  <Words>290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Median</vt:lpstr>
      <vt:lpstr>Commerce &amp; Culture 500-1500 CE Trans-Saharan Trade</vt:lpstr>
      <vt:lpstr>The Sand Roads</vt:lpstr>
      <vt:lpstr>Trans-Saharan Trade</vt:lpstr>
      <vt:lpstr>Trans-Saharan Trade</vt:lpstr>
      <vt:lpstr>Caravans</vt:lpstr>
      <vt:lpstr>Construction of Empires</vt:lpstr>
      <vt:lpstr>West African Empires</vt:lpstr>
      <vt:lpstr>Cities Within the Kingdoms</vt:lpstr>
      <vt:lpstr>Mansa musa</vt:lpstr>
      <vt:lpstr>Crash course</vt:lpstr>
    </vt:vector>
  </TitlesOfParts>
  <Company>GSCS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Commerce &amp; Culture 500-1500 CE Trans-Saharan Trade</dc:title>
  <dc:creator>GSCS</dc:creator>
  <cp:lastModifiedBy>.</cp:lastModifiedBy>
  <cp:revision>26</cp:revision>
  <dcterms:created xsi:type="dcterms:W3CDTF">2011-10-28T12:06:36Z</dcterms:created>
  <dcterms:modified xsi:type="dcterms:W3CDTF">2014-10-22T13:15:09Z</dcterms:modified>
</cp:coreProperties>
</file>