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61" r:id="rId4"/>
    <p:sldId id="257" r:id="rId5"/>
    <p:sldId id="262" r:id="rId6"/>
    <p:sldId id="263" r:id="rId7"/>
    <p:sldId id="264" r:id="rId8"/>
    <p:sldId id="258" r:id="rId9"/>
    <p:sldId id="265" r:id="rId10"/>
    <p:sldId id="259" r:id="rId11"/>
    <p:sldId id="266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CEA602-DA63-4A82-AF1A-76DC720A059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B3DEC5-1D6E-477F-B28C-4A7C46CDD9D6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A602-DA63-4A82-AF1A-76DC720A059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DEC5-1D6E-477F-B28C-4A7C46CDD9D6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A602-DA63-4A82-AF1A-76DC720A059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DEC5-1D6E-477F-B28C-4A7C46CDD9D6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A602-DA63-4A82-AF1A-76DC720A059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DEC5-1D6E-477F-B28C-4A7C46CDD9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A602-DA63-4A82-AF1A-76DC720A059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DEC5-1D6E-477F-B28C-4A7C46CDD9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A602-DA63-4A82-AF1A-76DC720A059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DEC5-1D6E-477F-B28C-4A7C46CDD9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A602-DA63-4A82-AF1A-76DC720A059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DEC5-1D6E-477F-B28C-4A7C46CDD9D6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A602-DA63-4A82-AF1A-76DC720A059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DEC5-1D6E-477F-B28C-4A7C46CDD9D6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A602-DA63-4A82-AF1A-76DC720A059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DEC5-1D6E-477F-B28C-4A7C46CDD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A602-DA63-4A82-AF1A-76DC720A059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DEC5-1D6E-477F-B28C-4A7C46CDD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A602-DA63-4A82-AF1A-76DC720A059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DEC5-1D6E-477F-B28C-4A7C46CDD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ECEA602-DA63-4A82-AF1A-76DC720A059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5B3DEC5-1D6E-477F-B28C-4A7C46CDD9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in your essay up front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Abolitionist Press</a:t>
            </a:r>
          </a:p>
          <a:p>
            <a:pPr lvl="1"/>
            <a:r>
              <a:rPr lang="en-US" dirty="0" smtClean="0"/>
              <a:t>Uncle Tom’s Cabin</a:t>
            </a:r>
          </a:p>
          <a:p>
            <a:pPr lvl="1"/>
            <a:r>
              <a:rPr lang="en-US" i="1" dirty="0" smtClean="0"/>
              <a:t>The </a:t>
            </a:r>
            <a:r>
              <a:rPr lang="en-US" i="1" dirty="0" smtClean="0"/>
              <a:t>Liberator</a:t>
            </a:r>
          </a:p>
          <a:p>
            <a:r>
              <a:rPr lang="en-US" dirty="0" smtClean="0"/>
              <a:t>U.S</a:t>
            </a:r>
            <a:r>
              <a:rPr lang="en-US" dirty="0" smtClean="0"/>
              <a:t>. Civil War, 1861-1865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2400" y="570156"/>
            <a:ext cx="9448800" cy="1054250"/>
          </a:xfrm>
        </p:spPr>
        <p:txBody>
          <a:bodyPr/>
          <a:lstStyle/>
          <a:p>
            <a:r>
              <a:rPr lang="en-US" dirty="0" smtClean="0"/>
              <a:t>Abolition in the United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 were widely used to disseminate information about slavery and abolition</a:t>
            </a:r>
          </a:p>
          <a:p>
            <a:r>
              <a:rPr lang="en-US" dirty="0" smtClean="0"/>
              <a:t>In groups of 4, examine the four U.S. abolitionists images and answer the corresponding questions on your organizer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Abolitionist Images</a:t>
            </a:r>
            <a:endParaRPr lang="en-US" dirty="0"/>
          </a:p>
        </p:txBody>
      </p:sp>
      <p:pic>
        <p:nvPicPr>
          <p:cNvPr id="6" name="Content Placeholder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46" y="5009606"/>
            <a:ext cx="1972474" cy="1828800"/>
          </a:xfrm>
          <a:prstGeom prst="rect">
            <a:avLst/>
          </a:prstGeom>
        </p:spPr>
      </p:pic>
      <p:pic>
        <p:nvPicPr>
          <p:cNvPr id="7" name="Content Placeholder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029200"/>
            <a:ext cx="2083550" cy="1788907"/>
          </a:xfrm>
          <a:prstGeom prst="rect">
            <a:avLst/>
          </a:prstGeom>
        </p:spPr>
      </p:pic>
      <p:pic>
        <p:nvPicPr>
          <p:cNvPr id="9" name="Content Placeholder 4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5038408"/>
            <a:ext cx="2262361" cy="1780404"/>
          </a:xfrm>
          <a:prstGeom prst="rect">
            <a:avLst/>
          </a:prstGeom>
        </p:spPr>
      </p:pic>
      <p:pic>
        <p:nvPicPr>
          <p:cNvPr id="10" name="Content Placeholder 4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4" y="5073324"/>
            <a:ext cx="2262036" cy="178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56263" cy="1054250"/>
          </a:xfrm>
        </p:spPr>
        <p:txBody>
          <a:bodyPr/>
          <a:lstStyle/>
          <a:p>
            <a:r>
              <a:rPr lang="en-US" sz="4000" dirty="0" smtClean="0"/>
              <a:t>Abolition in Africa (</a:t>
            </a:r>
            <a:r>
              <a:rPr lang="en-US" sz="4000" dirty="0" err="1" smtClean="0"/>
              <a:t>Osei</a:t>
            </a:r>
            <a:r>
              <a:rPr lang="en-US" sz="4000" dirty="0" smtClean="0"/>
              <a:t> </a:t>
            </a:r>
            <a:r>
              <a:rPr lang="en-US" sz="4000" dirty="0" err="1" smtClean="0"/>
              <a:t>Bonsu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4400"/>
            <a:ext cx="9144001" cy="442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8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Slave Revolutions and Abolition in the Modern 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77" y="2133600"/>
            <a:ext cx="9141823" cy="3877815"/>
          </a:xfrm>
        </p:spPr>
        <p:txBody>
          <a:bodyPr/>
          <a:lstStyle/>
          <a:p>
            <a:r>
              <a:rPr lang="en-US" dirty="0" smtClean="0"/>
              <a:t>Haiti was a French Colony known as Saint </a:t>
            </a:r>
            <a:r>
              <a:rPr lang="en-US" dirty="0" err="1" smtClean="0"/>
              <a:t>Domingue</a:t>
            </a:r>
            <a:endParaRPr lang="en-US" dirty="0" smtClean="0"/>
          </a:p>
          <a:p>
            <a:r>
              <a:rPr lang="en-US" dirty="0" smtClean="0"/>
              <a:t>Extremely profitable for France: thousands of plantations</a:t>
            </a:r>
          </a:p>
          <a:p>
            <a:pPr lvl="1"/>
            <a:r>
              <a:rPr lang="en-US" dirty="0" smtClean="0"/>
              <a:t>40% of world’s sugar, 60% of coffee</a:t>
            </a:r>
          </a:p>
          <a:p>
            <a:r>
              <a:rPr lang="en-US" dirty="0" smtClean="0"/>
              <a:t>500,000 black slaves to ~40,000 whites (rich and poor)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Haiti</a:t>
            </a:r>
            <a:endParaRPr lang="en-US" dirty="0"/>
          </a:p>
        </p:txBody>
      </p:sp>
      <p:pic>
        <p:nvPicPr>
          <p:cNvPr id="1026" name="Picture 2" descr="http://upload.wikimedia.org/wikipedia/commons/a/a6/SaintDomingue.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937" y="4181475"/>
            <a:ext cx="3429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eb.uta.edu/faculty/garrigus/Gallery_Saint-Domingue/Atlantic%20basi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4179954"/>
            <a:ext cx="3679371" cy="25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45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Haitian Revolution (1791-1804)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-533400" y="2209800"/>
            <a:ext cx="3442446" cy="658368"/>
          </a:xfrm>
        </p:spPr>
        <p:txBody>
          <a:bodyPr/>
          <a:lstStyle/>
          <a:p>
            <a:r>
              <a:rPr lang="en-US" dirty="0" smtClean="0"/>
              <a:t>Grand </a:t>
            </a:r>
            <a:r>
              <a:rPr lang="en-US" dirty="0" err="1" smtClean="0"/>
              <a:t>Blancs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" y="2868168"/>
            <a:ext cx="3803904" cy="317296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Rich white landowners</a:t>
            </a:r>
          </a:p>
          <a:p>
            <a:r>
              <a:rPr lang="en-US" sz="2000" dirty="0" smtClean="0"/>
              <a:t>Saw </a:t>
            </a:r>
            <a:r>
              <a:rPr lang="en-US" sz="2000" dirty="0" err="1" smtClean="0"/>
              <a:t>FrRev</a:t>
            </a:r>
            <a:r>
              <a:rPr lang="en-US" sz="2000" dirty="0" smtClean="0"/>
              <a:t> as opportunity for colonial autonomy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-685800" y="4447032"/>
            <a:ext cx="3447288" cy="658368"/>
          </a:xfrm>
        </p:spPr>
        <p:txBody>
          <a:bodyPr/>
          <a:lstStyle/>
          <a:p>
            <a:r>
              <a:rPr lang="en-US" dirty="0" smtClean="0"/>
              <a:t>Petit </a:t>
            </a:r>
            <a:r>
              <a:rPr lang="en-US" dirty="0" err="1" smtClean="0"/>
              <a:t>Blancs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069080" y="2895600"/>
            <a:ext cx="4876800" cy="3172968"/>
          </a:xfrm>
        </p:spPr>
        <p:txBody>
          <a:bodyPr/>
          <a:lstStyle/>
          <a:p>
            <a:r>
              <a:rPr lang="en-US" sz="2000" dirty="0" smtClean="0"/>
              <a:t>Free blacks (some former slaves, </a:t>
            </a:r>
            <a:br>
              <a:rPr lang="en-US" sz="2000" dirty="0" smtClean="0"/>
            </a:br>
            <a:r>
              <a:rPr lang="en-US" sz="2000" dirty="0" smtClean="0"/>
              <a:t>some mulattoes)</a:t>
            </a:r>
          </a:p>
          <a:p>
            <a:pPr lvl="1"/>
            <a:r>
              <a:rPr lang="en-US" dirty="0" smtClean="0"/>
              <a:t>25,000 (largest in Caribbean)</a:t>
            </a:r>
          </a:p>
          <a:p>
            <a:r>
              <a:rPr lang="en-US" sz="2000" dirty="0"/>
              <a:t>Saw </a:t>
            </a:r>
            <a:r>
              <a:rPr lang="en-US" sz="2000" dirty="0" err="1"/>
              <a:t>FrRev</a:t>
            </a:r>
            <a:r>
              <a:rPr lang="en-US" sz="2000" dirty="0"/>
              <a:t> as opportunity for </a:t>
            </a:r>
            <a:r>
              <a:rPr lang="en-US" sz="2000" dirty="0" smtClean="0"/>
              <a:t>equality and rights (for all races)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276600" y="2209800"/>
            <a:ext cx="4800600" cy="65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Gens de </a:t>
            </a:r>
            <a:r>
              <a:rPr lang="en-US" dirty="0" err="1"/>
              <a:t>C</a:t>
            </a:r>
            <a:r>
              <a:rPr lang="en-US" dirty="0" err="1" smtClean="0"/>
              <a:t>ouleur</a:t>
            </a:r>
            <a:r>
              <a:rPr lang="en-US" dirty="0" smtClean="0"/>
              <a:t> </a:t>
            </a:r>
            <a:r>
              <a:rPr lang="en-US" dirty="0" err="1"/>
              <a:t>L</a:t>
            </a:r>
            <a:r>
              <a:rPr lang="en-US" dirty="0" err="1" smtClean="0"/>
              <a:t>ibres</a:t>
            </a:r>
            <a:endParaRPr lang="en-US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2743200" y="4447032"/>
            <a:ext cx="3447288" cy="65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Slaves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096" y="4980432"/>
            <a:ext cx="3803904" cy="3172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Poor whites</a:t>
            </a:r>
          </a:p>
          <a:p>
            <a:r>
              <a:rPr lang="en-US" sz="2000" dirty="0" smtClean="0"/>
              <a:t>Saw </a:t>
            </a:r>
            <a:r>
              <a:rPr lang="en-US" sz="2000" dirty="0" err="1" smtClean="0"/>
              <a:t>FrRev</a:t>
            </a:r>
            <a:r>
              <a:rPr lang="en-US" sz="2000" dirty="0" smtClean="0"/>
              <a:t> as opportunity for equality (among whites)</a:t>
            </a:r>
            <a:endParaRPr lang="en-US" sz="20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4114800" y="4980432"/>
            <a:ext cx="4876800" cy="3172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Enslaved blacks</a:t>
            </a:r>
          </a:p>
          <a:p>
            <a:r>
              <a:rPr lang="en-US" sz="2000" dirty="0"/>
              <a:t>Saw </a:t>
            </a:r>
            <a:r>
              <a:rPr lang="en-US" sz="2000" dirty="0" err="1"/>
              <a:t>FrRev</a:t>
            </a:r>
            <a:r>
              <a:rPr lang="en-US" sz="2000" dirty="0"/>
              <a:t> as opportunity for </a:t>
            </a:r>
            <a:r>
              <a:rPr lang="en-US" sz="2000" dirty="0" smtClean="0"/>
              <a:t>freedom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1447800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owned slaves!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58000" y="1817132"/>
            <a:ext cx="762000" cy="721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41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uiExpand="1" build="p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2248347"/>
            <a:ext cx="8991600" cy="3877815"/>
          </a:xfrm>
        </p:spPr>
        <p:txBody>
          <a:bodyPr/>
          <a:lstStyle/>
          <a:p>
            <a:r>
              <a:rPr lang="en-US" dirty="0" smtClean="0"/>
              <a:t>As the French Revolution descended in chaos, so did Haiti</a:t>
            </a:r>
          </a:p>
          <a:p>
            <a:pPr lvl="1"/>
            <a:r>
              <a:rPr lang="en-US" dirty="0" smtClean="0"/>
              <a:t>Warring factions emerged (by race and class)</a:t>
            </a:r>
          </a:p>
          <a:p>
            <a:pPr lvl="1"/>
            <a:r>
              <a:rPr lang="en-US" dirty="0" smtClean="0"/>
              <a:t>In 1791, first slave uprising began</a:t>
            </a:r>
          </a:p>
          <a:p>
            <a:r>
              <a:rPr lang="en-US" dirty="0" smtClean="0"/>
              <a:t>National Assembly sent troops and granted rights to the free blacks in an attempt to end the uprising</a:t>
            </a:r>
          </a:p>
          <a:p>
            <a:pPr lvl="1"/>
            <a:r>
              <a:rPr lang="en-US" dirty="0" smtClean="0"/>
              <a:t>Abolished slavery in mid-1790’s, but did not grant independence</a:t>
            </a:r>
          </a:p>
          <a:p>
            <a:r>
              <a:rPr lang="en-US" dirty="0" smtClean="0"/>
              <a:t>British and Spanish forces got involved (due to France’s wars)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Haitian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7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248347"/>
            <a:ext cx="8216152" cy="3877815"/>
          </a:xfrm>
        </p:spPr>
        <p:txBody>
          <a:bodyPr/>
          <a:lstStyle/>
          <a:p>
            <a:r>
              <a:rPr lang="en-US" dirty="0" smtClean="0"/>
              <a:t>Had been a free man for 20 years when revolution began</a:t>
            </a:r>
          </a:p>
          <a:p>
            <a:r>
              <a:rPr lang="en-US" dirty="0" smtClean="0"/>
              <a:t>Fought for France in Haiti (against British and Spain) on condition of abolition</a:t>
            </a:r>
          </a:p>
          <a:p>
            <a:r>
              <a:rPr lang="en-US" dirty="0" smtClean="0"/>
              <a:t>Made himself ruler of Haiti rather than ceding power to France</a:t>
            </a:r>
          </a:p>
          <a:p>
            <a:r>
              <a:rPr lang="en-US" dirty="0" smtClean="0"/>
              <a:t>Napoleon sent troops in 1801, captured </a:t>
            </a:r>
            <a:br>
              <a:rPr lang="en-US" dirty="0" smtClean="0"/>
            </a:br>
            <a:r>
              <a:rPr lang="en-US" dirty="0" err="1" smtClean="0"/>
              <a:t>L’Overture</a:t>
            </a:r>
            <a:r>
              <a:rPr lang="en-US" dirty="0" smtClean="0"/>
              <a:t>, who died in 1802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64950"/>
            <a:ext cx="7756263" cy="1054250"/>
          </a:xfrm>
        </p:spPr>
        <p:txBody>
          <a:bodyPr/>
          <a:lstStyle/>
          <a:p>
            <a:r>
              <a:rPr lang="en-US" sz="4400" dirty="0" smtClean="0"/>
              <a:t>Toussaint </a:t>
            </a:r>
            <a:r>
              <a:rPr lang="en-US" sz="4400" dirty="0" err="1" smtClean="0"/>
              <a:t>L’Overture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dirty="0" smtClean="0"/>
              <a:t>(The Black Napoleon)</a:t>
            </a:r>
            <a:endParaRPr lang="en-US" sz="36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81000" y="1219200"/>
            <a:ext cx="891539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Informal Roman" panose="030604020304060B0204" pitchFamily="66" charset="0"/>
              </a:rPr>
              <a:t>“I was born a slave, but nature gave me the soul of a free man.”</a:t>
            </a:r>
            <a:endParaRPr lang="en-US" sz="2800" dirty="0">
              <a:latin typeface="Informal Roman" panose="030604020304060B0204" pitchFamily="66" charset="0"/>
            </a:endParaRPr>
          </a:p>
        </p:txBody>
      </p:sp>
      <p:pic>
        <p:nvPicPr>
          <p:cNvPr id="2050" name="Picture 2" descr="http://upload.wikimedia.org/wikipedia/commons/3/32/G%C3%A9n%C3%A9ral_Toussaint_Louver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25748"/>
            <a:ext cx="1724024" cy="28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98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0"/>
            <a:ext cx="7911353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Napoleonic forces intended to reinstate slavery</a:t>
            </a:r>
          </a:p>
          <a:p>
            <a:r>
              <a:rPr lang="en-US" dirty="0" smtClean="0"/>
              <a:t>Sparked second round of successful slave rebellions</a:t>
            </a:r>
          </a:p>
          <a:p>
            <a:pPr lvl="1"/>
            <a:r>
              <a:rPr lang="en-US" dirty="0" smtClean="0"/>
              <a:t>Caused Napoleon to sell off Louisiana Territory as well</a:t>
            </a:r>
          </a:p>
          <a:p>
            <a:r>
              <a:rPr lang="en-US" dirty="0" smtClean="0"/>
              <a:t>Massacre of White Haitians in 1804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Legacy—</a:t>
            </a:r>
            <a:endParaRPr lang="en-US" dirty="0"/>
          </a:p>
          <a:p>
            <a:pPr lvl="1"/>
            <a:r>
              <a:rPr lang="en-US" dirty="0" smtClean="0"/>
              <a:t>Fear of slave rebellions in U.S.</a:t>
            </a:r>
          </a:p>
          <a:p>
            <a:pPr lvl="1"/>
            <a:r>
              <a:rPr lang="en-US" dirty="0" smtClean="0"/>
              <a:t>Poverty and racial tensions in Haiti </a:t>
            </a:r>
            <a:br>
              <a:rPr lang="en-US" dirty="0" smtClean="0"/>
            </a:br>
            <a:r>
              <a:rPr lang="en-US" dirty="0" smtClean="0"/>
              <a:t>continue</a:t>
            </a:r>
            <a:r>
              <a:rPr lang="en-US" dirty="0"/>
              <a:t> </a:t>
            </a:r>
            <a:r>
              <a:rPr lang="en-US" dirty="0" smtClean="0"/>
              <a:t>today</a:t>
            </a:r>
            <a:r>
              <a:rPr lang="en-US" dirty="0"/>
              <a:t> </a:t>
            </a:r>
            <a:r>
              <a:rPr lang="en-US" dirty="0" smtClean="0"/>
              <a:t>(forced to pay reparations</a:t>
            </a:r>
            <a:br>
              <a:rPr lang="en-US" dirty="0" smtClean="0"/>
            </a:br>
            <a:r>
              <a:rPr lang="en-US" dirty="0" smtClean="0"/>
              <a:t> to French </a:t>
            </a:r>
            <a:r>
              <a:rPr lang="en-US" dirty="0" err="1" smtClean="0"/>
              <a:t>slaveowners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Haiti and Independence (1803)</a:t>
            </a:r>
            <a:endParaRPr lang="en-US" sz="4000" dirty="0"/>
          </a:p>
        </p:txBody>
      </p:sp>
      <p:pic>
        <p:nvPicPr>
          <p:cNvPr id="3074" name="Picture 2" descr="http://upload.wikimedia.org/wikipedia/commons/thumb/6/65/Manuel_Lopez_Lopez_Iodibo_-_Desalines_-_Huyes_del_valor_frances%2C_pero_matando_blancos.jpg/640px-Manuel_Lopez_Lopez_Iodibo_-_Desalines_-_Huyes_del_valor_frances%2C_pero_matando_blanc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24047"/>
            <a:ext cx="2379617" cy="343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90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3600"/>
            <a:ext cx="7745505" cy="3877815"/>
          </a:xfrm>
        </p:spPr>
        <p:txBody>
          <a:bodyPr/>
          <a:lstStyle/>
          <a:p>
            <a:r>
              <a:rPr lang="en-US" dirty="0"/>
              <a:t>Amazing Grace: written by John Newton, former slave </a:t>
            </a:r>
            <a:r>
              <a:rPr lang="en-US" dirty="0" smtClean="0"/>
              <a:t>trader</a:t>
            </a:r>
          </a:p>
          <a:p>
            <a:r>
              <a:rPr lang="en-US" dirty="0" smtClean="0"/>
              <a:t>Abolition of the Slave Trade, 1807</a:t>
            </a:r>
          </a:p>
          <a:p>
            <a:pPr lvl="1"/>
            <a:r>
              <a:rPr lang="en-US" dirty="0" smtClean="0"/>
              <a:t>Not abolished in British colonies until 1834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Abolition in England</a:t>
            </a:r>
            <a:endParaRPr lang="en-US" dirty="0"/>
          </a:p>
        </p:txBody>
      </p:sp>
      <p:pic>
        <p:nvPicPr>
          <p:cNvPr id="5122" name="Picture 2" descr="http://www-tc.pbs.org/wgbh/aia/part2/images/2amin0500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98118"/>
            <a:ext cx="2590800" cy="295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5181600"/>
            <a:ext cx="518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Amazing grace</a:t>
            </a:r>
            <a:r>
              <a:rPr lang="en-US" sz="2000" dirty="0" smtClean="0"/>
              <a:t>! How sweet the sound. </a:t>
            </a:r>
            <a:br>
              <a:rPr lang="en-US" sz="2000" dirty="0" smtClean="0"/>
            </a:br>
            <a:r>
              <a:rPr lang="en-US" sz="2000" dirty="0" smtClean="0"/>
              <a:t>That saved a wretch like me! </a:t>
            </a:r>
            <a:br>
              <a:rPr lang="en-US" sz="2000" dirty="0" smtClean="0"/>
            </a:br>
            <a:r>
              <a:rPr lang="en-US" sz="2000" smtClean="0"/>
              <a:t>I </a:t>
            </a:r>
            <a:r>
              <a:rPr lang="en-US" sz="2000" dirty="0" smtClean="0"/>
              <a:t>once was lost, but now am found</a:t>
            </a:r>
            <a:r>
              <a:rPr lang="en-US" sz="2000" smtClean="0"/>
              <a:t>; </a:t>
            </a:r>
            <a:br>
              <a:rPr lang="en-US" sz="2000" smtClean="0"/>
            </a:br>
            <a:r>
              <a:rPr lang="en-US" sz="2000" smtClean="0"/>
              <a:t>Was </a:t>
            </a:r>
            <a:r>
              <a:rPr lang="en-US" sz="2000" dirty="0" smtClean="0"/>
              <a:t>blind, but now I see.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906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Wilberforce and the Slave Trade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105</TotalTime>
  <Words>393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Hardcover</vt:lpstr>
      <vt:lpstr>Turn in your essay up front</vt:lpstr>
      <vt:lpstr>Slave Revolutions and Abolition in the Modern Era</vt:lpstr>
      <vt:lpstr>Haiti</vt:lpstr>
      <vt:lpstr>The Haitian Revolution (1791-1804)</vt:lpstr>
      <vt:lpstr>The Haitian Revolution</vt:lpstr>
      <vt:lpstr>Toussaint L’Overture (The Black Napoleon)</vt:lpstr>
      <vt:lpstr>Haiti and Independence (1803)</vt:lpstr>
      <vt:lpstr>Abolition in England</vt:lpstr>
      <vt:lpstr>William Wilberforce and the Slave Trade</vt:lpstr>
      <vt:lpstr>Abolition in the United States</vt:lpstr>
      <vt:lpstr>Abolitionist Images</vt:lpstr>
      <vt:lpstr>Abolition in Africa (Osei Bonsu)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Slave Revolutions and Abolition in the Modern Era</dc:title>
  <dc:creator>.</dc:creator>
  <cp:lastModifiedBy>.</cp:lastModifiedBy>
  <cp:revision>31</cp:revision>
  <dcterms:created xsi:type="dcterms:W3CDTF">2015-02-17T19:57:49Z</dcterms:created>
  <dcterms:modified xsi:type="dcterms:W3CDTF">2015-02-18T13:16:35Z</dcterms:modified>
</cp:coreProperties>
</file>