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1" r:id="rId5"/>
    <p:sldId id="262" r:id="rId6"/>
    <p:sldId id="265" r:id="rId7"/>
    <p:sldId id="260" r:id="rId8"/>
    <p:sldId id="263" r:id="rId9"/>
    <p:sldId id="257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68913A3-BF5F-4517-A720-62BF6DFF3A00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3F77E05-DB5B-41CE-828A-AF1C205B75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in the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Lowell 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productive and famous textile factories in the U.S. during the IR—located in Massachusetts</a:t>
            </a:r>
          </a:p>
          <a:p>
            <a:r>
              <a:rPr lang="en-US" dirty="0" smtClean="0"/>
              <a:t>Employed young (single) women</a:t>
            </a:r>
          </a:p>
          <a:p>
            <a:endParaRPr lang="en-US" dirty="0"/>
          </a:p>
          <a:p>
            <a:r>
              <a:rPr lang="en-US" dirty="0" smtClean="0"/>
              <a:t>Source 1: Rulebook</a:t>
            </a:r>
          </a:p>
          <a:p>
            <a:r>
              <a:rPr lang="en-US" dirty="0" smtClean="0"/>
              <a:t>Source 2: Labor Investigation</a:t>
            </a:r>
          </a:p>
          <a:p>
            <a:r>
              <a:rPr lang="en-US" dirty="0" smtClean="0"/>
              <a:t>Source 3: Description of Factory Life</a:t>
            </a:r>
          </a:p>
          <a:p>
            <a:endParaRPr lang="en-US" dirty="0"/>
          </a:p>
          <a:p>
            <a:r>
              <a:rPr lang="en-US" dirty="0" smtClean="0"/>
              <a:t>Read through your group’s source and take notes/underline information about the rules</a:t>
            </a:r>
            <a:r>
              <a:rPr lang="en-US" dirty="0"/>
              <a:t> </a:t>
            </a:r>
            <a:r>
              <a:rPr lang="en-US" dirty="0" smtClean="0"/>
              <a:t>and expectations of workers at the Lowell Mills.</a:t>
            </a:r>
            <a:endParaRPr lang="en-US" dirty="0"/>
          </a:p>
        </p:txBody>
      </p:sp>
      <p:pic>
        <p:nvPicPr>
          <p:cNvPr id="3074" name="Picture 2" descr="http://www.nps.gov/nr/twhp/wwwlps/lessons/21boott/21IMAGES/21CO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71724"/>
            <a:ext cx="33528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will get into groups based on the color of the circle on your source (blue, green, or red)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Imagine </a:t>
            </a:r>
            <a:r>
              <a:rPr lang="en-US" sz="2400" dirty="0"/>
              <a:t>that your group runs the Lowell Mills. Using the historical information from your </a:t>
            </a:r>
            <a:r>
              <a:rPr lang="en-US" sz="2400" dirty="0" smtClean="0"/>
              <a:t>sources, </a:t>
            </a:r>
            <a:r>
              <a:rPr lang="en-US" sz="2400" dirty="0"/>
              <a:t>create </a:t>
            </a:r>
            <a:r>
              <a:rPr lang="en-US" sz="2400" dirty="0" smtClean="0"/>
              <a:t>a streamlined </a:t>
            </a:r>
            <a:r>
              <a:rPr lang="en-US" sz="2400" dirty="0"/>
              <a:t>“Rules of the Lowell </a:t>
            </a:r>
            <a:r>
              <a:rPr lang="en-US" sz="2400"/>
              <a:t>Mills</a:t>
            </a:r>
            <a:r>
              <a:rPr lang="en-US" sz="2400" smtClean="0"/>
              <a:t>” </a:t>
            </a:r>
            <a:r>
              <a:rPr lang="en-US" sz="2400" dirty="0"/>
              <a:t>to be used to inform your workers.</a:t>
            </a:r>
          </a:p>
          <a:p>
            <a:pPr lvl="1"/>
            <a:r>
              <a:rPr lang="en-US" sz="2400" dirty="0"/>
              <a:t>Make </a:t>
            </a:r>
            <a:r>
              <a:rPr lang="en-US" sz="2400" dirty="0" smtClean="0"/>
              <a:t>it </a:t>
            </a:r>
            <a:r>
              <a:rPr lang="en-US" sz="2400" dirty="0"/>
              <a:t>organized (Easy to follow!)</a:t>
            </a:r>
          </a:p>
          <a:p>
            <a:pPr lvl="1"/>
            <a:r>
              <a:rPr lang="en-US" sz="2400" dirty="0"/>
              <a:t>Use the ACTUAL information (don’t make stuff up!)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 mills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09"/>
            <a:ext cx="8153400" cy="67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</a:t>
            </a:r>
            <a:r>
              <a:rPr lang="en-US" dirty="0" err="1" smtClean="0"/>
              <a:t>america</a:t>
            </a:r>
            <a:r>
              <a:rPr lang="en-US" dirty="0" smtClean="0"/>
              <a:t> in the modern period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</a:t>
            </a:r>
            <a:r>
              <a:rPr lang="en-US" dirty="0" err="1" smtClean="0"/>
              <a:t>america</a:t>
            </a:r>
            <a:r>
              <a:rPr lang="en-US" dirty="0" smtClean="0"/>
              <a:t> in the modern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the next few weeks, we will look at revolutions and changes in Latin America during the modern period</a:t>
            </a:r>
            <a:endParaRPr lang="en-US" sz="2800" dirty="0"/>
          </a:p>
          <a:p>
            <a:r>
              <a:rPr lang="en-US" sz="2800" dirty="0" smtClean="0"/>
              <a:t>As a preview: the </a:t>
            </a:r>
            <a:r>
              <a:rPr lang="en-US" sz="2800" b="1" i="1" dirty="0" smtClean="0"/>
              <a:t>social</a:t>
            </a:r>
            <a:r>
              <a:rPr lang="en-US" sz="2800" i="1" dirty="0" smtClean="0"/>
              <a:t> </a:t>
            </a:r>
            <a:r>
              <a:rPr lang="en-US" sz="2800" dirty="0" smtClean="0"/>
              <a:t>divisions in Latin America will remain (except for the abolition of slavery in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</a:t>
            </a:r>
          </a:p>
          <a:p>
            <a:pPr lvl="1"/>
            <a:r>
              <a:rPr lang="en-US" sz="2400" dirty="0" smtClean="0"/>
              <a:t>Rich creoles (Europeans born in L. Am.) will continue to dominate society</a:t>
            </a:r>
          </a:p>
          <a:p>
            <a:r>
              <a:rPr lang="en-US" sz="2800" b="1" dirty="0" smtClean="0"/>
              <a:t>Economic</a:t>
            </a:r>
            <a:r>
              <a:rPr lang="en-US" sz="2800" dirty="0" smtClean="0"/>
              <a:t> changes will occur as a result of industrialization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1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</a:t>
            </a:r>
            <a:r>
              <a:rPr lang="en-US" dirty="0" err="1" smtClean="0"/>
              <a:t>america</a:t>
            </a:r>
            <a:r>
              <a:rPr lang="en-US" dirty="0" smtClean="0"/>
              <a:t> in the modern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763001" cy="4407408"/>
          </a:xfrm>
        </p:spPr>
        <p:txBody>
          <a:bodyPr>
            <a:noAutofit/>
          </a:bodyPr>
          <a:lstStyle/>
          <a:p>
            <a:r>
              <a:rPr lang="en-US" sz="2400" dirty="0" smtClean="0"/>
              <a:t>Will </a:t>
            </a:r>
            <a:r>
              <a:rPr lang="en-US" sz="2400" i="1" dirty="0" smtClean="0"/>
              <a:t>contribute </a:t>
            </a:r>
            <a:r>
              <a:rPr lang="en-US" sz="2400" dirty="0" smtClean="0"/>
              <a:t>to industrialization elsewhere, but </a:t>
            </a:r>
            <a:br>
              <a:rPr lang="en-US" sz="2400" dirty="0" smtClean="0"/>
            </a:br>
            <a:r>
              <a:rPr lang="en-US" sz="2400" dirty="0" smtClean="0"/>
              <a:t>L. Am. doesn’t experience its own Industrial Revolution</a:t>
            </a:r>
          </a:p>
          <a:p>
            <a:pPr lvl="1"/>
            <a:r>
              <a:rPr lang="en-US" sz="2200" dirty="0" smtClean="0"/>
              <a:t>Why? More profit in land/crops than business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Steamships link Latin America more closely with European and U.S. economies</a:t>
            </a:r>
          </a:p>
          <a:p>
            <a:pPr lvl="1"/>
            <a:r>
              <a:rPr lang="en-US" sz="2200" dirty="0"/>
              <a:t>Large scale European &amp; U.S. investments in L. Am</a:t>
            </a:r>
            <a:r>
              <a:rPr lang="en-US" sz="22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Latin America will have </a:t>
            </a:r>
            <a:r>
              <a:rPr lang="en-US" sz="2400" i="1" dirty="0" smtClean="0"/>
              <a:t>export-driven </a:t>
            </a:r>
            <a:r>
              <a:rPr lang="en-US" sz="2400" dirty="0" smtClean="0"/>
              <a:t>economies</a:t>
            </a:r>
          </a:p>
          <a:p>
            <a:pPr lvl="1"/>
            <a:r>
              <a:rPr lang="en-US" sz="2200" dirty="0" smtClean="0"/>
              <a:t>Ship out food, raw materials to industrialized countries</a:t>
            </a:r>
          </a:p>
          <a:p>
            <a:pPr lvl="1"/>
            <a:r>
              <a:rPr lang="en-US" sz="2200" dirty="0" smtClean="0"/>
              <a:t>Silver, tin, guano, rubber, sugar, coffee, etc.</a:t>
            </a:r>
          </a:p>
          <a:p>
            <a:pPr lvl="1"/>
            <a:r>
              <a:rPr lang="en-US" sz="2200" dirty="0" smtClean="0"/>
              <a:t>Will </a:t>
            </a:r>
            <a:r>
              <a:rPr lang="en-US" sz="2200" i="1" dirty="0" smtClean="0"/>
              <a:t>import </a:t>
            </a:r>
            <a:r>
              <a:rPr lang="en-US" sz="2200" dirty="0" smtClean="0"/>
              <a:t>the finished products</a:t>
            </a:r>
          </a:p>
          <a:p>
            <a:pPr lvl="1"/>
            <a:r>
              <a:rPr lang="en-US" sz="2200" dirty="0" smtClean="0"/>
              <a:t>Only the rich truly benefit…</a:t>
            </a:r>
          </a:p>
        </p:txBody>
      </p:sp>
    </p:spTree>
    <p:extLst>
      <p:ext uri="{BB962C8B-B14F-4D97-AF65-F5344CB8AC3E}">
        <p14:creationId xmlns:p14="http://schemas.microsoft.com/office/powerpoint/2010/main" val="35763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18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774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Latin </a:t>
            </a:r>
            <a:r>
              <a:rPr lang="en-US" dirty="0" err="1" smtClean="0"/>
              <a:t>american</a:t>
            </a:r>
            <a:r>
              <a:rPr lang="en-US" dirty="0" smtClean="0"/>
              <a:t> </a:t>
            </a:r>
            <a:r>
              <a:rPr lang="en-US" dirty="0" smtClean="0"/>
              <a:t>Economies 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93777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From (1750 - 1820)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Farming &amp; Trade driven economies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Colonial </a:t>
            </a:r>
            <a:r>
              <a:rPr lang="en-US" sz="2000" dirty="0" smtClean="0"/>
              <a:t>dependent </a:t>
            </a:r>
            <a:r>
              <a:rPr lang="en-US" sz="2000" dirty="0" smtClean="0"/>
              <a:t>economies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Through (1820 - 1880)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Building </a:t>
            </a:r>
            <a:r>
              <a:rPr lang="en-US" sz="2000" dirty="0" smtClean="0"/>
              <a:t>of railroads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British investment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End of slavery (except Brazil) and </a:t>
            </a:r>
            <a:r>
              <a:rPr lang="en-US" sz="2000" dirty="0" smtClean="0"/>
              <a:t>encomienda (forced native labor)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To (1880 - 1914)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Some industrialization </a:t>
            </a:r>
            <a:r>
              <a:rPr lang="en-US" sz="2000" dirty="0" smtClean="0"/>
              <a:t>in Argentina &amp; Mexico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Export boom due to European industrial demands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Economic imperialism by US companies in Latin </a:t>
            </a:r>
            <a:r>
              <a:rPr lang="en-US" sz="2000" dirty="0" smtClean="0"/>
              <a:t>America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Continuities: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Export driven economies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L</a:t>
            </a:r>
            <a:r>
              <a:rPr lang="en-US" sz="2000" dirty="0" smtClean="0"/>
              <a:t>and &gt; business </a:t>
            </a:r>
            <a:r>
              <a:rPr lang="en-US" sz="2000" dirty="0" smtClean="0"/>
              <a:t>for wealth creation.</a:t>
            </a:r>
          </a:p>
        </p:txBody>
      </p:sp>
    </p:spTree>
    <p:extLst>
      <p:ext uri="{BB962C8B-B14F-4D97-AF65-F5344CB8AC3E}">
        <p14:creationId xmlns:p14="http://schemas.microsoft.com/office/powerpoint/2010/main" val="6046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 IN THE </a:t>
            </a:r>
            <a:r>
              <a:rPr lang="en-US" dirty="0" err="1" smtClean="0"/>
              <a:t>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00200"/>
            <a:ext cx="8407893" cy="4407408"/>
          </a:xfrm>
        </p:spPr>
        <p:txBody>
          <a:bodyPr/>
          <a:lstStyle/>
          <a:p>
            <a:r>
              <a:rPr lang="en-US" dirty="0" smtClean="0"/>
              <a:t>Like Britain…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nters modern era as a mainly agrarian society</a:t>
            </a:r>
          </a:p>
          <a:p>
            <a:pPr lvl="1"/>
            <a:r>
              <a:rPr lang="en-US" sz="2000" dirty="0" smtClean="0"/>
              <a:t>Industrialization leads to urbanization</a:t>
            </a:r>
          </a:p>
          <a:p>
            <a:pPr lvl="1"/>
            <a:r>
              <a:rPr lang="en-US" sz="2000" dirty="0" smtClean="0"/>
              <a:t>Experienced wide class divisions</a:t>
            </a:r>
          </a:p>
          <a:p>
            <a:pPr lvl="1"/>
            <a:r>
              <a:rPr lang="en-US" sz="2000" dirty="0" smtClean="0"/>
              <a:t>Formation of labor unions to protest against unfair working conditions </a:t>
            </a:r>
          </a:p>
          <a:p>
            <a:r>
              <a:rPr lang="en-US" dirty="0" smtClean="0"/>
              <a:t>Pioneered mass production and the assembly line</a:t>
            </a:r>
          </a:p>
          <a:p>
            <a:r>
              <a:rPr lang="en-US" dirty="0" smtClean="0"/>
              <a:t>Higher standard of living for working poor compared to Europe—socialism never truly takes root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pic>
        <p:nvPicPr>
          <p:cNvPr id="2050" name="Picture 2" descr="http://evworld.com/press/ford_modelT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4935326"/>
            <a:ext cx="2745377" cy="19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5.media.tumblr.com/c04e95b8f81aa4c1b2b123f6697ac0cc/tumblr_mhmrarUnPX1qmt85zo6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5287"/>
            <a:ext cx="3048000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gures.boundless.com/2506/full/87-99e6-4fd1-adf5-30048a36853f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54696"/>
            <a:ext cx="1905000" cy="20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744</TotalTime>
  <Words>379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Industrialization in the Americas</vt:lpstr>
      <vt:lpstr>PowerPoint Presentation</vt:lpstr>
      <vt:lpstr>Latin america in the modern period</vt:lpstr>
      <vt:lpstr>Latin america in the modern period</vt:lpstr>
      <vt:lpstr>Latin america in the modern period</vt:lpstr>
      <vt:lpstr>PowerPoint Presentation</vt:lpstr>
      <vt:lpstr>Latin american Economies  over time</vt:lpstr>
      <vt:lpstr>THE INDUSTRIAL REVOLUTION IN THE u.s.</vt:lpstr>
      <vt:lpstr>The united states</vt:lpstr>
      <vt:lpstr>The Lowell Mills</vt:lpstr>
      <vt:lpstr>Lowell mills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in the Americas</dc:title>
  <dc:creator>.</dc:creator>
  <cp:lastModifiedBy>.</cp:lastModifiedBy>
  <cp:revision>35</cp:revision>
  <dcterms:created xsi:type="dcterms:W3CDTF">2015-01-30T01:38:29Z</dcterms:created>
  <dcterms:modified xsi:type="dcterms:W3CDTF">2015-01-30T14:02:55Z</dcterms:modified>
</cp:coreProperties>
</file>