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handoutMasterIdLst>
    <p:handoutMasterId r:id="rId34"/>
  </p:handoutMasterIdLst>
  <p:sldIdLst>
    <p:sldId id="256" r:id="rId2"/>
    <p:sldId id="262" r:id="rId3"/>
    <p:sldId id="263" r:id="rId4"/>
    <p:sldId id="264" r:id="rId5"/>
    <p:sldId id="257" r:id="rId6"/>
    <p:sldId id="265" r:id="rId7"/>
    <p:sldId id="268" r:id="rId8"/>
    <p:sldId id="269" r:id="rId9"/>
    <p:sldId id="266" r:id="rId10"/>
    <p:sldId id="267" r:id="rId11"/>
    <p:sldId id="271" r:id="rId12"/>
    <p:sldId id="270" r:id="rId13"/>
    <p:sldId id="272" r:id="rId14"/>
    <p:sldId id="273" r:id="rId15"/>
    <p:sldId id="278" r:id="rId16"/>
    <p:sldId id="277" r:id="rId17"/>
    <p:sldId id="279" r:id="rId18"/>
    <p:sldId id="259" r:id="rId19"/>
    <p:sldId id="275" r:id="rId20"/>
    <p:sldId id="276" r:id="rId21"/>
    <p:sldId id="261" r:id="rId22"/>
    <p:sldId id="280" r:id="rId23"/>
    <p:sldId id="282" r:id="rId24"/>
    <p:sldId id="283" r:id="rId25"/>
    <p:sldId id="284" r:id="rId26"/>
    <p:sldId id="285" r:id="rId27"/>
    <p:sldId id="286" r:id="rId28"/>
    <p:sldId id="287" r:id="rId29"/>
    <p:sldId id="289" r:id="rId30"/>
    <p:sldId id="274" r:id="rId31"/>
    <p:sldId id="288" r:id="rId3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0" d="100"/>
          <a:sy n="50" d="100"/>
        </p:scale>
        <p:origin x="-1728" y="-59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93FE1848-D698-47E2-94AF-B9D22EA83C8A}" type="datetimeFigureOut">
              <a:rPr lang="en-US" smtClean="0"/>
              <a:t>2/13/2015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92F1519B-6D6D-4BEE-B9A2-F8AFD22A21D2}" type="slidenum">
              <a:rPr lang="en-US" smtClean="0"/>
              <a:t>‹#›</a:t>
            </a:fld>
            <a:endParaRPr lang="en-US"/>
          </a:p>
        </p:txBody>
      </p:sp>
    </p:spTree>
    <p:extLst>
      <p:ext uri="{BB962C8B-B14F-4D97-AF65-F5344CB8AC3E}">
        <p14:creationId xmlns:p14="http://schemas.microsoft.com/office/powerpoint/2010/main" val="214135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62FFB79-271D-4012-AAE8-21177618B534}" type="datetimeFigureOut">
              <a:rPr lang="en-US" smtClean="0"/>
              <a:t>2/13/2015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D5A6B85-583C-4CBF-969F-8550CC8C4E65}" type="slidenum">
              <a:rPr lang="en-US" smtClean="0"/>
              <a:t>‹#›</a:t>
            </a:fld>
            <a:endParaRPr lang="en-US"/>
          </a:p>
        </p:txBody>
      </p:sp>
    </p:spTree>
    <p:extLst>
      <p:ext uri="{BB962C8B-B14F-4D97-AF65-F5344CB8AC3E}">
        <p14:creationId xmlns:p14="http://schemas.microsoft.com/office/powerpoint/2010/main" val="3845998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defTabSz="930330" eaLnBrk="0" hangingPunct="0">
              <a:defRPr sz="3100">
                <a:solidFill>
                  <a:schemeClr val="tx1"/>
                </a:solidFill>
                <a:latin typeface="Times New Roman" pitchFamily="18" charset="0"/>
              </a:defRPr>
            </a:lvl1pPr>
            <a:lvl2pPr marL="716108" indent="-275427" defTabSz="930330" eaLnBrk="0" hangingPunct="0">
              <a:defRPr sz="3100">
                <a:solidFill>
                  <a:schemeClr val="tx1"/>
                </a:solidFill>
                <a:latin typeface="Times New Roman" pitchFamily="18" charset="0"/>
              </a:defRPr>
            </a:lvl2pPr>
            <a:lvl3pPr marL="1101706" indent="-220341" defTabSz="930330" eaLnBrk="0" hangingPunct="0">
              <a:defRPr sz="3100">
                <a:solidFill>
                  <a:schemeClr val="tx1"/>
                </a:solidFill>
                <a:latin typeface="Times New Roman" pitchFamily="18" charset="0"/>
              </a:defRPr>
            </a:lvl3pPr>
            <a:lvl4pPr marL="1542388" indent="-220341" defTabSz="930330" eaLnBrk="0" hangingPunct="0">
              <a:defRPr sz="3100">
                <a:solidFill>
                  <a:schemeClr val="tx1"/>
                </a:solidFill>
                <a:latin typeface="Times New Roman" pitchFamily="18" charset="0"/>
              </a:defRPr>
            </a:lvl4pPr>
            <a:lvl5pPr marL="1983071" indent="-220341" defTabSz="930330" eaLnBrk="0" hangingPunct="0">
              <a:defRPr sz="3100">
                <a:solidFill>
                  <a:schemeClr val="tx1"/>
                </a:solidFill>
                <a:latin typeface="Times New Roman" pitchFamily="18" charset="0"/>
              </a:defRPr>
            </a:lvl5pPr>
            <a:lvl6pPr marL="2423753" indent="-220341" defTabSz="930330" eaLnBrk="0" fontAlgn="base" hangingPunct="0">
              <a:spcBef>
                <a:spcPct val="0"/>
              </a:spcBef>
              <a:spcAft>
                <a:spcPct val="0"/>
              </a:spcAft>
              <a:defRPr sz="3100">
                <a:solidFill>
                  <a:schemeClr val="tx1"/>
                </a:solidFill>
                <a:latin typeface="Times New Roman" pitchFamily="18" charset="0"/>
              </a:defRPr>
            </a:lvl6pPr>
            <a:lvl7pPr marL="2864435" indent="-220341" defTabSz="930330" eaLnBrk="0" fontAlgn="base" hangingPunct="0">
              <a:spcBef>
                <a:spcPct val="0"/>
              </a:spcBef>
              <a:spcAft>
                <a:spcPct val="0"/>
              </a:spcAft>
              <a:defRPr sz="3100">
                <a:solidFill>
                  <a:schemeClr val="tx1"/>
                </a:solidFill>
                <a:latin typeface="Times New Roman" pitchFamily="18" charset="0"/>
              </a:defRPr>
            </a:lvl7pPr>
            <a:lvl8pPr marL="3305117" indent="-220341" defTabSz="930330" eaLnBrk="0" fontAlgn="base" hangingPunct="0">
              <a:spcBef>
                <a:spcPct val="0"/>
              </a:spcBef>
              <a:spcAft>
                <a:spcPct val="0"/>
              </a:spcAft>
              <a:defRPr sz="3100">
                <a:solidFill>
                  <a:schemeClr val="tx1"/>
                </a:solidFill>
                <a:latin typeface="Times New Roman" pitchFamily="18" charset="0"/>
              </a:defRPr>
            </a:lvl8pPr>
            <a:lvl9pPr marL="3745800" indent="-220341" defTabSz="930330" eaLnBrk="0" fontAlgn="base" hangingPunct="0">
              <a:spcBef>
                <a:spcPct val="0"/>
              </a:spcBef>
              <a:spcAft>
                <a:spcPct val="0"/>
              </a:spcAft>
              <a:defRPr sz="3100">
                <a:solidFill>
                  <a:schemeClr val="tx1"/>
                </a:solidFill>
                <a:latin typeface="Times New Roman" pitchFamily="18" charset="0"/>
              </a:defRPr>
            </a:lvl9pPr>
          </a:lstStyle>
          <a:p>
            <a:pPr eaLnBrk="1" hangingPunct="1"/>
            <a:r>
              <a:rPr lang="en-US" altLang="en-US" sz="1200"/>
              <a:t>S</a:t>
            </a:r>
            <a:fld id="{018E2D0B-B4F2-4E62-8BE5-65A907F1F354}" type="slidenum">
              <a:rPr lang="en-US" altLang="en-US" sz="1200"/>
              <a:pPr eaLnBrk="1" hangingPunct="1"/>
              <a:t>11</a:t>
            </a:fld>
            <a:endParaRPr lang="en-US" altLang="en-US" sz="120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r>
              <a:rPr lang="en-US" altLang="en-US" dirty="0" smtClean="0"/>
              <a:t>Just as the Declaration of Independence had laid out the ideals of the American Revolution, the Declaration of the Rights of Man and Citizen set forth the ideals of the French Revolution. Adopted by the new French National Assembly on August 27, 1789, the document embodied the Enlightenment concepts of freedom of speech, freedom of assembly, freedom of religion, and freedom from arbitrary arrest and imprisonment. The first three articles read:</a:t>
            </a:r>
          </a:p>
          <a:p>
            <a:pPr eaLnBrk="1" hangingPunct="1"/>
            <a:endParaRPr lang="en-US" altLang="en-US" b="1" dirty="0" smtClean="0"/>
          </a:p>
          <a:p>
            <a:pPr eaLnBrk="1" hangingPunct="1"/>
            <a:r>
              <a:rPr lang="en-US" altLang="en-US" b="1" dirty="0" smtClean="0"/>
              <a:t>1.</a:t>
            </a:r>
            <a:r>
              <a:rPr lang="en-US" altLang="en-US" dirty="0" smtClean="0"/>
              <a:t> Men are born and remain free and equal in rights. Social distinctions may be founded only upon the general good. </a:t>
            </a:r>
          </a:p>
          <a:p>
            <a:pPr eaLnBrk="1" hangingPunct="1"/>
            <a:r>
              <a:rPr lang="en-US" altLang="en-US" b="1" dirty="0" smtClean="0"/>
              <a:t>2.</a:t>
            </a:r>
            <a:r>
              <a:rPr lang="en-US" altLang="en-US" dirty="0" smtClean="0"/>
              <a:t> The aim of all political association is the preservation of the natural and imprescriptible rights of man. These rights are liberty, property, security, and resistance to oppression. </a:t>
            </a:r>
          </a:p>
          <a:p>
            <a:pPr eaLnBrk="1" hangingPunct="1"/>
            <a:r>
              <a:rPr lang="en-US" altLang="en-US" b="1" dirty="0" smtClean="0"/>
              <a:t>3. </a:t>
            </a:r>
            <a:r>
              <a:rPr lang="en-US" altLang="en-US" dirty="0" smtClean="0"/>
              <a:t>The principle of all sovereignty resides essentially in the nation. No body nor individual may exercise any authority which does not proceed directly from the nation. </a:t>
            </a:r>
          </a:p>
          <a:p>
            <a:pPr eaLnBrk="1" hangingPunct="1"/>
            <a:endParaRPr lang="en-US" altLang="en-US" dirty="0" smtClean="0"/>
          </a:p>
          <a:p>
            <a:pPr eaLnBrk="1" hangingPunct="1"/>
            <a:r>
              <a:rPr lang="en-US" altLang="en-US" dirty="0" smtClean="0"/>
              <a:t>Article 5 proclaimed limits on government authority, stating that, “The law has only the right to forbid those actions that are detrimental to society. Anything that is not forbidden by law may not be prevented, and none may be compelled to do what the law does not require.” Although the Declaration did not create a new constitution, it did create a new government with the King as a figurehead. Sovereignty now lay with the people rather than with the monarch. The principles of the Declaration were most clearly captured in the slogan of the French Revolution: “</a:t>
            </a:r>
            <a:r>
              <a:rPr lang="en-US" altLang="en-US" i="1" dirty="0" err="1" smtClean="0">
                <a:cs typeface="Times New Roman" pitchFamily="18" charset="0"/>
              </a:rPr>
              <a:t>Liberté</a:t>
            </a:r>
            <a:r>
              <a:rPr lang="en-US" altLang="en-US" i="1" dirty="0" smtClean="0">
                <a:cs typeface="Times New Roman" pitchFamily="18" charset="0"/>
              </a:rPr>
              <a:t>, </a:t>
            </a:r>
            <a:r>
              <a:rPr lang="en-US" altLang="en-US" i="1" dirty="0" err="1" smtClean="0">
                <a:cs typeface="Times New Roman" pitchFamily="18" charset="0"/>
              </a:rPr>
              <a:t>Egalité</a:t>
            </a:r>
            <a:r>
              <a:rPr lang="en-US" altLang="en-US" i="1" dirty="0" smtClean="0">
                <a:cs typeface="Times New Roman" pitchFamily="18" charset="0"/>
              </a:rPr>
              <a:t>, </a:t>
            </a:r>
            <a:r>
              <a:rPr lang="en-US" altLang="en-US" i="1" dirty="0" err="1" smtClean="0">
                <a:cs typeface="Times New Roman" pitchFamily="18" charset="0"/>
              </a:rPr>
              <a:t>Fraternité</a:t>
            </a:r>
            <a:r>
              <a:rPr lang="en-US" altLang="en-US" i="1" dirty="0" smtClean="0">
                <a:cs typeface="Times New Roman" pitchFamily="18" charset="0"/>
              </a:rPr>
              <a:t>” </a:t>
            </a:r>
            <a:r>
              <a:rPr lang="en-US" altLang="en-US" dirty="0" smtClean="0">
                <a:cs typeface="Times New Roman" pitchFamily="18" charset="0"/>
              </a:rPr>
              <a:t>(“Liberty, Equality, Fraternity”).</a:t>
            </a:r>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5A6B85-583C-4CBF-969F-8550CC8C4E65}" type="slidenum">
              <a:rPr lang="en-US" smtClean="0"/>
              <a:t>23</a:t>
            </a:fld>
            <a:endParaRPr lang="en-US"/>
          </a:p>
        </p:txBody>
      </p:sp>
    </p:spTree>
    <p:extLst>
      <p:ext uri="{BB962C8B-B14F-4D97-AF65-F5344CB8AC3E}">
        <p14:creationId xmlns:p14="http://schemas.microsoft.com/office/powerpoint/2010/main" val="2088198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5A6B85-583C-4CBF-969F-8550CC8C4E65}" type="slidenum">
              <a:rPr lang="en-US" smtClean="0"/>
              <a:t>24</a:t>
            </a:fld>
            <a:endParaRPr lang="en-US"/>
          </a:p>
        </p:txBody>
      </p:sp>
    </p:spTree>
    <p:extLst>
      <p:ext uri="{BB962C8B-B14F-4D97-AF65-F5344CB8AC3E}">
        <p14:creationId xmlns:p14="http://schemas.microsoft.com/office/powerpoint/2010/main" val="173324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5A6B85-583C-4CBF-969F-8550CC8C4E65}" type="slidenum">
              <a:rPr lang="en-US" smtClean="0"/>
              <a:t>25</a:t>
            </a:fld>
            <a:endParaRPr lang="en-US"/>
          </a:p>
        </p:txBody>
      </p:sp>
    </p:spTree>
    <p:extLst>
      <p:ext uri="{BB962C8B-B14F-4D97-AF65-F5344CB8AC3E}">
        <p14:creationId xmlns:p14="http://schemas.microsoft.com/office/powerpoint/2010/main" val="3805643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5A6B85-583C-4CBF-969F-8550CC8C4E65}" type="slidenum">
              <a:rPr lang="en-US" smtClean="0"/>
              <a:t>26</a:t>
            </a:fld>
            <a:endParaRPr lang="en-US"/>
          </a:p>
        </p:txBody>
      </p:sp>
    </p:spTree>
    <p:extLst>
      <p:ext uri="{BB962C8B-B14F-4D97-AF65-F5344CB8AC3E}">
        <p14:creationId xmlns:p14="http://schemas.microsoft.com/office/powerpoint/2010/main" val="434481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5A6B85-583C-4CBF-969F-8550CC8C4E65}" type="slidenum">
              <a:rPr lang="en-US" smtClean="0"/>
              <a:t>27</a:t>
            </a:fld>
            <a:endParaRPr lang="en-US"/>
          </a:p>
        </p:txBody>
      </p:sp>
    </p:spTree>
    <p:extLst>
      <p:ext uri="{BB962C8B-B14F-4D97-AF65-F5344CB8AC3E}">
        <p14:creationId xmlns:p14="http://schemas.microsoft.com/office/powerpoint/2010/main" val="2467929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5A6B85-583C-4CBF-969F-8550CC8C4E65}" type="slidenum">
              <a:rPr lang="en-US" smtClean="0"/>
              <a:t>28</a:t>
            </a:fld>
            <a:endParaRPr lang="en-US"/>
          </a:p>
        </p:txBody>
      </p:sp>
    </p:spTree>
    <p:extLst>
      <p:ext uri="{BB962C8B-B14F-4D97-AF65-F5344CB8AC3E}">
        <p14:creationId xmlns:p14="http://schemas.microsoft.com/office/powerpoint/2010/main" val="2300651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C2359C-5895-4334-8608-BE2041F1D562}" type="datetimeFigureOut">
              <a:rPr lang="en-US" smtClean="0"/>
              <a:t>2/13/2015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60D19B-7911-4AF6-86ED-F16693B4E376}"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C2359C-5895-4334-8608-BE2041F1D562}" type="datetimeFigureOut">
              <a:rPr lang="en-US" smtClean="0"/>
              <a:t>2/13/2015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60D19B-7911-4AF6-86ED-F16693B4E37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8C2359C-5895-4334-8608-BE2041F1D562}" type="datetimeFigureOut">
              <a:rPr lang="en-US" smtClean="0"/>
              <a:t>2/13/2015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60D19B-7911-4AF6-86ED-F16693B4E376}"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7109134F-C620-45F2-B77C-9530ED5FE3F0}" type="slidenum">
              <a:rPr lang="en-US" altLang="en-US"/>
              <a:pPr>
                <a:defRPr/>
              </a:pPr>
              <a:t>‹#›</a:t>
            </a:fld>
            <a:endParaRPr lang="en-US" altLang="en-US"/>
          </a:p>
        </p:txBody>
      </p:sp>
    </p:spTree>
    <p:extLst>
      <p:ext uri="{BB962C8B-B14F-4D97-AF65-F5344CB8AC3E}">
        <p14:creationId xmlns:p14="http://schemas.microsoft.com/office/powerpoint/2010/main" val="2284110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C2359C-5895-4334-8608-BE2041F1D562}" type="datetimeFigureOut">
              <a:rPr lang="en-US" smtClean="0"/>
              <a:t>2/13/2015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60D19B-7911-4AF6-86ED-F16693B4E37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C2359C-5895-4334-8608-BE2041F1D562}" type="datetimeFigureOut">
              <a:rPr lang="en-US" smtClean="0"/>
              <a:t>2/13/2015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60D19B-7911-4AF6-86ED-F16693B4E376}"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8C2359C-5895-4334-8608-BE2041F1D562}" type="datetimeFigureOut">
              <a:rPr lang="en-US" smtClean="0"/>
              <a:t>2/13/2015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60D19B-7911-4AF6-86ED-F16693B4E37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8C2359C-5895-4334-8608-BE2041F1D562}" type="datetimeFigureOut">
              <a:rPr lang="en-US" smtClean="0"/>
              <a:t>2/13/2015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60D19B-7911-4AF6-86ED-F16693B4E376}"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8C2359C-5895-4334-8608-BE2041F1D562}" type="datetimeFigureOut">
              <a:rPr lang="en-US" smtClean="0"/>
              <a:t>2/13/2015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60D19B-7911-4AF6-86ED-F16693B4E37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C2359C-5895-4334-8608-BE2041F1D562}" type="datetimeFigureOut">
              <a:rPr lang="en-US" smtClean="0"/>
              <a:t>2/13/2015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60D19B-7911-4AF6-86ED-F16693B4E37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C2359C-5895-4334-8608-BE2041F1D562}" type="datetimeFigureOut">
              <a:rPr lang="en-US" smtClean="0"/>
              <a:t>2/13/2015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60D19B-7911-4AF6-86ED-F16693B4E376}"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C2359C-5895-4334-8608-BE2041F1D562}" type="datetimeFigureOut">
              <a:rPr lang="en-US" smtClean="0"/>
              <a:t>2/13/2015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60D19B-7911-4AF6-86ED-F16693B4E37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C8C2359C-5895-4334-8608-BE2041F1D562}" type="datetimeFigureOut">
              <a:rPr lang="en-US" smtClean="0"/>
              <a:t>2/13/2015</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9160D19B-7911-4AF6-86ED-F16693B4E37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mail.hcpss.org/owa/redir.aspx?C=t91g4IQsBkaKbIZUpgSYCmU0l3ZSGtIIzOM_Ja2SCGe88lwwG1Q_yKzjiJHJ49rElRTlBXa_c6w.&amp;URL=https://www.youtube.com/watch?v%3dlTTvKwCylFY"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295400"/>
            <a:ext cx="9448800" cy="1927225"/>
          </a:xfrm>
        </p:spPr>
        <p:txBody>
          <a:bodyPr/>
          <a:lstStyle/>
          <a:p>
            <a:r>
              <a:rPr lang="en-US" dirty="0" smtClean="0"/>
              <a:t>The French Revolution</a:t>
            </a:r>
            <a:endParaRPr lang="en-US" dirty="0"/>
          </a:p>
        </p:txBody>
      </p:sp>
      <p:pic>
        <p:nvPicPr>
          <p:cNvPr id="2052" name="Picture 4" descr="http://upload.wikimedia.org/wikipedia/en/2/25/Viva_la_Vida_or_Death_and_All_His_Frien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3657600"/>
            <a:ext cx="3237265" cy="3237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66870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Storming of the Bastille</a:t>
            </a:r>
            <a:endParaRPr lang="en-US" dirty="0"/>
          </a:p>
        </p:txBody>
      </p:sp>
      <p:sp>
        <p:nvSpPr>
          <p:cNvPr id="5" name="Content Placeholder 4"/>
          <p:cNvSpPr>
            <a:spLocks noGrp="1"/>
          </p:cNvSpPr>
          <p:nvPr>
            <p:ph idx="1"/>
          </p:nvPr>
        </p:nvSpPr>
        <p:spPr>
          <a:xfrm>
            <a:off x="0" y="1600200"/>
            <a:ext cx="9144000" cy="4876800"/>
          </a:xfrm>
        </p:spPr>
        <p:txBody>
          <a:bodyPr/>
          <a:lstStyle/>
          <a:p>
            <a:r>
              <a:rPr lang="en-US" dirty="0" smtClean="0"/>
              <a:t>Mobs rioted in Paris in July 1789</a:t>
            </a:r>
          </a:p>
          <a:p>
            <a:r>
              <a:rPr lang="en-US" dirty="0" smtClean="0"/>
              <a:t>Attacked the Bastille—prison and armory, symbol of royal power</a:t>
            </a:r>
          </a:p>
          <a:p>
            <a:r>
              <a:rPr lang="en-US" dirty="0" smtClean="0"/>
              <a:t>French soldiers did not stop the attack</a:t>
            </a:r>
          </a:p>
          <a:p>
            <a:r>
              <a:rPr lang="en-US" dirty="0" smtClean="0"/>
              <a:t>The Bastille was destroyed on July 14</a:t>
            </a:r>
            <a:r>
              <a:rPr lang="en-US" baseline="30000" dirty="0" smtClean="0"/>
              <a:t>th</a:t>
            </a:r>
            <a:r>
              <a:rPr lang="en-US" dirty="0" smtClean="0"/>
              <a:t>, symbolized Louis losing power and authority</a:t>
            </a:r>
          </a:p>
          <a:p>
            <a:r>
              <a:rPr lang="en-US" dirty="0" smtClean="0"/>
              <a:t>Rebellion will spread throughout</a:t>
            </a:r>
            <a:br>
              <a:rPr lang="en-US" dirty="0" smtClean="0"/>
            </a:br>
            <a:r>
              <a:rPr lang="en-US" dirty="0" smtClean="0"/>
              <a:t>France</a:t>
            </a:r>
          </a:p>
        </p:txBody>
      </p:sp>
      <p:pic>
        <p:nvPicPr>
          <p:cNvPr id="6146" name="Picture 2" descr="http://ilovefreeconcerts.com/wp-content/uploads/2014/09/band-crush_bastil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304800"/>
            <a:ext cx="2590800" cy="145960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9" descr="S:\Publishing\powerpoint\World history\ZP922\pix\bastil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1987" y="3370106"/>
            <a:ext cx="4664413" cy="3675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33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9" name="Rectangle 3"/>
          <p:cNvSpPr>
            <a:spLocks noGrp="1" noChangeArrowheads="1"/>
          </p:cNvSpPr>
          <p:nvPr>
            <p:ph type="body" sz="half" idx="1"/>
          </p:nvPr>
        </p:nvSpPr>
        <p:spPr>
          <a:xfrm>
            <a:off x="4495800" y="2286000"/>
            <a:ext cx="4648200" cy="3657600"/>
          </a:xfrm>
        </p:spPr>
        <p:txBody>
          <a:bodyPr>
            <a:normAutofit/>
          </a:bodyPr>
          <a:lstStyle/>
          <a:p>
            <a:pPr eaLnBrk="1" hangingPunct="1">
              <a:lnSpc>
                <a:spcPct val="90000"/>
              </a:lnSpc>
            </a:pPr>
            <a:r>
              <a:rPr lang="en-US" altLang="en-US" sz="2400" dirty="0" smtClean="0"/>
              <a:t>Adopted by National Assembly on August 27</a:t>
            </a:r>
            <a:r>
              <a:rPr lang="en-US" altLang="en-US" sz="2400" baseline="30000" dirty="0" smtClean="0"/>
              <a:t>th</a:t>
            </a:r>
            <a:r>
              <a:rPr lang="en-US" altLang="en-US" sz="2400" dirty="0" smtClean="0"/>
              <a:t>, 1789</a:t>
            </a:r>
          </a:p>
          <a:p>
            <a:pPr eaLnBrk="1" hangingPunct="1"/>
            <a:r>
              <a:rPr lang="en-US" altLang="en-US" sz="2400" dirty="0" smtClean="0"/>
              <a:t>Enlightenment ideals</a:t>
            </a:r>
          </a:p>
          <a:p>
            <a:pPr eaLnBrk="1" hangingPunct="1"/>
            <a:r>
              <a:rPr lang="en-US" altLang="en-US" sz="2400" dirty="0" smtClean="0"/>
              <a:t>Outlined basic freedoms held by all</a:t>
            </a:r>
          </a:p>
          <a:p>
            <a:pPr eaLnBrk="1" hangingPunct="1"/>
            <a:r>
              <a:rPr lang="en-US" altLang="en-US" sz="2400" dirty="0" smtClean="0"/>
              <a:t>Asserted the sovereignty of the people</a:t>
            </a:r>
          </a:p>
          <a:p>
            <a:pPr eaLnBrk="1" hangingPunct="1">
              <a:lnSpc>
                <a:spcPct val="90000"/>
              </a:lnSpc>
            </a:pPr>
            <a:r>
              <a:rPr lang="en-US" altLang="en-US" sz="2400" i="1" dirty="0" smtClean="0">
                <a:cs typeface="Times New Roman" pitchFamily="18" charset="0"/>
              </a:rPr>
              <a:t>“</a:t>
            </a:r>
            <a:r>
              <a:rPr lang="en-US" altLang="en-US" sz="2400" i="1" dirty="0" err="1" smtClean="0">
                <a:cs typeface="Times New Roman" pitchFamily="18" charset="0"/>
              </a:rPr>
              <a:t>Liberté</a:t>
            </a:r>
            <a:r>
              <a:rPr lang="en-US" altLang="en-US" sz="2400" i="1" dirty="0" smtClean="0">
                <a:cs typeface="Times New Roman" pitchFamily="18" charset="0"/>
              </a:rPr>
              <a:t>, </a:t>
            </a:r>
            <a:r>
              <a:rPr lang="en-US" altLang="en-US" sz="2400" i="1" dirty="0" err="1" smtClean="0">
                <a:cs typeface="Times New Roman" pitchFamily="18" charset="0"/>
              </a:rPr>
              <a:t>Egalité</a:t>
            </a:r>
            <a:r>
              <a:rPr lang="en-US" altLang="en-US" sz="2400" i="1" dirty="0" smtClean="0">
                <a:cs typeface="Times New Roman" pitchFamily="18" charset="0"/>
              </a:rPr>
              <a:t>, </a:t>
            </a:r>
            <a:r>
              <a:rPr lang="en-US" altLang="en-US" sz="2400" i="1" dirty="0" err="1" smtClean="0">
                <a:cs typeface="Times New Roman" pitchFamily="18" charset="0"/>
              </a:rPr>
              <a:t>Fraternité</a:t>
            </a:r>
            <a:r>
              <a:rPr lang="en-US" altLang="en-US" sz="2400" i="1" dirty="0" smtClean="0">
                <a:cs typeface="Times New Roman" pitchFamily="18" charset="0"/>
              </a:rPr>
              <a:t>”</a:t>
            </a:r>
            <a:endParaRPr lang="en-US" altLang="en-US" sz="2400" dirty="0" smtClean="0"/>
          </a:p>
        </p:txBody>
      </p:sp>
      <p:sp>
        <p:nvSpPr>
          <p:cNvPr id="19459" name="Rectangle 7"/>
          <p:cNvSpPr>
            <a:spLocks noGrp="1" noChangeArrowheads="1"/>
          </p:cNvSpPr>
          <p:nvPr>
            <p:ph type="title"/>
          </p:nvPr>
        </p:nvSpPr>
        <p:spPr>
          <a:xfrm>
            <a:off x="685800" y="685800"/>
            <a:ext cx="7772400" cy="1066800"/>
          </a:xfrm>
          <a:noFill/>
        </p:spPr>
        <p:txBody>
          <a:bodyPr>
            <a:normAutofit fontScale="90000"/>
          </a:bodyPr>
          <a:lstStyle/>
          <a:p>
            <a:pPr eaLnBrk="1" hangingPunct="1"/>
            <a:r>
              <a:rPr lang="en-US" altLang="en-US" b="1" dirty="0" smtClean="0"/>
              <a:t>The Declaration of the Rights of Man and Citizen</a:t>
            </a:r>
          </a:p>
        </p:txBody>
      </p:sp>
      <p:pic>
        <p:nvPicPr>
          <p:cNvPr id="19460" name="Picture 9" descr="declar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813" y="2057400"/>
            <a:ext cx="3481387"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4264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fade">
                                      <p:cBhvr>
                                        <p:cTn id="7" dur="500"/>
                                        <p:tgtEl>
                                          <p:spTgt spid="296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29699">
                                            <p:txEl>
                                              <p:pRg st="1" end="1"/>
                                            </p:txEl>
                                          </p:spTgt>
                                        </p:tgtEl>
                                        <p:attrNameLst>
                                          <p:attrName>style.visibility</p:attrName>
                                        </p:attrNameLst>
                                      </p:cBhvr>
                                      <p:to>
                                        <p:strVal val="visible"/>
                                      </p:to>
                                    </p:set>
                                    <p:animEffect transition="in" filter="fade">
                                      <p:cBhvr>
                                        <p:cTn id="12" dur="500"/>
                                        <p:tgtEl>
                                          <p:spTgt spid="296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29699">
                                            <p:txEl>
                                              <p:pRg st="2" end="2"/>
                                            </p:txEl>
                                          </p:spTgt>
                                        </p:tgtEl>
                                        <p:attrNameLst>
                                          <p:attrName>style.visibility</p:attrName>
                                        </p:attrNameLst>
                                      </p:cBhvr>
                                      <p:to>
                                        <p:strVal val="visible"/>
                                      </p:to>
                                    </p:set>
                                    <p:animEffect transition="in" filter="fade">
                                      <p:cBhvr>
                                        <p:cTn id="17" dur="500"/>
                                        <p:tgtEl>
                                          <p:spTgt spid="296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1" nodeType="clickEffect">
                                  <p:stCondLst>
                                    <p:cond delay="0"/>
                                  </p:stCondLst>
                                  <p:childTnLst>
                                    <p:set>
                                      <p:cBhvr>
                                        <p:cTn id="21" dur="1" fill="hold">
                                          <p:stCondLst>
                                            <p:cond delay="0"/>
                                          </p:stCondLst>
                                        </p:cTn>
                                        <p:tgtEl>
                                          <p:spTgt spid="29699">
                                            <p:txEl>
                                              <p:pRg st="3" end="3"/>
                                            </p:txEl>
                                          </p:spTgt>
                                        </p:tgtEl>
                                        <p:attrNameLst>
                                          <p:attrName>style.visibility</p:attrName>
                                        </p:attrNameLst>
                                      </p:cBhvr>
                                      <p:to>
                                        <p:strVal val="visible"/>
                                      </p:to>
                                    </p:set>
                                    <p:animEffect transition="in" filter="fade">
                                      <p:cBhvr>
                                        <p:cTn id="22" dur="500"/>
                                        <p:tgtEl>
                                          <p:spTgt spid="296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1" nodeType="clickEffect">
                                  <p:stCondLst>
                                    <p:cond delay="0"/>
                                  </p:stCondLst>
                                  <p:childTnLst>
                                    <p:set>
                                      <p:cBhvr>
                                        <p:cTn id="26" dur="1" fill="hold">
                                          <p:stCondLst>
                                            <p:cond delay="0"/>
                                          </p:stCondLst>
                                        </p:cTn>
                                        <p:tgtEl>
                                          <p:spTgt spid="29699">
                                            <p:txEl>
                                              <p:pRg st="4" end="4"/>
                                            </p:txEl>
                                          </p:spTgt>
                                        </p:tgtEl>
                                        <p:attrNameLst>
                                          <p:attrName>style.visibility</p:attrName>
                                        </p:attrNameLst>
                                      </p:cBhvr>
                                      <p:to>
                                        <p:strVal val="visible"/>
                                      </p:to>
                                    </p:set>
                                    <p:animEffect transition="in" filter="fade">
                                      <p:cBhvr>
                                        <p:cTn id="27" dur="500"/>
                                        <p:tgtEl>
                                          <p:spTgt spid="296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1"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U.S. Bill of Rights (Also in 1789!)</a:t>
            </a:r>
            <a:endParaRPr lang="en-US" dirty="0"/>
          </a:p>
        </p:txBody>
      </p:sp>
      <p:sp>
        <p:nvSpPr>
          <p:cNvPr id="5" name="Content Placeholder 4"/>
          <p:cNvSpPr>
            <a:spLocks noGrp="1"/>
          </p:cNvSpPr>
          <p:nvPr>
            <p:ph idx="1"/>
          </p:nvPr>
        </p:nvSpPr>
        <p:spPr>
          <a:xfrm>
            <a:off x="0" y="1600200"/>
            <a:ext cx="9144000" cy="4876800"/>
          </a:xfrm>
        </p:spPr>
        <p:txBody>
          <a:bodyPr>
            <a:noAutofit/>
          </a:bodyPr>
          <a:lstStyle/>
          <a:p>
            <a:r>
              <a:rPr lang="en-US" sz="2300" dirty="0" smtClean="0"/>
              <a:t>1. Freedom </a:t>
            </a:r>
            <a:r>
              <a:rPr lang="en-US" sz="2300" dirty="0"/>
              <a:t>of religion, speech, press, assembly, and petition.</a:t>
            </a:r>
          </a:p>
          <a:p>
            <a:r>
              <a:rPr lang="en-US" sz="2300" dirty="0"/>
              <a:t>2 </a:t>
            </a:r>
            <a:r>
              <a:rPr lang="en-US" sz="2300" dirty="0" smtClean="0"/>
              <a:t>. Right </a:t>
            </a:r>
            <a:r>
              <a:rPr lang="en-US" sz="2300" dirty="0"/>
              <a:t>to keep and bear arms in order to maintain a well regulated militia.</a:t>
            </a:r>
          </a:p>
          <a:p>
            <a:r>
              <a:rPr lang="en-US" sz="2300" dirty="0" smtClean="0"/>
              <a:t>3. No </a:t>
            </a:r>
            <a:r>
              <a:rPr lang="en-US" sz="2300" dirty="0"/>
              <a:t>quartering of soldiers.</a:t>
            </a:r>
          </a:p>
          <a:p>
            <a:r>
              <a:rPr lang="en-US" sz="2300" dirty="0" smtClean="0"/>
              <a:t>4. Freedom </a:t>
            </a:r>
            <a:r>
              <a:rPr lang="en-US" sz="2300" dirty="0"/>
              <a:t>from unreasonable searches and seizures.</a:t>
            </a:r>
          </a:p>
          <a:p>
            <a:r>
              <a:rPr lang="en-US" sz="2300" dirty="0" smtClean="0"/>
              <a:t>5. Right </a:t>
            </a:r>
            <a:r>
              <a:rPr lang="en-US" sz="2300" dirty="0"/>
              <a:t>to due process of law, freedom from self-incrimination, double jeopardy.</a:t>
            </a:r>
          </a:p>
          <a:p>
            <a:r>
              <a:rPr lang="en-US" sz="2300" dirty="0" smtClean="0"/>
              <a:t>6. Rights </a:t>
            </a:r>
            <a:r>
              <a:rPr lang="en-US" sz="2300" dirty="0"/>
              <a:t>of accused persons, e.g., right to a speedy and public trial.</a:t>
            </a:r>
          </a:p>
          <a:p>
            <a:r>
              <a:rPr lang="en-US" sz="2300" dirty="0" smtClean="0"/>
              <a:t>7. Right </a:t>
            </a:r>
            <a:r>
              <a:rPr lang="en-US" sz="2300" dirty="0"/>
              <a:t>of trial by jury in civil cases.</a:t>
            </a:r>
          </a:p>
          <a:p>
            <a:r>
              <a:rPr lang="en-US" sz="2300" dirty="0" smtClean="0"/>
              <a:t>8. Freedom </a:t>
            </a:r>
            <a:r>
              <a:rPr lang="en-US" sz="2300" dirty="0"/>
              <a:t>from excessive bail, cruel and unusual punishments.</a:t>
            </a:r>
          </a:p>
          <a:p>
            <a:r>
              <a:rPr lang="en-US" sz="2300" dirty="0" smtClean="0"/>
              <a:t>9. Other </a:t>
            </a:r>
            <a:r>
              <a:rPr lang="en-US" sz="2300" dirty="0"/>
              <a:t>rights of the people.</a:t>
            </a:r>
          </a:p>
          <a:p>
            <a:r>
              <a:rPr lang="en-US" sz="2300" dirty="0" smtClean="0"/>
              <a:t>10. Powers </a:t>
            </a:r>
            <a:r>
              <a:rPr lang="en-US" sz="2300" dirty="0"/>
              <a:t>reserved to the states.</a:t>
            </a:r>
          </a:p>
        </p:txBody>
      </p:sp>
    </p:spTree>
    <p:extLst>
      <p:ext uri="{BB962C8B-B14F-4D97-AF65-F5344CB8AC3E}">
        <p14:creationId xmlns:p14="http://schemas.microsoft.com/office/powerpoint/2010/main" val="4020703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Women’s March of 1789 and Louis’ Flight</a:t>
            </a:r>
            <a:endParaRPr lang="en-US" dirty="0"/>
          </a:p>
        </p:txBody>
      </p:sp>
      <p:sp>
        <p:nvSpPr>
          <p:cNvPr id="3" name="Content Placeholder 2"/>
          <p:cNvSpPr>
            <a:spLocks noGrp="1"/>
          </p:cNvSpPr>
          <p:nvPr>
            <p:ph idx="1"/>
          </p:nvPr>
        </p:nvSpPr>
        <p:spPr>
          <a:xfrm>
            <a:off x="457200" y="1276008"/>
            <a:ext cx="8686800" cy="4876800"/>
          </a:xfrm>
        </p:spPr>
        <p:txBody>
          <a:bodyPr/>
          <a:lstStyle/>
          <a:p>
            <a:r>
              <a:rPr lang="en-US" dirty="0" smtClean="0"/>
              <a:t>Louis XVI and the royal family fled Paris to Versailles</a:t>
            </a:r>
          </a:p>
          <a:p>
            <a:r>
              <a:rPr lang="en-US" dirty="0" smtClean="0"/>
              <a:t>Mob of starving women and peasants marched to Versailles and forced him to return—kept under house arrest</a:t>
            </a:r>
          </a:p>
          <a:p>
            <a:r>
              <a:rPr lang="en-US" dirty="0" smtClean="0"/>
              <a:t>Louis attempted to flee in 1791 with his family and wife, </a:t>
            </a:r>
            <a:br>
              <a:rPr lang="en-US" dirty="0" smtClean="0"/>
            </a:br>
            <a:r>
              <a:rPr lang="en-US" dirty="0" smtClean="0"/>
              <a:t>Marie Antoinette, to Austria, but were recaptured</a:t>
            </a:r>
          </a:p>
          <a:p>
            <a:pPr lvl="1"/>
            <a:r>
              <a:rPr lang="en-US" sz="2400" dirty="0" smtClean="0"/>
              <a:t>Completely discredited his authority</a:t>
            </a:r>
          </a:p>
          <a:p>
            <a:pPr lvl="1"/>
            <a:r>
              <a:rPr lang="en-US" sz="2400" dirty="0" smtClean="0"/>
              <a:t>Strengthened radical movement</a:t>
            </a:r>
            <a:endParaRPr lang="en-US" sz="2400" dirty="0"/>
          </a:p>
        </p:txBody>
      </p:sp>
      <p:pic>
        <p:nvPicPr>
          <p:cNvPr id="4" name="Picture 10" descr="S:\Publishing\powerpoint\World history\ZP922\pix\varenne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4055892"/>
            <a:ext cx="3751634" cy="2802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S:\Publishing\powerpoint\World history\ZP922\pix\marketwom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94" y="4269710"/>
            <a:ext cx="4297194" cy="2588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3451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Reaction from Europe</a:t>
            </a:r>
            <a:endParaRPr lang="en-US" dirty="0"/>
          </a:p>
        </p:txBody>
      </p:sp>
      <p:sp>
        <p:nvSpPr>
          <p:cNvPr id="3" name="Content Placeholder 2"/>
          <p:cNvSpPr>
            <a:spLocks noGrp="1"/>
          </p:cNvSpPr>
          <p:nvPr>
            <p:ph idx="1"/>
          </p:nvPr>
        </p:nvSpPr>
        <p:spPr>
          <a:xfrm>
            <a:off x="457200" y="1371600"/>
            <a:ext cx="8229600" cy="4876800"/>
          </a:xfrm>
        </p:spPr>
        <p:txBody>
          <a:bodyPr/>
          <a:lstStyle/>
          <a:p>
            <a:r>
              <a:rPr lang="en-US" dirty="0" smtClean="0"/>
              <a:t>Other European monarchs were on edge watching the turmoil in France</a:t>
            </a:r>
          </a:p>
          <a:p>
            <a:pPr lvl="1"/>
            <a:r>
              <a:rPr lang="en-US" sz="2400" dirty="0" smtClean="0"/>
              <a:t>Fear of it destabilizing Europe and their own country</a:t>
            </a:r>
          </a:p>
          <a:p>
            <a:r>
              <a:rPr lang="en-US" dirty="0" smtClean="0"/>
              <a:t>Many clergy and nobles fled France</a:t>
            </a:r>
          </a:p>
          <a:p>
            <a:r>
              <a:rPr lang="en-US" b="1" dirty="0" smtClean="0"/>
              <a:t>Declaration of </a:t>
            </a:r>
            <a:r>
              <a:rPr lang="en-US" b="1" dirty="0" err="1" smtClean="0"/>
              <a:t>Pillnitz</a:t>
            </a:r>
            <a:r>
              <a:rPr lang="en-US" dirty="0" smtClean="0"/>
              <a:t>: Austria and Prussia threatened to intervene in France</a:t>
            </a:r>
          </a:p>
          <a:p>
            <a:pPr lvl="1"/>
            <a:r>
              <a:rPr lang="en-US" sz="2400" dirty="0" smtClean="0"/>
              <a:t>France would go to war as a </a:t>
            </a:r>
            <a:br>
              <a:rPr lang="en-US" sz="2400" dirty="0" smtClean="0"/>
            </a:br>
            <a:r>
              <a:rPr lang="en-US" sz="2400" dirty="0" smtClean="0"/>
              <a:t>response in 1792, increasing</a:t>
            </a:r>
            <a:br>
              <a:rPr lang="en-US" sz="2400" dirty="0" smtClean="0"/>
            </a:br>
            <a:r>
              <a:rPr lang="en-US" sz="2400" dirty="0" smtClean="0"/>
              <a:t>revolutionary paranoia</a:t>
            </a:r>
            <a:endParaRPr lang="en-US" sz="2400" dirty="0"/>
          </a:p>
        </p:txBody>
      </p:sp>
      <p:pic>
        <p:nvPicPr>
          <p:cNvPr id="4" name="Picture 8" descr="S:\Publishing\powerpoint\World history\ZP922\pix\pillnit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3548506"/>
            <a:ext cx="2963694" cy="3309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9"/>
          <p:cNvSpPr txBox="1">
            <a:spLocks noChangeArrowheads="1"/>
          </p:cNvSpPr>
          <p:nvPr/>
        </p:nvSpPr>
        <p:spPr bwMode="auto">
          <a:xfrm>
            <a:off x="787940" y="5934670"/>
            <a:ext cx="5410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algn="r" eaLnBrk="1" hangingPunct="1">
              <a:spcBef>
                <a:spcPct val="50000"/>
              </a:spcBef>
            </a:pPr>
            <a:r>
              <a:rPr lang="en-US" altLang="en-US" sz="1800" dirty="0" smtClean="0"/>
              <a:t>Prussian </a:t>
            </a:r>
            <a:r>
              <a:rPr lang="en-US" altLang="en-US" sz="1800" dirty="0"/>
              <a:t>King Frederick William III,  Austrian Emperor Leopold II, and the Comte </a:t>
            </a:r>
            <a:r>
              <a:rPr lang="en-US" altLang="en-US" sz="1800" dirty="0" err="1"/>
              <a:t>d’Artois</a:t>
            </a:r>
            <a:r>
              <a:rPr lang="en-US" altLang="en-US" sz="1800" dirty="0"/>
              <a:t>, Louis XVI’s brother </a:t>
            </a:r>
          </a:p>
        </p:txBody>
      </p:sp>
    </p:spTree>
    <p:extLst>
      <p:ext uri="{BB962C8B-B14F-4D97-AF65-F5344CB8AC3E}">
        <p14:creationId xmlns:p14="http://schemas.microsoft.com/office/powerpoint/2010/main" val="199229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Sans-Culottes and Jacobins </a:t>
            </a:r>
            <a:endParaRPr lang="en-US" dirty="0"/>
          </a:p>
        </p:txBody>
      </p:sp>
      <p:sp>
        <p:nvSpPr>
          <p:cNvPr id="3" name="Content Placeholder 2"/>
          <p:cNvSpPr>
            <a:spLocks noGrp="1"/>
          </p:cNvSpPr>
          <p:nvPr>
            <p:ph idx="1"/>
          </p:nvPr>
        </p:nvSpPr>
        <p:spPr>
          <a:xfrm>
            <a:off x="457200" y="1371600"/>
            <a:ext cx="8229600" cy="4876800"/>
          </a:xfrm>
        </p:spPr>
        <p:txBody>
          <a:bodyPr/>
          <a:lstStyle/>
          <a:p>
            <a:r>
              <a:rPr lang="en-US" dirty="0" smtClean="0"/>
              <a:t>Working men of Paris, symbolized by wearing pants instead of the breeches of the aristocracy (culottes)</a:t>
            </a:r>
          </a:p>
          <a:p>
            <a:r>
              <a:rPr lang="en-US" dirty="0" smtClean="0"/>
              <a:t>Jacobins were a political group that increased revolutionary fervor and violence</a:t>
            </a:r>
            <a:endParaRPr lang="en-US" dirty="0"/>
          </a:p>
        </p:txBody>
      </p:sp>
      <p:pic>
        <p:nvPicPr>
          <p:cNvPr id="11270" name="Picture 6" descr="https://www.mtholyoke.edu/courses/rschwart/hist255/kat_anna/jacob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2525" y="4015959"/>
            <a:ext cx="4791075" cy="2828925"/>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i.telegraph.co.uk/multimedia/archive/01722/let23090_1722594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85140"/>
            <a:ext cx="5240504" cy="3281012"/>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ular Callout 3"/>
          <p:cNvSpPr/>
          <p:nvPr/>
        </p:nvSpPr>
        <p:spPr>
          <a:xfrm>
            <a:off x="381000" y="3124200"/>
            <a:ext cx="2239252" cy="460940"/>
          </a:xfrm>
          <a:prstGeom prst="wedgeRoundRectCallout">
            <a:avLst>
              <a:gd name="adj1" fmla="val 35897"/>
              <a:gd name="adj2" fmla="val 114341"/>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001252" y="3171567"/>
            <a:ext cx="2322752" cy="369332"/>
          </a:xfrm>
          <a:prstGeom prst="rect">
            <a:avLst/>
          </a:prstGeom>
        </p:spPr>
        <p:txBody>
          <a:bodyPr wrap="none">
            <a:spAutoFit/>
          </a:bodyPr>
          <a:lstStyle/>
          <a:p>
            <a:r>
              <a:rPr lang="en-US" dirty="0"/>
              <a:t>You can't sit with us! </a:t>
            </a:r>
          </a:p>
        </p:txBody>
      </p:sp>
      <p:sp>
        <p:nvSpPr>
          <p:cNvPr id="9" name="Rounded Rectangular Callout 8"/>
          <p:cNvSpPr/>
          <p:nvPr/>
        </p:nvSpPr>
        <p:spPr>
          <a:xfrm>
            <a:off x="3001252" y="3125763"/>
            <a:ext cx="2239252" cy="460940"/>
          </a:xfrm>
          <a:prstGeom prst="wedgeRoundRectCallout">
            <a:avLst>
              <a:gd name="adj1" fmla="val -24772"/>
              <a:gd name="adj2" fmla="val 148349"/>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90525" y="3102710"/>
            <a:ext cx="2229727" cy="523220"/>
          </a:xfrm>
          <a:prstGeom prst="rect">
            <a:avLst/>
          </a:prstGeom>
        </p:spPr>
        <p:txBody>
          <a:bodyPr wrap="square">
            <a:spAutoFit/>
          </a:bodyPr>
          <a:lstStyle/>
          <a:p>
            <a:r>
              <a:rPr lang="en-US" sz="1400" dirty="0"/>
              <a:t>Regina, you're wearing </a:t>
            </a:r>
            <a:r>
              <a:rPr lang="en-US" sz="1400" dirty="0" smtClean="0"/>
              <a:t>culottes. </a:t>
            </a:r>
            <a:r>
              <a:rPr lang="en-US" sz="1400" dirty="0"/>
              <a:t>It's Monday. </a:t>
            </a:r>
          </a:p>
        </p:txBody>
      </p:sp>
    </p:spTree>
    <p:extLst>
      <p:ext uri="{BB962C8B-B14F-4D97-AF65-F5344CB8AC3E}">
        <p14:creationId xmlns:p14="http://schemas.microsoft.com/office/powerpoint/2010/main" val="1800075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270"/>
                                        </p:tgtEl>
                                        <p:attrNameLst>
                                          <p:attrName>style.visibility</p:attrName>
                                        </p:attrNameLst>
                                      </p:cBhvr>
                                      <p:to>
                                        <p:strVal val="visible"/>
                                      </p:to>
                                    </p:set>
                                    <p:animEffect transition="in" filter="fade">
                                      <p:cBhvr>
                                        <p:cTn id="10" dur="500"/>
                                        <p:tgtEl>
                                          <p:spTgt spid="11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Execution of Louis XVI and Marie Antoinette</a:t>
            </a:r>
            <a:endParaRPr lang="en-US" dirty="0"/>
          </a:p>
        </p:txBody>
      </p:sp>
      <p:sp>
        <p:nvSpPr>
          <p:cNvPr id="3" name="Content Placeholder 2"/>
          <p:cNvSpPr>
            <a:spLocks noGrp="1"/>
          </p:cNvSpPr>
          <p:nvPr>
            <p:ph idx="1"/>
          </p:nvPr>
        </p:nvSpPr>
        <p:spPr/>
        <p:txBody>
          <a:bodyPr/>
          <a:lstStyle/>
          <a:p>
            <a:r>
              <a:rPr lang="en-US" dirty="0" smtClean="0"/>
              <a:t>The King was accused of being in league with France’s enemies and convicted of treason</a:t>
            </a:r>
          </a:p>
          <a:p>
            <a:r>
              <a:rPr lang="en-US" dirty="0" smtClean="0"/>
              <a:t>He and his wife were executed via Guillotine in 1793</a:t>
            </a:r>
          </a:p>
          <a:p>
            <a:r>
              <a:rPr lang="en-US" dirty="0" smtClean="0"/>
              <a:t>Guillotine: More “humane” execution device</a:t>
            </a:r>
            <a:endParaRPr lang="en-US" dirty="0"/>
          </a:p>
        </p:txBody>
      </p:sp>
      <p:pic>
        <p:nvPicPr>
          <p:cNvPr id="17410" name="Picture 2" descr="http://upload.wikimedia.org/wikipedia/commons/c/ca/Louis_XVI_-_Executi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599" y="3325932"/>
            <a:ext cx="2472447" cy="3532068"/>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http://www.emersonkent.com/images/guillotine.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414" name="Picture 6" descr="https://pbs.twimg.com/media/B6SDRe6CUAA6Ug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900" y="3282216"/>
            <a:ext cx="5238750" cy="361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0917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DEATH OF KING LOUIS XVI</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1966857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81000"/>
            <a:ext cx="8229600" cy="990600"/>
          </a:xfrm>
        </p:spPr>
        <p:txBody>
          <a:bodyPr/>
          <a:lstStyle/>
          <a:p>
            <a:r>
              <a:rPr lang="en-US" dirty="0" smtClean="0"/>
              <a:t>Robespierre and the Reign of Terror</a:t>
            </a:r>
            <a:endParaRPr lang="en-US" dirty="0"/>
          </a:p>
        </p:txBody>
      </p:sp>
      <p:sp>
        <p:nvSpPr>
          <p:cNvPr id="5" name="Content Placeholder 4"/>
          <p:cNvSpPr>
            <a:spLocks noGrp="1"/>
          </p:cNvSpPr>
          <p:nvPr>
            <p:ph idx="1"/>
          </p:nvPr>
        </p:nvSpPr>
        <p:spPr>
          <a:xfrm>
            <a:off x="76200" y="1219200"/>
            <a:ext cx="8534400" cy="5536660"/>
          </a:xfrm>
        </p:spPr>
        <p:txBody>
          <a:bodyPr>
            <a:normAutofit/>
          </a:bodyPr>
          <a:lstStyle/>
          <a:p>
            <a:r>
              <a:rPr lang="en-US" dirty="0" smtClean="0"/>
              <a:t>With the monarchy ended, the Jacobins took over (1793-94)</a:t>
            </a:r>
          </a:p>
          <a:p>
            <a:pPr lvl="1"/>
            <a:r>
              <a:rPr lang="en-US" dirty="0" smtClean="0"/>
              <a:t>Led by lawyer Maximillian Robespierre</a:t>
            </a:r>
          </a:p>
          <a:p>
            <a:r>
              <a:rPr lang="en-US" dirty="0" smtClean="0"/>
              <a:t>Time of war, peasant unrest, and chaos</a:t>
            </a:r>
          </a:p>
          <a:p>
            <a:r>
              <a:rPr lang="en-US" dirty="0" smtClean="0"/>
              <a:t>Seizure of Catholic Church land and power</a:t>
            </a:r>
          </a:p>
          <a:p>
            <a:r>
              <a:rPr lang="en-US" dirty="0" smtClean="0"/>
              <a:t>Executed anyone considered to be against </a:t>
            </a:r>
            <a:br>
              <a:rPr lang="en-US" dirty="0" smtClean="0"/>
            </a:br>
            <a:r>
              <a:rPr lang="en-US" dirty="0" smtClean="0"/>
              <a:t>the revolution</a:t>
            </a:r>
          </a:p>
          <a:p>
            <a:pPr lvl="1"/>
            <a:r>
              <a:rPr lang="en-US" dirty="0" smtClean="0"/>
              <a:t>Tens of thousands via guillotine</a:t>
            </a:r>
          </a:p>
          <a:p>
            <a:r>
              <a:rPr lang="en-US" dirty="0" smtClean="0"/>
              <a:t>Eventually Robespierre himself </a:t>
            </a:r>
            <a:br>
              <a:rPr lang="en-US" dirty="0" smtClean="0"/>
            </a:br>
            <a:r>
              <a:rPr lang="en-US" dirty="0" smtClean="0"/>
              <a:t>would be executed for leading </a:t>
            </a:r>
            <a:br>
              <a:rPr lang="en-US" dirty="0" smtClean="0"/>
            </a:br>
            <a:r>
              <a:rPr lang="en-US" dirty="0" smtClean="0"/>
              <a:t>the Reign of Terror</a:t>
            </a:r>
          </a:p>
          <a:p>
            <a:endParaRPr lang="en-US" dirty="0" smtClean="0"/>
          </a:p>
          <a:p>
            <a:r>
              <a:rPr lang="en-US" dirty="0" smtClean="0"/>
              <a:t>End of the Revolution? Still more </a:t>
            </a:r>
            <a:br>
              <a:rPr lang="en-US" dirty="0" smtClean="0"/>
            </a:br>
            <a:r>
              <a:rPr lang="en-US" dirty="0" smtClean="0"/>
              <a:t>change to come…</a:t>
            </a:r>
            <a:endParaRPr lang="en-US" dirty="0"/>
          </a:p>
        </p:txBody>
      </p:sp>
      <p:pic>
        <p:nvPicPr>
          <p:cNvPr id="18434" name="Picture 2" descr="http://static4.businessinsider.com/image/506d62386bb3f7071b000000-867-650/guillotine-robespierre-french-revolution.jpg?maxX=4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3973443"/>
            <a:ext cx="3810000" cy="285861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neetescuela.com/wp-content/uploads/2013/05/Robespier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092" y="1676399"/>
            <a:ext cx="2000908" cy="2297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4903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500"/>
                                        <p:tgtEl>
                                          <p:spTgt spid="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fade">
                                      <p:cBhvr>
                                        <p:cTn id="25" dur="500"/>
                                        <p:tgtEl>
                                          <p:spTgt spid="5">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Effect transition="in" filter="fade">
                                      <p:cBhvr>
                                        <p:cTn id="28" dur="500"/>
                                        <p:tgtEl>
                                          <p:spTgt spid="5">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animEffect transition="in" filter="fade">
                                      <p:cBhvr>
                                        <p:cTn id="33" dur="500"/>
                                        <p:tgtEl>
                                          <p:spTgt spid="5">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
                                            <p:txEl>
                                              <p:pRg st="8" end="8"/>
                                            </p:txEl>
                                          </p:spTgt>
                                        </p:tgtEl>
                                        <p:attrNameLst>
                                          <p:attrName>style.visibility</p:attrName>
                                        </p:attrNameLst>
                                      </p:cBhvr>
                                      <p:to>
                                        <p:strVal val="visible"/>
                                      </p:to>
                                    </p:set>
                                    <p:animEffect transition="in" filter="fade">
                                      <p:cBhvr>
                                        <p:cTn id="38"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French Revolution (before The </a:t>
            </a:r>
            <a:r>
              <a:rPr lang="en-US" smtClean="0"/>
              <a:t>Directory and Napoleon</a:t>
            </a:r>
            <a:r>
              <a:rPr lang="en-US" dirty="0" smtClean="0"/>
              <a:t>)</a:t>
            </a:r>
            <a:endParaRPr lang="en-US" dirty="0"/>
          </a:p>
        </p:txBody>
      </p:sp>
      <p:sp>
        <p:nvSpPr>
          <p:cNvPr id="3" name="Content Placeholder 2"/>
          <p:cNvSpPr>
            <a:spLocks noGrp="1"/>
          </p:cNvSpPr>
          <p:nvPr>
            <p:ph idx="1"/>
          </p:nvPr>
        </p:nvSpPr>
        <p:spPr/>
        <p:txBody>
          <a:bodyPr/>
          <a:lstStyle/>
          <a:p>
            <a:r>
              <a:rPr lang="en-US" dirty="0"/>
              <a:t>https://www.youtube.com/watch?v=otnADq4Y0-A</a:t>
            </a:r>
          </a:p>
        </p:txBody>
      </p:sp>
    </p:spTree>
    <p:extLst>
      <p:ext uri="{BB962C8B-B14F-4D97-AF65-F5344CB8AC3E}">
        <p14:creationId xmlns:p14="http://schemas.microsoft.com/office/powerpoint/2010/main" val="23511403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Absolutism in France</a:t>
            </a:r>
            <a:endParaRPr lang="en-US" dirty="0"/>
          </a:p>
        </p:txBody>
      </p:sp>
      <p:sp>
        <p:nvSpPr>
          <p:cNvPr id="3" name="Content Placeholder 2"/>
          <p:cNvSpPr>
            <a:spLocks noGrp="1"/>
          </p:cNvSpPr>
          <p:nvPr>
            <p:ph idx="1"/>
          </p:nvPr>
        </p:nvSpPr>
        <p:spPr>
          <a:xfrm>
            <a:off x="152400" y="1600200"/>
            <a:ext cx="8534400" cy="4876800"/>
          </a:xfrm>
        </p:spPr>
        <p:txBody>
          <a:bodyPr/>
          <a:lstStyle/>
          <a:p>
            <a:r>
              <a:rPr lang="en-US" sz="2800" dirty="0" smtClean="0"/>
              <a:t>Louis XIV, The Sun King (1638-1715)</a:t>
            </a:r>
          </a:p>
          <a:p>
            <a:pPr lvl="1"/>
            <a:r>
              <a:rPr lang="en-US" sz="2400" dirty="0" smtClean="0"/>
              <a:t>Absolute monarch of France (did not share power)</a:t>
            </a:r>
          </a:p>
          <a:p>
            <a:pPr lvl="1"/>
            <a:r>
              <a:rPr lang="en-US" sz="2400" dirty="0" smtClean="0"/>
              <a:t>Revoked Edict of Nantes (had given rights and protection to Protestant minority)</a:t>
            </a:r>
            <a:endParaRPr lang="en-US" sz="2400" dirty="0"/>
          </a:p>
          <a:p>
            <a:pPr lvl="1"/>
            <a:r>
              <a:rPr lang="en-US" sz="2400" dirty="0" smtClean="0"/>
              <a:t>Constructed Palace at Versailles</a:t>
            </a:r>
          </a:p>
          <a:p>
            <a:r>
              <a:rPr lang="en-US" sz="2800" dirty="0" smtClean="0"/>
              <a:t>The period of absolute monarchy</a:t>
            </a:r>
            <a:br>
              <a:rPr lang="en-US" sz="2800" dirty="0" smtClean="0"/>
            </a:br>
            <a:r>
              <a:rPr lang="en-US" sz="2800" dirty="0" smtClean="0"/>
              <a:t> in France is known as the</a:t>
            </a:r>
            <a:br>
              <a:rPr lang="en-US" sz="2800" dirty="0" smtClean="0"/>
            </a:br>
            <a:r>
              <a:rPr lang="en-US" sz="2800" b="1" dirty="0" err="1"/>
              <a:t>Ancien</a:t>
            </a:r>
            <a:r>
              <a:rPr lang="en-US" sz="2800" b="1" dirty="0"/>
              <a:t> Régime</a:t>
            </a:r>
          </a:p>
          <a:p>
            <a:endParaRPr lang="en-US" sz="2800" dirty="0"/>
          </a:p>
        </p:txBody>
      </p:sp>
      <p:pic>
        <p:nvPicPr>
          <p:cNvPr id="1026" name="Picture 2" descr="http://www.philippe-colombani-unic.com/wp-content/uploads/2013/09/letat-cest-mo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1" y="3259041"/>
            <a:ext cx="3190672" cy="359895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lefteyeonthemedia.files.wordpress.com/2008/10/sun-k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3504" y="4721667"/>
            <a:ext cx="2240097" cy="2136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8603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Directory (1795-1799)</a:t>
            </a:r>
            <a:endParaRPr lang="en-US" dirty="0"/>
          </a:p>
        </p:txBody>
      </p:sp>
      <p:sp>
        <p:nvSpPr>
          <p:cNvPr id="3" name="Content Placeholder 2"/>
          <p:cNvSpPr>
            <a:spLocks noGrp="1"/>
          </p:cNvSpPr>
          <p:nvPr>
            <p:ph idx="1"/>
          </p:nvPr>
        </p:nvSpPr>
        <p:spPr>
          <a:xfrm>
            <a:off x="457200" y="1600200"/>
            <a:ext cx="8458200" cy="4876800"/>
          </a:xfrm>
        </p:spPr>
        <p:txBody>
          <a:bodyPr/>
          <a:lstStyle/>
          <a:p>
            <a:r>
              <a:rPr lang="en-US" dirty="0" smtClean="0"/>
              <a:t>After the fall of the Jacobins, executive power was placed in the hands of the Directory</a:t>
            </a:r>
          </a:p>
          <a:p>
            <a:pPr lvl="1"/>
            <a:r>
              <a:rPr lang="en-US" sz="2400" dirty="0" smtClean="0"/>
              <a:t>Council of five men</a:t>
            </a:r>
          </a:p>
          <a:p>
            <a:pPr lvl="1"/>
            <a:r>
              <a:rPr lang="en-US" sz="2400" dirty="0" smtClean="0"/>
              <a:t>Additional two legislative bodies</a:t>
            </a:r>
          </a:p>
          <a:p>
            <a:r>
              <a:rPr lang="en-US" dirty="0" smtClean="0"/>
              <a:t>Annual elections would be held (only men with property eligible to vote and be elected)</a:t>
            </a:r>
          </a:p>
          <a:p>
            <a:r>
              <a:rPr lang="en-US" dirty="0" smtClean="0"/>
              <a:t>Rather than addressing famines and problems of </a:t>
            </a:r>
            <a:r>
              <a:rPr lang="en-US" dirty="0"/>
              <a:t>F</a:t>
            </a:r>
            <a:r>
              <a:rPr lang="en-US" dirty="0" smtClean="0"/>
              <a:t>rance, the Directory focused on keeping out radicals and royalists</a:t>
            </a:r>
          </a:p>
          <a:p>
            <a:endParaRPr lang="en-US" sz="2000" dirty="0"/>
          </a:p>
          <a:p>
            <a:endParaRPr lang="en-US" sz="2000" dirty="0" smtClean="0"/>
          </a:p>
          <a:p>
            <a:r>
              <a:rPr lang="en-US" dirty="0" smtClean="0"/>
              <a:t>Its overthrow in 1799 by Napoleon Bonaparte will mark the end of the </a:t>
            </a:r>
            <a:r>
              <a:rPr lang="en-US" dirty="0"/>
              <a:t>F</a:t>
            </a:r>
            <a:r>
              <a:rPr lang="en-US" dirty="0" smtClean="0"/>
              <a:t>rench Revolution…</a:t>
            </a:r>
            <a:endParaRPr lang="en-US" dirty="0"/>
          </a:p>
        </p:txBody>
      </p:sp>
    </p:spTree>
    <p:extLst>
      <p:ext uri="{BB962C8B-B14F-4D97-AF65-F5344CB8AC3E}">
        <p14:creationId xmlns:p14="http://schemas.microsoft.com/office/powerpoint/2010/main" val="2710076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Napoleon Bonaparte</a:t>
            </a:r>
            <a:endParaRPr lang="en-US" dirty="0"/>
          </a:p>
        </p:txBody>
      </p:sp>
      <p:sp>
        <p:nvSpPr>
          <p:cNvPr id="3" name="Content Placeholder 2"/>
          <p:cNvSpPr>
            <a:spLocks noGrp="1"/>
          </p:cNvSpPr>
          <p:nvPr>
            <p:ph idx="1"/>
          </p:nvPr>
        </p:nvSpPr>
        <p:spPr/>
        <p:txBody>
          <a:bodyPr/>
          <a:lstStyle/>
          <a:p>
            <a:r>
              <a:rPr lang="en-US" dirty="0" smtClean="0"/>
              <a:t>Not actually that short! </a:t>
            </a:r>
          </a:p>
          <a:p>
            <a:endParaRPr lang="en-US" dirty="0"/>
          </a:p>
          <a:p>
            <a:r>
              <a:rPr lang="en-US" dirty="0" smtClean="0"/>
              <a:t>In French units he was 5’ 2’’</a:t>
            </a:r>
          </a:p>
          <a:p>
            <a:r>
              <a:rPr lang="en-US" dirty="0" smtClean="0"/>
              <a:t>In standard units he was 5’ 7’’</a:t>
            </a:r>
          </a:p>
          <a:p>
            <a:r>
              <a:rPr lang="en-US" dirty="0" smtClean="0"/>
              <a:t>Average height then? 5’ 5’’</a:t>
            </a:r>
            <a:endParaRPr lang="en-US" dirty="0"/>
          </a:p>
        </p:txBody>
      </p:sp>
      <p:pic>
        <p:nvPicPr>
          <p:cNvPr id="1026" name="Picture 2" descr="http://www.todayifoundout.com/wp-content/uploads/2010/03/napolean-bonapar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5950" y="1107332"/>
            <a:ext cx="344805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06048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762000"/>
            <a:ext cx="7772400" cy="2200275"/>
          </a:xfrm>
        </p:spPr>
        <p:txBody>
          <a:bodyPr/>
          <a:lstStyle/>
          <a:p>
            <a:r>
              <a:rPr lang="en-US" dirty="0" smtClean="0"/>
              <a:t>Napoleon card sort</a:t>
            </a:r>
            <a:endParaRPr lang="en-US" dirty="0"/>
          </a:p>
        </p:txBody>
      </p:sp>
      <p:sp>
        <p:nvSpPr>
          <p:cNvPr id="5" name="Text Placeholder 4"/>
          <p:cNvSpPr>
            <a:spLocks noGrp="1"/>
          </p:cNvSpPr>
          <p:nvPr>
            <p:ph type="body" idx="1"/>
          </p:nvPr>
        </p:nvSpPr>
        <p:spPr/>
        <p:txBody>
          <a:bodyPr/>
          <a:lstStyle/>
          <a:p>
            <a:endParaRPr lang="en-US"/>
          </a:p>
        </p:txBody>
      </p:sp>
      <p:pic>
        <p:nvPicPr>
          <p:cNvPr id="1026" name="Picture 2" descr="http://www.freakingnews.com/pictures/60500/Napoleon-Dynamite-as-Napoleon-Bonaparte--6076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2954" y="1600200"/>
            <a:ext cx="3097172" cy="5257800"/>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ular Callout 1"/>
          <p:cNvSpPr/>
          <p:nvPr/>
        </p:nvSpPr>
        <p:spPr>
          <a:xfrm>
            <a:off x="2743200" y="1600200"/>
            <a:ext cx="3581400" cy="1371600"/>
          </a:xfrm>
          <a:prstGeom prst="wedgeRoundRectCallout">
            <a:avLst>
              <a:gd name="adj1" fmla="val 73839"/>
              <a:gd name="adj2" fmla="val 1869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t>Sacre</a:t>
            </a:r>
            <a:r>
              <a:rPr lang="en-US" sz="2800" dirty="0" smtClean="0"/>
              <a:t> bleu, </a:t>
            </a:r>
            <a:br>
              <a:rPr lang="en-US" sz="2800" dirty="0" smtClean="0"/>
            </a:br>
            <a:r>
              <a:rPr lang="en-US" sz="2800" dirty="0" smtClean="0"/>
              <a:t>where are my tots?!</a:t>
            </a:r>
            <a:endParaRPr lang="en-US" sz="2800" dirty="0"/>
          </a:p>
        </p:txBody>
      </p:sp>
    </p:spTree>
    <p:extLst>
      <p:ext uri="{BB962C8B-B14F-4D97-AF65-F5344CB8AC3E}">
        <p14:creationId xmlns:p14="http://schemas.microsoft.com/office/powerpoint/2010/main" val="36822724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Early Life</a:t>
            </a:r>
            <a:endParaRPr lang="en-US" dirty="0"/>
          </a:p>
        </p:txBody>
      </p:sp>
      <p:sp>
        <p:nvSpPr>
          <p:cNvPr id="5" name="Content Placeholder 4"/>
          <p:cNvSpPr>
            <a:spLocks noGrp="1"/>
          </p:cNvSpPr>
          <p:nvPr>
            <p:ph idx="1"/>
          </p:nvPr>
        </p:nvSpPr>
        <p:spPr>
          <a:xfrm>
            <a:off x="457200" y="1219200"/>
            <a:ext cx="8229600" cy="4876800"/>
          </a:xfrm>
        </p:spPr>
        <p:txBody>
          <a:bodyPr/>
          <a:lstStyle/>
          <a:p>
            <a:r>
              <a:rPr lang="en-US" sz="2800" dirty="0"/>
              <a:t>Napoleon is born on the French province of Corsica in 1769.</a:t>
            </a:r>
          </a:p>
          <a:p>
            <a:r>
              <a:rPr lang="en-US" sz="2800" dirty="0"/>
              <a:t>Studied at the Royal Military School, becomes 2</a:t>
            </a:r>
            <a:r>
              <a:rPr lang="en-US" sz="2800" baseline="30000" dirty="0"/>
              <a:t>nd</a:t>
            </a:r>
            <a:r>
              <a:rPr lang="en-US" sz="2800" dirty="0"/>
              <a:t> Lieutenant of Artillery.</a:t>
            </a:r>
          </a:p>
          <a:p>
            <a:r>
              <a:rPr lang="en-US" sz="2800" dirty="0"/>
              <a:t>Fought for France in Austria and Italy during the French Revolution, made a Brigadier General.</a:t>
            </a:r>
          </a:p>
          <a:p>
            <a:endParaRPr lang="en-US" dirty="0"/>
          </a:p>
        </p:txBody>
      </p:sp>
      <p:pic>
        <p:nvPicPr>
          <p:cNvPr id="2050" name="Picture 2" descr="http://rorylewisphotography.com/wp-content/uploads/2014/09/0001310A4_3_01_LR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0" y="4018334"/>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1209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lstStyle/>
          <a:p>
            <a:r>
              <a:rPr lang="en-US" dirty="0" smtClean="0"/>
              <a:t>Egypt and Fall of the Directory </a:t>
            </a:r>
            <a:endParaRPr lang="en-US" dirty="0"/>
          </a:p>
        </p:txBody>
      </p:sp>
      <p:sp>
        <p:nvSpPr>
          <p:cNvPr id="3" name="Content Placeholder 2"/>
          <p:cNvSpPr>
            <a:spLocks noGrp="1"/>
          </p:cNvSpPr>
          <p:nvPr>
            <p:ph idx="1"/>
          </p:nvPr>
        </p:nvSpPr>
        <p:spPr>
          <a:xfrm>
            <a:off x="285750" y="1066800"/>
            <a:ext cx="8686800" cy="4876800"/>
          </a:xfrm>
        </p:spPr>
        <p:txBody>
          <a:bodyPr/>
          <a:lstStyle/>
          <a:p>
            <a:r>
              <a:rPr lang="en-US" sz="2800" dirty="0"/>
              <a:t>Gains popularity in France, sent by Directory to take Egypt and impede British contact with </a:t>
            </a:r>
            <a:r>
              <a:rPr lang="en-US" sz="2800" dirty="0" smtClean="0"/>
              <a:t>India</a:t>
            </a:r>
            <a:r>
              <a:rPr lang="en-US" sz="2800" dirty="0"/>
              <a:t> </a:t>
            </a:r>
            <a:r>
              <a:rPr lang="en-US" sz="2800" dirty="0" smtClean="0"/>
              <a:t>via the Red Sea.</a:t>
            </a:r>
            <a:endParaRPr lang="en-US" sz="2800" dirty="0"/>
          </a:p>
          <a:p>
            <a:r>
              <a:rPr lang="en-US" sz="2800" dirty="0"/>
              <a:t>Abandons army in Egypt when news reaches of the Directory losing power, returns to France.</a:t>
            </a:r>
          </a:p>
          <a:p>
            <a:r>
              <a:rPr lang="en-US" sz="2800" dirty="0"/>
              <a:t>Stages a coup against the Directory, named one of three consuls in new government in 1799.</a:t>
            </a:r>
          </a:p>
          <a:p>
            <a:endParaRPr lang="en-US" dirty="0"/>
          </a:p>
        </p:txBody>
      </p:sp>
      <p:pic>
        <p:nvPicPr>
          <p:cNvPr id="3074" name="Picture 2" descr="http://4206e9.medialib.glogster.com/media/df67c50e7b5ce03b11fe4c5bc6dc7ad957de48200e14da52b166aa84ffa61be4/napoleon-sphin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4314062"/>
            <a:ext cx="4381500" cy="2620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82499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in France under Napoleon</a:t>
            </a:r>
            <a:endParaRPr lang="en-US" dirty="0"/>
          </a:p>
        </p:txBody>
      </p:sp>
      <p:sp>
        <p:nvSpPr>
          <p:cNvPr id="3" name="Content Placeholder 2"/>
          <p:cNvSpPr>
            <a:spLocks noGrp="1"/>
          </p:cNvSpPr>
          <p:nvPr>
            <p:ph idx="1"/>
          </p:nvPr>
        </p:nvSpPr>
        <p:spPr>
          <a:xfrm>
            <a:off x="152400" y="1676400"/>
            <a:ext cx="6016760" cy="4876800"/>
          </a:xfrm>
        </p:spPr>
        <p:txBody>
          <a:bodyPr>
            <a:normAutofit/>
          </a:bodyPr>
          <a:lstStyle/>
          <a:p>
            <a:r>
              <a:rPr lang="en-US" sz="2800" dirty="0"/>
              <a:t>Institutes Concordat of 1801, heals rift between France and Catholic Church.</a:t>
            </a:r>
          </a:p>
          <a:p>
            <a:r>
              <a:rPr lang="en-US" sz="2800" dirty="0"/>
              <a:t>After years of continuous fighting, signed a temporary peace with Britain.</a:t>
            </a:r>
          </a:p>
          <a:p>
            <a:r>
              <a:rPr lang="en-US" sz="2800" dirty="0"/>
              <a:t>Sold France’s Louisiana Territory to the U.S. in 1803 in order to focus on affairs in Europe.</a:t>
            </a:r>
          </a:p>
        </p:txBody>
      </p:sp>
      <p:pic>
        <p:nvPicPr>
          <p:cNvPr id="4098" name="Picture 2" descr="https://classconnection.s3.amazonaws.com/1711/flashcards/622821/jpg/7_concordat18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9160" y="3067050"/>
            <a:ext cx="2981325" cy="3790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54337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Napoleonic Code</a:t>
            </a:r>
            <a:endParaRPr lang="en-US" dirty="0"/>
          </a:p>
        </p:txBody>
      </p:sp>
      <p:sp>
        <p:nvSpPr>
          <p:cNvPr id="3" name="Content Placeholder 2"/>
          <p:cNvSpPr>
            <a:spLocks noGrp="1"/>
          </p:cNvSpPr>
          <p:nvPr>
            <p:ph idx="1"/>
          </p:nvPr>
        </p:nvSpPr>
        <p:spPr>
          <a:xfrm>
            <a:off x="457200" y="1371600"/>
            <a:ext cx="8229600" cy="5334000"/>
          </a:xfrm>
        </p:spPr>
        <p:txBody>
          <a:bodyPr>
            <a:normAutofit/>
          </a:bodyPr>
          <a:lstStyle/>
          <a:p>
            <a:r>
              <a:rPr lang="en-US" dirty="0"/>
              <a:t>Established the Napoleonic Code, foundation for Europe’s legal system.</a:t>
            </a:r>
          </a:p>
          <a:p>
            <a:r>
              <a:rPr lang="en-US" dirty="0" smtClean="0"/>
              <a:t>Need for a unified legal code for France after Revolution.</a:t>
            </a:r>
          </a:p>
          <a:p>
            <a:pPr lvl="1"/>
            <a:r>
              <a:rPr lang="en-US" sz="2400" dirty="0" smtClean="0"/>
              <a:t>Officially ended feudalism</a:t>
            </a:r>
          </a:p>
          <a:p>
            <a:pPr lvl="1"/>
            <a:r>
              <a:rPr lang="en-US" sz="2400" dirty="0" smtClean="0"/>
              <a:t>Freedom, liberty, private property</a:t>
            </a:r>
          </a:p>
          <a:p>
            <a:pPr lvl="1"/>
            <a:r>
              <a:rPr lang="en-US" sz="2400" dirty="0" smtClean="0"/>
              <a:t>Equality for all (male) citizens</a:t>
            </a:r>
          </a:p>
          <a:p>
            <a:pPr lvl="1"/>
            <a:r>
              <a:rPr lang="en-US" sz="2400" dirty="0" smtClean="0"/>
              <a:t>Women still subjugated to men</a:t>
            </a:r>
          </a:p>
          <a:p>
            <a:pPr lvl="1"/>
            <a:r>
              <a:rPr lang="en-US" sz="2400" dirty="0" smtClean="0"/>
              <a:t>Laws concerning marriage, divorce, civil rights, ownership, both civil and criminal law, punishment</a:t>
            </a:r>
          </a:p>
          <a:p>
            <a:pPr lvl="1"/>
            <a:r>
              <a:rPr lang="en-US" sz="2400" dirty="0" smtClean="0"/>
              <a:t>Little freedom of the press</a:t>
            </a:r>
          </a:p>
          <a:p>
            <a:r>
              <a:rPr lang="en-US" dirty="0" smtClean="0"/>
              <a:t>Similar law codes derived from Napoleon’s used throughout Europe and Latin America in the 19</a:t>
            </a:r>
            <a:r>
              <a:rPr lang="en-US" baseline="30000" dirty="0" smtClean="0"/>
              <a:t>th</a:t>
            </a:r>
            <a:r>
              <a:rPr lang="en-US" dirty="0" smtClean="0"/>
              <a:t> century</a:t>
            </a:r>
          </a:p>
        </p:txBody>
      </p:sp>
    </p:spTree>
    <p:extLst>
      <p:ext uri="{BB962C8B-B14F-4D97-AF65-F5344CB8AC3E}">
        <p14:creationId xmlns:p14="http://schemas.microsoft.com/office/powerpoint/2010/main" val="8693158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lstStyle/>
          <a:p>
            <a:r>
              <a:rPr lang="en-US" dirty="0" smtClean="0"/>
              <a:t>Napoleon as Emperor</a:t>
            </a:r>
            <a:endParaRPr lang="en-US" dirty="0"/>
          </a:p>
        </p:txBody>
      </p:sp>
      <p:sp>
        <p:nvSpPr>
          <p:cNvPr id="3" name="Content Placeholder 2"/>
          <p:cNvSpPr>
            <a:spLocks noGrp="1"/>
          </p:cNvSpPr>
          <p:nvPr>
            <p:ph idx="1"/>
          </p:nvPr>
        </p:nvSpPr>
        <p:spPr>
          <a:xfrm>
            <a:off x="152400" y="1143000"/>
            <a:ext cx="6781800" cy="4876800"/>
          </a:xfrm>
        </p:spPr>
        <p:txBody>
          <a:bodyPr>
            <a:noAutofit/>
          </a:bodyPr>
          <a:lstStyle/>
          <a:p>
            <a:r>
              <a:rPr lang="en-US" sz="2800" dirty="0"/>
              <a:t>Abolished the consulate government, crowned himself as </a:t>
            </a:r>
            <a:r>
              <a:rPr lang="en-US" sz="2800" dirty="0" smtClean="0"/>
              <a:t>Emperor.</a:t>
            </a:r>
          </a:p>
          <a:p>
            <a:pPr lvl="1"/>
            <a:r>
              <a:rPr lang="en-US" sz="2800" dirty="0" smtClean="0"/>
              <a:t>He crowns himself, rather than the Pope placing the crown on his head.</a:t>
            </a:r>
            <a:endParaRPr lang="en-US" sz="2800" dirty="0"/>
          </a:p>
          <a:p>
            <a:r>
              <a:rPr lang="en-US" sz="2800" dirty="0"/>
              <a:t>Leads French army to control most </a:t>
            </a:r>
            <a:r>
              <a:rPr lang="en-US" sz="2800" dirty="0" smtClean="0"/>
              <a:t/>
            </a:r>
            <a:br>
              <a:rPr lang="en-US" sz="2800" dirty="0" smtClean="0"/>
            </a:br>
            <a:r>
              <a:rPr lang="en-US" sz="2800" dirty="0" smtClean="0"/>
              <a:t>of </a:t>
            </a:r>
            <a:r>
              <a:rPr lang="en-US" sz="2800" dirty="0"/>
              <a:t>Western Europe (besides Spain).</a:t>
            </a:r>
          </a:p>
          <a:p>
            <a:r>
              <a:rPr lang="en-US" sz="2800" dirty="0"/>
              <a:t>Creates Continental System—bans importation of all British goods in Western Europe (little effect).</a:t>
            </a:r>
          </a:p>
          <a:p>
            <a:endParaRPr lang="en-US" dirty="0"/>
          </a:p>
        </p:txBody>
      </p:sp>
      <p:pic>
        <p:nvPicPr>
          <p:cNvPr id="5122" name="Picture 2" descr="http://www.reformation.org/en-emperor-napole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9364" y="3124200"/>
            <a:ext cx="2995168"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4708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Downfall of Napoleon</a:t>
            </a:r>
            <a:endParaRPr lang="en-US" dirty="0"/>
          </a:p>
        </p:txBody>
      </p:sp>
      <p:sp>
        <p:nvSpPr>
          <p:cNvPr id="3" name="Content Placeholder 2"/>
          <p:cNvSpPr>
            <a:spLocks noGrp="1"/>
          </p:cNvSpPr>
          <p:nvPr>
            <p:ph idx="1"/>
          </p:nvPr>
        </p:nvSpPr>
        <p:spPr/>
        <p:txBody>
          <a:bodyPr>
            <a:normAutofit/>
          </a:bodyPr>
          <a:lstStyle/>
          <a:p>
            <a:r>
              <a:rPr lang="en-US" sz="2800" dirty="0"/>
              <a:t>Russia withdraws from Continental System, Napoleon goes to war (loses to Russian winter).</a:t>
            </a:r>
          </a:p>
          <a:p>
            <a:r>
              <a:rPr lang="en-US" sz="2800" dirty="0"/>
              <a:t>Loses to coalition of European armies in 1814, forcibly exiled to island of Elba.</a:t>
            </a:r>
          </a:p>
          <a:p>
            <a:r>
              <a:rPr lang="en-US" sz="2800" dirty="0"/>
              <a:t>Stages escape from exile and returns to France, mobilizing a new army</a:t>
            </a:r>
            <a:r>
              <a:rPr lang="en-US" sz="2800" dirty="0" smtClean="0"/>
              <a:t>.</a:t>
            </a:r>
          </a:p>
          <a:p>
            <a:endParaRPr lang="en-US" sz="2800" dirty="0"/>
          </a:p>
          <a:p>
            <a:r>
              <a:rPr lang="en-US" sz="2800" dirty="0"/>
              <a:t>Loses to coalition of European armies at Waterloo, forcibly exiled to island of St. Helena.</a:t>
            </a:r>
          </a:p>
          <a:p>
            <a:r>
              <a:rPr lang="en-US" sz="2800" dirty="0"/>
              <a:t>Dies in exile in 1821.</a:t>
            </a:r>
          </a:p>
          <a:p>
            <a:endParaRPr lang="en-US" sz="2800" dirty="0"/>
          </a:p>
        </p:txBody>
      </p:sp>
    </p:spTree>
    <p:extLst>
      <p:ext uri="{BB962C8B-B14F-4D97-AF65-F5344CB8AC3E}">
        <p14:creationId xmlns:p14="http://schemas.microsoft.com/office/powerpoint/2010/main" val="21415449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Napoleon</a:t>
            </a:r>
            <a:endParaRPr lang="en-US" dirty="0"/>
          </a:p>
        </p:txBody>
      </p:sp>
      <p:sp>
        <p:nvSpPr>
          <p:cNvPr id="3" name="Content Placeholder 2"/>
          <p:cNvSpPr>
            <a:spLocks noGrp="1"/>
          </p:cNvSpPr>
          <p:nvPr>
            <p:ph idx="1"/>
          </p:nvPr>
        </p:nvSpPr>
        <p:spPr/>
        <p:txBody>
          <a:bodyPr/>
          <a:lstStyle/>
          <a:p>
            <a:r>
              <a:rPr lang="en-US" dirty="0" smtClean="0"/>
              <a:t>Return to the Monarchy (albeit a Constitutional one)</a:t>
            </a:r>
            <a:endParaRPr lang="en-US" dirty="0"/>
          </a:p>
        </p:txBody>
      </p:sp>
    </p:spTree>
    <p:extLst>
      <p:ext uri="{BB962C8B-B14F-4D97-AF65-F5344CB8AC3E}">
        <p14:creationId xmlns:p14="http://schemas.microsoft.com/office/powerpoint/2010/main" val="1314923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5656" y="-152400"/>
            <a:ext cx="8229600" cy="990600"/>
          </a:xfrm>
        </p:spPr>
        <p:txBody>
          <a:bodyPr>
            <a:normAutofit/>
          </a:bodyPr>
          <a:lstStyle/>
          <a:p>
            <a:r>
              <a:rPr lang="en-US" sz="4800" b="1" dirty="0" smtClean="0"/>
              <a:t>Versailles</a:t>
            </a:r>
            <a:endParaRPr lang="en-US" sz="4800" b="1" dirty="0"/>
          </a:p>
        </p:txBody>
      </p:sp>
      <p:pic>
        <p:nvPicPr>
          <p:cNvPr id="2050" name="Picture 2" descr="http://cache.graphicslib.viator.com/graphicslib/thumbs674x446/2050/SITours/giverny-and-versailles-small-group-day-trip-from-paris-in-paris-431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2982" y="3680298"/>
            <a:ext cx="5459041" cy="361236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fgintrand.files.wordpress.com/2012/05/jardins-de-versailles2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685800"/>
            <a:ext cx="5705475" cy="395287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cache.graphicslib.viator.com/graphicslib/thumbs674x446/2050/SITours/versailles-and-giverny-day-trip-in-paris-11546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7798" y="685800"/>
            <a:ext cx="4525317" cy="299449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4318" y="4677666"/>
            <a:ext cx="3738663" cy="2554545"/>
          </a:xfrm>
          <a:prstGeom prst="rect">
            <a:avLst/>
          </a:prstGeom>
          <a:noFill/>
        </p:spPr>
        <p:txBody>
          <a:bodyPr wrap="square" rtlCol="0">
            <a:spAutoFit/>
          </a:bodyPr>
          <a:lstStyle/>
          <a:p>
            <a:r>
              <a:rPr lang="en-US" sz="3200" dirty="0" smtClean="0"/>
              <a:t>Symbol of power and extravagance of the </a:t>
            </a:r>
            <a:r>
              <a:rPr lang="en-US" sz="3200" b="1" dirty="0" err="1"/>
              <a:t>Ancien</a:t>
            </a:r>
            <a:r>
              <a:rPr lang="en-US" sz="3200" b="1" dirty="0"/>
              <a:t> Régime</a:t>
            </a:r>
          </a:p>
          <a:p>
            <a:endParaRPr lang="en-US" sz="3200" dirty="0"/>
          </a:p>
        </p:txBody>
      </p:sp>
    </p:spTree>
    <p:extLst>
      <p:ext uri="{BB962C8B-B14F-4D97-AF65-F5344CB8AC3E}">
        <p14:creationId xmlns:p14="http://schemas.microsoft.com/office/powerpoint/2010/main" val="21996629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French Revolution in a Song</a:t>
            </a:r>
            <a:endParaRPr lang="en-US" dirty="0"/>
          </a:p>
        </p:txBody>
      </p:sp>
      <p:sp>
        <p:nvSpPr>
          <p:cNvPr id="3" name="Content Placeholder 2"/>
          <p:cNvSpPr>
            <a:spLocks noGrp="1"/>
          </p:cNvSpPr>
          <p:nvPr>
            <p:ph idx="1"/>
          </p:nvPr>
        </p:nvSpPr>
        <p:spPr/>
        <p:txBody>
          <a:bodyPr/>
          <a:lstStyle/>
          <a:p>
            <a:r>
              <a:rPr lang="en-US" dirty="0"/>
              <a:t>https://www.youtube.com/watch?v=wXsZbkt0yqo</a:t>
            </a:r>
          </a:p>
        </p:txBody>
      </p:sp>
    </p:spTree>
    <p:extLst>
      <p:ext uri="{BB962C8B-B14F-4D97-AF65-F5344CB8AC3E}">
        <p14:creationId xmlns:p14="http://schemas.microsoft.com/office/powerpoint/2010/main" val="42483708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Crash course</a:t>
            </a:r>
            <a:endParaRPr lang="en-US" dirty="0"/>
          </a:p>
        </p:txBody>
      </p:sp>
      <p:sp>
        <p:nvSpPr>
          <p:cNvPr id="3" name="Content Placeholder 2"/>
          <p:cNvSpPr>
            <a:spLocks noGrp="1"/>
          </p:cNvSpPr>
          <p:nvPr>
            <p:ph idx="1"/>
          </p:nvPr>
        </p:nvSpPr>
        <p:spPr/>
        <p:txBody>
          <a:bodyPr/>
          <a:lstStyle/>
          <a:p>
            <a:r>
              <a:rPr lang="en-US" dirty="0">
                <a:hlinkClick r:id="rId2"/>
              </a:rPr>
              <a:t>https://www.youtube.com/watch?v=lTTvKwCylFY</a:t>
            </a:r>
            <a:endParaRPr lang="en-US" dirty="0"/>
          </a:p>
        </p:txBody>
      </p:sp>
    </p:spTree>
    <p:extLst>
      <p:ext uri="{BB962C8B-B14F-4D97-AF65-F5344CB8AC3E}">
        <p14:creationId xmlns:p14="http://schemas.microsoft.com/office/powerpoint/2010/main" val="28459131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Problems in France</a:t>
            </a:r>
            <a:endParaRPr lang="en-US" dirty="0"/>
          </a:p>
        </p:txBody>
      </p:sp>
      <p:sp>
        <p:nvSpPr>
          <p:cNvPr id="3" name="Content Placeholder 2"/>
          <p:cNvSpPr>
            <a:spLocks noGrp="1"/>
          </p:cNvSpPr>
          <p:nvPr>
            <p:ph idx="1"/>
          </p:nvPr>
        </p:nvSpPr>
        <p:spPr>
          <a:xfrm>
            <a:off x="37288" y="1295400"/>
            <a:ext cx="9106711" cy="4876800"/>
          </a:xfrm>
        </p:spPr>
        <p:txBody>
          <a:bodyPr>
            <a:normAutofit/>
          </a:bodyPr>
          <a:lstStyle/>
          <a:p>
            <a:r>
              <a:rPr lang="en-US" dirty="0" smtClean="0"/>
              <a:t>Louis XIV and his son greatly increased the national debt</a:t>
            </a:r>
          </a:p>
          <a:p>
            <a:pPr lvl="1"/>
            <a:r>
              <a:rPr lang="en-US" dirty="0" smtClean="0"/>
              <a:t>Fought series of wars in Europe</a:t>
            </a:r>
          </a:p>
          <a:p>
            <a:r>
              <a:rPr lang="en-US" dirty="0" smtClean="0"/>
              <a:t>Seven Years’ War vs. Britain and other powers</a:t>
            </a:r>
          </a:p>
          <a:p>
            <a:pPr lvl="1"/>
            <a:r>
              <a:rPr lang="en-US" sz="2400" dirty="0" smtClean="0"/>
              <a:t>Loss of some colonies</a:t>
            </a:r>
          </a:p>
          <a:p>
            <a:r>
              <a:rPr lang="en-US" dirty="0" smtClean="0"/>
              <a:t>Helped fund American Revolution</a:t>
            </a:r>
            <a:endParaRPr lang="en-US" dirty="0"/>
          </a:p>
          <a:p>
            <a:r>
              <a:rPr lang="en-US" dirty="0" smtClean="0"/>
              <a:t>Peasants usually bore most of the tax burden</a:t>
            </a:r>
            <a:endParaRPr lang="en-US" dirty="0"/>
          </a:p>
        </p:txBody>
      </p:sp>
      <p:pic>
        <p:nvPicPr>
          <p:cNvPr id="3074" name="Picture 2" descr="http://histclo.com/imagef/date/2009/05/nain-peas03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029873"/>
            <a:ext cx="3810000" cy="300585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tatic1.squarespace.com/static/5155d9ece4b06ce8229b7640/5159b404e4b0201012e95a74/5159b406e4b0201012e95b46/1364833902647/MmeAntoinette_cak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2909807"/>
            <a:ext cx="2819400" cy="3961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1280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229600" cy="990600"/>
          </a:xfrm>
        </p:spPr>
        <p:txBody>
          <a:bodyPr/>
          <a:lstStyle/>
          <a:p>
            <a:r>
              <a:rPr lang="en-US" dirty="0" smtClean="0"/>
              <a:t>The Three Estates</a:t>
            </a:r>
            <a:endParaRPr lang="en-US" dirty="0"/>
          </a:p>
        </p:txBody>
      </p:sp>
      <p:sp>
        <p:nvSpPr>
          <p:cNvPr id="3" name="Content Placeholder 2"/>
          <p:cNvSpPr>
            <a:spLocks noGrp="1"/>
          </p:cNvSpPr>
          <p:nvPr>
            <p:ph idx="1"/>
          </p:nvPr>
        </p:nvSpPr>
        <p:spPr>
          <a:xfrm>
            <a:off x="76200" y="1447800"/>
            <a:ext cx="5334000" cy="5410200"/>
          </a:xfrm>
        </p:spPr>
        <p:txBody>
          <a:bodyPr>
            <a:normAutofit lnSpcReduction="10000"/>
          </a:bodyPr>
          <a:lstStyle/>
          <a:p>
            <a:r>
              <a:rPr lang="en-US" altLang="en-US" dirty="0"/>
              <a:t>In French society, </a:t>
            </a:r>
            <a:r>
              <a:rPr lang="en-US" altLang="en-US" dirty="0" smtClean="0"/>
              <a:t>people </a:t>
            </a:r>
            <a:r>
              <a:rPr lang="en-US" altLang="en-US" dirty="0"/>
              <a:t>were divided into three </a:t>
            </a:r>
            <a:r>
              <a:rPr lang="en-US" altLang="en-US" dirty="0" smtClean="0"/>
              <a:t>“estates,” each with specific </a:t>
            </a:r>
            <a:r>
              <a:rPr lang="en-US" altLang="en-US" dirty="0"/>
              <a:t>roles and </a:t>
            </a:r>
            <a:r>
              <a:rPr lang="en-US" altLang="en-US" dirty="0" smtClean="0"/>
              <a:t>privileges.</a:t>
            </a:r>
          </a:p>
          <a:p>
            <a:r>
              <a:rPr lang="en-US" altLang="en-US" b="1" dirty="0"/>
              <a:t>First Estate</a:t>
            </a:r>
            <a:r>
              <a:rPr lang="en-US" altLang="en-US" dirty="0"/>
              <a:t>: </a:t>
            </a:r>
            <a:r>
              <a:rPr lang="en-US" altLang="en-US" dirty="0" smtClean="0"/>
              <a:t>Catholic clergy</a:t>
            </a:r>
          </a:p>
          <a:p>
            <a:pPr lvl="1"/>
            <a:r>
              <a:rPr lang="en-US" altLang="en-US" dirty="0" smtClean="0"/>
              <a:t>Ties to Church legitimizes the monarch</a:t>
            </a:r>
          </a:p>
          <a:p>
            <a:pPr lvl="1"/>
            <a:r>
              <a:rPr lang="en-US" altLang="en-US" dirty="0" smtClean="0"/>
              <a:t>Exempt from taxes, despite large land-holdings</a:t>
            </a:r>
            <a:endParaRPr lang="en-US" altLang="en-US" dirty="0"/>
          </a:p>
          <a:p>
            <a:r>
              <a:rPr lang="en-US" altLang="en-US" b="1" dirty="0"/>
              <a:t>Second Estate</a:t>
            </a:r>
            <a:r>
              <a:rPr lang="en-US" altLang="en-US" dirty="0"/>
              <a:t>: </a:t>
            </a:r>
            <a:r>
              <a:rPr lang="en-US" altLang="en-US" dirty="0" smtClean="0"/>
              <a:t>Nobility (Duke, Counts, landowners)</a:t>
            </a:r>
            <a:endParaRPr lang="en-US" altLang="en-US" dirty="0"/>
          </a:p>
          <a:p>
            <a:r>
              <a:rPr lang="en-US" altLang="en-US" b="1" dirty="0"/>
              <a:t>Third Estate</a:t>
            </a:r>
            <a:r>
              <a:rPr lang="en-US" altLang="en-US" dirty="0"/>
              <a:t>: the rest of </a:t>
            </a:r>
            <a:r>
              <a:rPr lang="en-US" altLang="en-US" dirty="0" smtClean="0"/>
              <a:t>society (peasants, commoners)</a:t>
            </a:r>
          </a:p>
          <a:p>
            <a:pPr lvl="1"/>
            <a:r>
              <a:rPr lang="en-US" altLang="en-US" dirty="0" smtClean="0"/>
              <a:t>Poorest group, provided most tax $</a:t>
            </a:r>
          </a:p>
          <a:p>
            <a:r>
              <a:rPr lang="en-US" altLang="en-US" dirty="0" smtClean="0"/>
              <a:t>Estates General: French Parliament, had very little power by 17</a:t>
            </a:r>
            <a:r>
              <a:rPr lang="en-US" altLang="en-US" baseline="30000" dirty="0" smtClean="0"/>
              <a:t>th</a:t>
            </a:r>
            <a:r>
              <a:rPr lang="en-US" altLang="en-US" dirty="0" smtClean="0"/>
              <a:t> century</a:t>
            </a:r>
          </a:p>
          <a:p>
            <a:endParaRPr lang="en-US" dirty="0"/>
          </a:p>
        </p:txBody>
      </p:sp>
      <p:pic>
        <p:nvPicPr>
          <p:cNvPr id="5" name="Picture 2056" descr="S:\Publishing\powerpoint\World history\ZP922\pix\threeestat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990600"/>
            <a:ext cx="4195763"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071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Estates General</a:t>
            </a:r>
            <a:endParaRPr lang="en-US" dirty="0"/>
          </a:p>
        </p:txBody>
      </p:sp>
      <p:sp>
        <p:nvSpPr>
          <p:cNvPr id="3" name="Content Placeholder 2"/>
          <p:cNvSpPr>
            <a:spLocks noGrp="1"/>
          </p:cNvSpPr>
          <p:nvPr>
            <p:ph idx="1"/>
          </p:nvPr>
        </p:nvSpPr>
        <p:spPr/>
        <p:txBody>
          <a:bodyPr/>
          <a:lstStyle/>
          <a:p>
            <a:r>
              <a:rPr lang="en-US" dirty="0" smtClean="0"/>
              <a:t>Convened in Versailles in 1789 to address grievances about taxation</a:t>
            </a:r>
          </a:p>
          <a:p>
            <a:r>
              <a:rPr lang="en-US" dirty="0" smtClean="0"/>
              <a:t>One vote per estate (even though 3</a:t>
            </a:r>
            <a:r>
              <a:rPr lang="en-US" baseline="30000" dirty="0" smtClean="0"/>
              <a:t>rd</a:t>
            </a:r>
            <a:r>
              <a:rPr lang="en-US" dirty="0" smtClean="0"/>
              <a:t> =97% of France)</a:t>
            </a:r>
          </a:p>
          <a:p>
            <a:r>
              <a:rPr lang="en-US" dirty="0" smtClean="0"/>
              <a:t>King Louis XVI rejected proposal of 3</a:t>
            </a:r>
            <a:r>
              <a:rPr lang="en-US" baseline="30000" dirty="0" smtClean="0"/>
              <a:t>rd</a:t>
            </a:r>
            <a:r>
              <a:rPr lang="en-US" dirty="0" smtClean="0"/>
              <a:t> Estate to give each </a:t>
            </a:r>
            <a:r>
              <a:rPr lang="en-US" i="1" dirty="0" smtClean="0"/>
              <a:t>delegate </a:t>
            </a:r>
            <a:r>
              <a:rPr lang="en-US" dirty="0" smtClean="0"/>
              <a:t>a vote</a:t>
            </a:r>
          </a:p>
        </p:txBody>
      </p:sp>
      <p:pic>
        <p:nvPicPr>
          <p:cNvPr id="4098" name="Picture 2" descr="http://files.abovetopsecret.com/files/img/px534f955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9171" y="4648200"/>
            <a:ext cx="3934829" cy="22098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S:\Publishing\powerpoint\World history\ZP922\pix\estates gener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258479"/>
            <a:ext cx="4648200" cy="2599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9195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Third Estate</a:t>
            </a:r>
            <a:endParaRPr lang="en-US" dirty="0"/>
          </a:p>
        </p:txBody>
      </p:sp>
      <p:sp>
        <p:nvSpPr>
          <p:cNvPr id="3" name="Content Placeholder 2"/>
          <p:cNvSpPr>
            <a:spLocks noGrp="1"/>
          </p:cNvSpPr>
          <p:nvPr>
            <p:ph idx="1"/>
          </p:nvPr>
        </p:nvSpPr>
        <p:spPr>
          <a:xfrm>
            <a:off x="228600" y="1600200"/>
            <a:ext cx="8458200" cy="4876800"/>
          </a:xfrm>
        </p:spPr>
        <p:txBody>
          <a:bodyPr>
            <a:normAutofit fontScale="92500" lnSpcReduction="10000"/>
          </a:bodyPr>
          <a:lstStyle/>
          <a:p>
            <a:pPr marL="0" indent="0">
              <a:buNone/>
            </a:pPr>
            <a:r>
              <a:rPr lang="en-US" sz="4000" dirty="0" smtClean="0">
                <a:latin typeface="Baskerville Old Face" panose="02020602080505020303" pitchFamily="18" charset="0"/>
              </a:rPr>
              <a:t>“What </a:t>
            </a:r>
            <a:r>
              <a:rPr lang="en-US" sz="4000" dirty="0">
                <a:latin typeface="Baskerville Old Face" panose="02020602080505020303" pitchFamily="18" charset="0"/>
              </a:rPr>
              <a:t>is the Third Estate? </a:t>
            </a:r>
            <a:r>
              <a:rPr lang="en-US" sz="4000" i="1" dirty="0">
                <a:latin typeface="Baskerville Old Face" panose="02020602080505020303" pitchFamily="18" charset="0"/>
              </a:rPr>
              <a:t>Everything. </a:t>
            </a:r>
            <a:endParaRPr lang="en-US" sz="4000" i="1" dirty="0" smtClean="0">
              <a:latin typeface="Baskerville Old Face" panose="02020602080505020303" pitchFamily="18" charset="0"/>
            </a:endParaRPr>
          </a:p>
          <a:p>
            <a:pPr marL="0" indent="0">
              <a:buNone/>
            </a:pPr>
            <a:r>
              <a:rPr lang="en-US" sz="4000" dirty="0" smtClean="0">
                <a:latin typeface="Baskerville Old Face" panose="02020602080505020303" pitchFamily="18" charset="0"/>
              </a:rPr>
              <a:t>What </a:t>
            </a:r>
            <a:r>
              <a:rPr lang="en-US" sz="4000" dirty="0">
                <a:latin typeface="Baskerville Old Face" panose="02020602080505020303" pitchFamily="18" charset="0"/>
              </a:rPr>
              <a:t>has it been hitherto in the political order? </a:t>
            </a:r>
            <a:r>
              <a:rPr lang="en-US" sz="4000" i="1" dirty="0">
                <a:latin typeface="Baskerville Old Face" panose="02020602080505020303" pitchFamily="18" charset="0"/>
              </a:rPr>
              <a:t>Nothing. </a:t>
            </a:r>
            <a:endParaRPr lang="en-US" sz="4000" i="1" dirty="0" smtClean="0">
              <a:latin typeface="Baskerville Old Face" panose="02020602080505020303" pitchFamily="18" charset="0"/>
            </a:endParaRPr>
          </a:p>
          <a:p>
            <a:pPr marL="0" indent="0">
              <a:buNone/>
            </a:pPr>
            <a:r>
              <a:rPr lang="en-US" sz="4000" dirty="0" smtClean="0">
                <a:latin typeface="Baskerville Old Face" panose="02020602080505020303" pitchFamily="18" charset="0"/>
              </a:rPr>
              <a:t>What </a:t>
            </a:r>
            <a:r>
              <a:rPr lang="en-US" sz="4000" dirty="0">
                <a:latin typeface="Baskerville Old Face" panose="02020602080505020303" pitchFamily="18" charset="0"/>
              </a:rPr>
              <a:t>does it desire to be? </a:t>
            </a:r>
            <a:r>
              <a:rPr lang="en-US" sz="4000" i="1" dirty="0">
                <a:latin typeface="Baskerville Old Face" panose="02020602080505020303" pitchFamily="18" charset="0"/>
              </a:rPr>
              <a:t>Something</a:t>
            </a:r>
            <a:r>
              <a:rPr lang="en-US" sz="4000" i="1" dirty="0" smtClean="0">
                <a:latin typeface="Baskerville Old Face" panose="02020602080505020303" pitchFamily="18" charset="0"/>
              </a:rPr>
              <a:t>.</a:t>
            </a:r>
            <a:r>
              <a:rPr lang="en-US" sz="4000" dirty="0" smtClean="0">
                <a:latin typeface="Baskerville Old Face" panose="02020602080505020303" pitchFamily="18" charset="0"/>
              </a:rPr>
              <a:t>”</a:t>
            </a:r>
          </a:p>
          <a:p>
            <a:pPr marL="0" indent="0">
              <a:buNone/>
            </a:pPr>
            <a:endParaRPr lang="en-US" sz="4000" i="1" dirty="0">
              <a:latin typeface="Baskerville Old Face" panose="02020602080505020303" pitchFamily="18" charset="0"/>
            </a:endParaRPr>
          </a:p>
          <a:p>
            <a:pPr marL="0" indent="0">
              <a:buNone/>
            </a:pPr>
            <a:endParaRPr lang="en-US" sz="4000" i="1" dirty="0" smtClean="0">
              <a:latin typeface="Baskerville Old Face" panose="02020602080505020303" pitchFamily="18" charset="0"/>
            </a:endParaRPr>
          </a:p>
          <a:p>
            <a:pPr marL="0" indent="0">
              <a:buNone/>
            </a:pPr>
            <a:r>
              <a:rPr lang="en-US" sz="3600" i="1" dirty="0" smtClean="0"/>
              <a:t>–</a:t>
            </a:r>
            <a:r>
              <a:rPr lang="en-US" altLang="en-US" sz="3600" dirty="0" err="1"/>
              <a:t>Abb</a:t>
            </a:r>
            <a:r>
              <a:rPr lang="en-US" altLang="en-US" sz="3600" dirty="0" err="1">
                <a:cs typeface="Times New Roman" pitchFamily="18" charset="0"/>
              </a:rPr>
              <a:t>é</a:t>
            </a:r>
            <a:r>
              <a:rPr lang="en-US" altLang="en-US" sz="3600" dirty="0"/>
              <a:t> </a:t>
            </a:r>
            <a:r>
              <a:rPr lang="en-US" sz="3600" dirty="0" smtClean="0"/>
              <a:t>Sieyès (French </a:t>
            </a:r>
            <a:br>
              <a:rPr lang="en-US" sz="3600" dirty="0" smtClean="0"/>
            </a:br>
            <a:r>
              <a:rPr lang="en-US" sz="3600" dirty="0" smtClean="0"/>
              <a:t>clergyman)</a:t>
            </a:r>
            <a:endParaRPr lang="en-US" sz="3600" i="1" dirty="0" smtClean="0"/>
          </a:p>
        </p:txBody>
      </p:sp>
      <p:pic>
        <p:nvPicPr>
          <p:cNvPr id="7170" name="Picture 2" descr="Screen Shot 2013-09-17 at 7.27.06 P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949053"/>
            <a:ext cx="4419600" cy="2908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2559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7170"/>
                                        </p:tgtEl>
                                        <p:attrNameLst>
                                          <p:attrName>style.visibility</p:attrName>
                                        </p:attrNameLst>
                                      </p:cBhvr>
                                      <p:to>
                                        <p:strVal val="visible"/>
                                      </p:to>
                                    </p:set>
                                    <p:animEffect transition="in" filter="fade">
                                      <p:cBhvr>
                                        <p:cTn id="20"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Assembly</a:t>
            </a:r>
            <a:endParaRPr lang="en-US" dirty="0"/>
          </a:p>
        </p:txBody>
      </p:sp>
      <p:sp>
        <p:nvSpPr>
          <p:cNvPr id="3" name="Content Placeholder 2"/>
          <p:cNvSpPr>
            <a:spLocks noGrp="1"/>
          </p:cNvSpPr>
          <p:nvPr>
            <p:ph idx="1"/>
          </p:nvPr>
        </p:nvSpPr>
        <p:spPr>
          <a:xfrm>
            <a:off x="550137" y="1371600"/>
            <a:ext cx="8229600" cy="4876800"/>
          </a:xfrm>
        </p:spPr>
        <p:txBody>
          <a:bodyPr/>
          <a:lstStyle/>
          <a:p>
            <a:r>
              <a:rPr lang="en-US" altLang="en-US" dirty="0"/>
              <a:t>The Third </a:t>
            </a:r>
            <a:r>
              <a:rPr lang="en-US" altLang="en-US" dirty="0" smtClean="0"/>
              <a:t>Estate established </a:t>
            </a:r>
            <a:r>
              <a:rPr lang="en-US" altLang="en-US" dirty="0"/>
              <a:t>its own </a:t>
            </a:r>
            <a:r>
              <a:rPr lang="en-US" altLang="en-US" dirty="0" smtClean="0"/>
              <a:t>government—claimed to be the true representative body of France. </a:t>
            </a:r>
            <a:endParaRPr lang="en-US" altLang="en-US" dirty="0"/>
          </a:p>
          <a:p>
            <a:r>
              <a:rPr lang="en-US" altLang="en-US" dirty="0"/>
              <a:t>On June 17, 1789, the National Assembly was </a:t>
            </a:r>
            <a:r>
              <a:rPr lang="en-US" altLang="en-US" dirty="0" smtClean="0"/>
              <a:t>formed.</a:t>
            </a:r>
          </a:p>
          <a:p>
            <a:pPr lvl="1"/>
            <a:r>
              <a:rPr lang="en-US" altLang="en-US" sz="2400" dirty="0" smtClean="0"/>
              <a:t>Joined by some members of 1</a:t>
            </a:r>
            <a:r>
              <a:rPr lang="en-US" altLang="en-US" sz="2400" baseline="30000" dirty="0" smtClean="0"/>
              <a:t>st</a:t>
            </a:r>
            <a:r>
              <a:rPr lang="en-US" altLang="en-US" sz="2400" dirty="0" smtClean="0"/>
              <a:t> and 2</a:t>
            </a:r>
            <a:r>
              <a:rPr lang="en-US" altLang="en-US" sz="2400" baseline="30000" dirty="0" smtClean="0"/>
              <a:t>nd</a:t>
            </a:r>
            <a:r>
              <a:rPr lang="en-US" altLang="en-US" sz="2400" dirty="0" smtClean="0"/>
              <a:t> Estates.</a:t>
            </a:r>
            <a:endParaRPr lang="en-US" altLang="en-US" sz="2400" dirty="0"/>
          </a:p>
        </p:txBody>
      </p:sp>
      <p:pic>
        <p:nvPicPr>
          <p:cNvPr id="4" name="Picture 10" descr="S:\Publishing\powerpoint\World history\ZP922\pix\third esta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352800"/>
            <a:ext cx="4517161"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6324600" y="4038600"/>
            <a:ext cx="2590801" cy="830997"/>
          </a:xfrm>
          <a:prstGeom prst="rect">
            <a:avLst/>
          </a:prstGeom>
          <a:noFill/>
        </p:spPr>
        <p:txBody>
          <a:bodyPr wrap="square" rtlCol="0">
            <a:spAutoFit/>
          </a:bodyPr>
          <a:lstStyle/>
          <a:p>
            <a:r>
              <a:rPr lang="en-US" sz="2400" dirty="0" smtClean="0"/>
              <a:t>“The Third Estate Awakens”</a:t>
            </a:r>
            <a:endParaRPr lang="en-US" sz="2400" dirty="0"/>
          </a:p>
        </p:txBody>
      </p:sp>
    </p:spTree>
    <p:extLst>
      <p:ext uri="{BB962C8B-B14F-4D97-AF65-F5344CB8AC3E}">
        <p14:creationId xmlns:p14="http://schemas.microsoft.com/office/powerpoint/2010/main" val="1365484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“Tennis Court Oath”</a:t>
            </a:r>
            <a:endParaRPr lang="en-US" dirty="0"/>
          </a:p>
        </p:txBody>
      </p:sp>
      <p:sp>
        <p:nvSpPr>
          <p:cNvPr id="3" name="Content Placeholder 2"/>
          <p:cNvSpPr>
            <a:spLocks noGrp="1"/>
          </p:cNvSpPr>
          <p:nvPr>
            <p:ph idx="1"/>
          </p:nvPr>
        </p:nvSpPr>
        <p:spPr>
          <a:xfrm>
            <a:off x="228600" y="1600200"/>
            <a:ext cx="8763000" cy="4876800"/>
          </a:xfrm>
        </p:spPr>
        <p:txBody>
          <a:bodyPr/>
          <a:lstStyle/>
          <a:p>
            <a:r>
              <a:rPr lang="en-US" dirty="0" smtClean="0"/>
              <a:t>Louis XVI locked the National Assembly out of its meeting hall</a:t>
            </a:r>
          </a:p>
          <a:p>
            <a:r>
              <a:rPr lang="en-US" dirty="0" smtClean="0"/>
              <a:t>Instead, met on a tennis court, vowed not to leave without writing a Constitution</a:t>
            </a:r>
          </a:p>
          <a:p>
            <a:r>
              <a:rPr lang="en-US" dirty="0" smtClean="0"/>
              <a:t>King reversed his stance, but ordered troops to Paris</a:t>
            </a:r>
            <a:endParaRPr lang="en-US" dirty="0"/>
          </a:p>
        </p:txBody>
      </p:sp>
      <p:pic>
        <p:nvPicPr>
          <p:cNvPr id="4" name="Picture 11" descr="S:\Publishing\powerpoint\World history\ZP922\pix\tenniscourtoat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292291"/>
            <a:ext cx="5486400" cy="3578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8" name="Picture 2" descr="http://www.clker.com/cliparts/X/v/F/U/c/3/tennis-racket-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3429000"/>
            <a:ext cx="2057400" cy="1433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3669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2444</TotalTime>
  <Words>1592</Words>
  <Application>Microsoft Office PowerPoint</Application>
  <PresentationFormat>On-screen Show (4:3)</PresentationFormat>
  <Paragraphs>174</Paragraphs>
  <Slides>31</Slides>
  <Notes>7</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Clarity</vt:lpstr>
      <vt:lpstr>The French Revolution</vt:lpstr>
      <vt:lpstr>Absolutism in France</vt:lpstr>
      <vt:lpstr>Versailles</vt:lpstr>
      <vt:lpstr>Financial Problems in France</vt:lpstr>
      <vt:lpstr>The Three Estates</vt:lpstr>
      <vt:lpstr>The Estates General</vt:lpstr>
      <vt:lpstr>The Third Estate</vt:lpstr>
      <vt:lpstr>National Assembly</vt:lpstr>
      <vt:lpstr>“Tennis Court Oath”</vt:lpstr>
      <vt:lpstr>Storming of the Bastille</vt:lpstr>
      <vt:lpstr>The Declaration of the Rights of Man and Citizen</vt:lpstr>
      <vt:lpstr>U.S. Bill of Rights (Also in 1789!)</vt:lpstr>
      <vt:lpstr>Women’s March of 1789 and Louis’ Flight</vt:lpstr>
      <vt:lpstr>Reaction from Europe</vt:lpstr>
      <vt:lpstr>Sans-Culottes and Jacobins </vt:lpstr>
      <vt:lpstr>The Execution of Louis XVI and Marie Antoinette</vt:lpstr>
      <vt:lpstr>DEATH OF KING LOUIS XVI</vt:lpstr>
      <vt:lpstr>Robespierre and the Reign of Terror</vt:lpstr>
      <vt:lpstr>The French Revolution (before The Directory and Napoleon)</vt:lpstr>
      <vt:lpstr>The Directory (1795-1799)</vt:lpstr>
      <vt:lpstr>Napoleon Bonaparte</vt:lpstr>
      <vt:lpstr>Napoleon card sort</vt:lpstr>
      <vt:lpstr>Early Life</vt:lpstr>
      <vt:lpstr>Egypt and Fall of the Directory </vt:lpstr>
      <vt:lpstr>Changes in France under Napoleon</vt:lpstr>
      <vt:lpstr>Napoleonic Code</vt:lpstr>
      <vt:lpstr>Napoleon as Emperor</vt:lpstr>
      <vt:lpstr>Downfall of Napoleon</vt:lpstr>
      <vt:lpstr>After Napoleon</vt:lpstr>
      <vt:lpstr>French Revolution in a Song</vt:lpstr>
      <vt:lpstr>Crash course</vt:lpstr>
    </vt:vector>
  </TitlesOfParts>
  <Company>Howard County Public School System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French Revolution</dc:title>
  <dc:creator>.</dc:creator>
  <cp:lastModifiedBy>.</cp:lastModifiedBy>
  <cp:revision>104</cp:revision>
  <cp:lastPrinted>2015-02-12T11:45:43Z</cp:lastPrinted>
  <dcterms:created xsi:type="dcterms:W3CDTF">2015-02-09T01:56:01Z</dcterms:created>
  <dcterms:modified xsi:type="dcterms:W3CDTF">2015-02-13T13:23:21Z</dcterms:modified>
</cp:coreProperties>
</file>