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4AECB-9BB7-4E10-B2F4-4EBF0CA06777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822A6-0B8E-463D-8DC9-17EE975E6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E3A0-9694-4B85-81B4-DEAD8A664359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A65A9-984E-4C1E-9D54-813A780DF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392A9-D7D5-4163-B67A-4A55AC8641F8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3219-8DCF-4C73-B1B5-07992B940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7AFC-8D5A-46B1-BD00-E2D1260A6733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A91ED-D045-4CF5-B2F8-76FAE8B49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6BF80-8655-4965-8B19-0A301D873DCB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A12CA-0BC1-44AD-872D-B8123076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FAA5B-CEFD-46F7-BD84-1CC3A0C94934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5D5FE-6605-4B29-8685-3F29F3825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63B18-C205-4F58-897F-A19FE080D496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D9561-D5DC-4162-8E52-2B6AA7378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44C27-48A7-4BD1-ADB6-BE527312EB51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52E0-C5F9-4B41-B52D-761B21770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9B7BE-3749-4E0B-AE6B-4DE85CCB1D21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DEFAF-5FD9-4308-A5D9-CA6C59CEB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BFC37-00E0-413E-8DC4-819741CBCC0E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7A3E-902E-41F3-9338-8953A09B5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177B6-681F-4FDB-9643-8231CCCC237E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C011C-68CA-4B61-8E9E-2E2AF1334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DD4C91-DED2-46E8-B1ED-7DC826FDED7F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90122B-95B1-4BC1-8C3D-237A56D74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851648" cy="2362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Commerce &amp; Culture</a:t>
            </a:r>
            <a:br>
              <a:rPr lang="en-US" dirty="0" smtClean="0"/>
            </a:br>
            <a:r>
              <a:rPr lang="en-US" dirty="0" smtClean="0"/>
              <a:t>500-1500</a:t>
            </a:r>
            <a:br>
              <a:rPr lang="en-US" dirty="0" smtClean="0"/>
            </a:br>
            <a:r>
              <a:rPr lang="en-US" dirty="0" smtClean="0"/>
              <a:t>Sea Roads: The Indian Ocean</a:t>
            </a:r>
            <a:endParaRPr lang="en-US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7854950" cy="1752600"/>
          </a:xfrm>
        </p:spPr>
        <p:txBody>
          <a:bodyPr/>
          <a:lstStyle/>
          <a:p>
            <a:pPr marR="0" algn="ctr"/>
            <a:r>
              <a:rPr lang="en-US" dirty="0" smtClean="0"/>
              <a:t>AP World </a:t>
            </a:r>
            <a:r>
              <a:rPr lang="en-US" dirty="0" smtClean="0"/>
              <a:t>History</a:t>
            </a:r>
            <a:endParaRPr lang="en-US" dirty="0" smtClean="0"/>
          </a:p>
          <a:p>
            <a:pPr marR="0" algn="ctr"/>
            <a:r>
              <a:rPr lang="en-US" dirty="0" smtClean="0"/>
              <a:t>Chapter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33450"/>
          </a:xfrm>
        </p:spPr>
        <p:txBody>
          <a:bodyPr/>
          <a:lstStyle/>
          <a:p>
            <a:pPr algn="ctr"/>
            <a:r>
              <a:rPr lang="en-US" smtClean="0"/>
              <a:t>Rise of Islam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4876800" cy="43894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Islam = friendly to </a:t>
            </a:r>
            <a:r>
              <a:rPr lang="en-US" dirty="0" smtClean="0"/>
              <a:t>merchants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Creation of an Arab Empire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Stretching from Atlantic Ocean to India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Brought together </a:t>
            </a:r>
            <a:r>
              <a:rPr lang="en-US" dirty="0" smtClean="0"/>
              <a:t>wide </a:t>
            </a:r>
            <a:r>
              <a:rPr lang="en-US" dirty="0" smtClean="0"/>
              <a:t>range of economies in a single political system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Powerful and wealthy empire = continued to stimulate Indian Ocean trade</a:t>
            </a:r>
            <a:endParaRPr lang="en-US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286000"/>
            <a:ext cx="35147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933450"/>
          </a:xfrm>
        </p:spPr>
        <p:txBody>
          <a:bodyPr/>
          <a:lstStyle/>
          <a:p>
            <a:pPr algn="ctr"/>
            <a:r>
              <a:rPr lang="en-US" smtClean="0"/>
              <a:t>Sea Roads =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767681"/>
            <a:ext cx="5486400" cy="43894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Major </a:t>
            </a:r>
            <a:r>
              <a:rPr lang="en-US" dirty="0" smtClean="0"/>
              <a:t>transformations to two regions: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Southeast Asia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East Africa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Both regions experienced: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Political change </a:t>
            </a:r>
            <a:r>
              <a:rPr lang="en-US" dirty="0" smtClean="0">
                <a:sym typeface="Wingdings" pitchFamily="2" charset="2"/>
              </a:rPr>
              <a:t> rulers used wealth to construct larger states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ym typeface="Wingdings" pitchFamily="2" charset="2"/>
              </a:rPr>
              <a:t>Cultural change  exposure to new religions</a:t>
            </a:r>
            <a:endParaRPr lang="en-US" dirty="0" smtClean="0"/>
          </a:p>
        </p:txBody>
      </p:sp>
      <p:pic>
        <p:nvPicPr>
          <p:cNvPr id="23555" name="Picture 4" descr="map_08_p345_southeast_a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600200"/>
            <a:ext cx="1841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map_08_p347_swahili_co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733800"/>
            <a:ext cx="180975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57250"/>
          </a:xfrm>
        </p:spPr>
        <p:txBody>
          <a:bodyPr/>
          <a:lstStyle/>
          <a:p>
            <a:pPr algn="ctr"/>
            <a:r>
              <a:rPr lang="en-US" smtClean="0"/>
              <a:t>Southeast Asia &amp; Srivijaya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28800"/>
            <a:ext cx="5715000" cy="46482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Southeast Asia = between India and China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Its geography meant it played </a:t>
            </a:r>
            <a:r>
              <a:rPr lang="en-US" dirty="0" smtClean="0"/>
              <a:t>an important role in </a:t>
            </a:r>
            <a:r>
              <a:rPr lang="en-US" dirty="0" smtClean="0"/>
              <a:t>trade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350 CE = Malay sailors </a:t>
            </a:r>
            <a:r>
              <a:rPr lang="en-US" dirty="0" smtClean="0"/>
              <a:t>found a </a:t>
            </a:r>
            <a:r>
              <a:rPr lang="en-US" dirty="0" smtClean="0"/>
              <a:t>sea route between India and China through the straits of Malacca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more </a:t>
            </a:r>
            <a:r>
              <a:rPr lang="en-US" dirty="0" smtClean="0"/>
              <a:t>traders and travelers in the region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ports </a:t>
            </a:r>
            <a:r>
              <a:rPr lang="en-US" dirty="0" smtClean="0"/>
              <a:t>along </a:t>
            </a:r>
            <a:r>
              <a:rPr lang="en-US" dirty="0" smtClean="0"/>
              <a:t>Malaysian </a:t>
            </a:r>
            <a:r>
              <a:rPr lang="en-US" dirty="0" smtClean="0"/>
              <a:t>Peninsula competed to attract these traders</a:t>
            </a:r>
            <a:endParaRPr lang="en-US" dirty="0"/>
          </a:p>
        </p:txBody>
      </p:sp>
      <p:pic>
        <p:nvPicPr>
          <p:cNvPr id="24579" name="Picture 4" descr="map_08_p345_southeast_a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274320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b/bb/Strait_of_malac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914399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0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10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Southeast Asia &amp; </a:t>
            </a:r>
            <a:r>
              <a:rPr lang="en-US" dirty="0" err="1" smtClean="0"/>
              <a:t>Srivijaya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dirty="0" smtClean="0"/>
              <a:t>From this competition emerged the Malay kingdom of </a:t>
            </a:r>
            <a:r>
              <a:rPr lang="en-US" dirty="0" err="1" smtClean="0"/>
              <a:t>Srivijaya</a:t>
            </a:r>
            <a:endParaRPr lang="en-US" dirty="0" smtClean="0"/>
          </a:p>
          <a:p>
            <a:pPr lvl="1"/>
            <a:r>
              <a:rPr lang="en-US" dirty="0" smtClean="0"/>
              <a:t>Dominated this region of Indian Ocean commerce from 670 to 1025</a:t>
            </a:r>
          </a:p>
          <a:p>
            <a:r>
              <a:rPr lang="en-US" dirty="0" smtClean="0"/>
              <a:t>Its advantages:</a:t>
            </a:r>
          </a:p>
          <a:p>
            <a:pPr lvl="1"/>
            <a:r>
              <a:rPr lang="en-US" dirty="0" smtClean="0"/>
              <a:t>Big supply of gold</a:t>
            </a:r>
          </a:p>
          <a:p>
            <a:pPr lvl="1"/>
            <a:r>
              <a:rPr lang="en-US" dirty="0" smtClean="0"/>
              <a:t>Access to in-demand spices</a:t>
            </a:r>
          </a:p>
          <a:p>
            <a:pPr lvl="1"/>
            <a:r>
              <a:rPr lang="en-US" dirty="0" smtClean="0"/>
              <a:t>Taxed passing </a:t>
            </a:r>
            <a:r>
              <a:rPr lang="en-US" dirty="0" smtClean="0"/>
              <a:t>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857250"/>
          </a:xfrm>
        </p:spPr>
        <p:txBody>
          <a:bodyPr/>
          <a:lstStyle/>
          <a:p>
            <a:pPr algn="ctr"/>
            <a:r>
              <a:rPr lang="en-US" smtClean="0"/>
              <a:t>Srivijaya: Cultural Change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4953000" cy="4389437"/>
          </a:xfrm>
        </p:spPr>
        <p:txBody>
          <a:bodyPr/>
          <a:lstStyle/>
          <a:p>
            <a:r>
              <a:rPr lang="en-US" dirty="0" smtClean="0"/>
              <a:t>Influenced by Indian traders and adopted Buddhism</a:t>
            </a:r>
          </a:p>
          <a:p>
            <a:r>
              <a:rPr lang="en-US" dirty="0" smtClean="0"/>
              <a:t>Rulers sponsored the creation of images of the Buddha and different bodhisattvas</a:t>
            </a:r>
          </a:p>
          <a:p>
            <a:r>
              <a:rPr lang="en-US" dirty="0" err="1" smtClean="0"/>
              <a:t>Srivijaya</a:t>
            </a:r>
            <a:r>
              <a:rPr lang="en-US" dirty="0" smtClean="0"/>
              <a:t> = became a major center of Buddhist learning and culture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133600"/>
            <a:ext cx="22621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pPr algn="ctr"/>
            <a:r>
              <a:rPr lang="en-US" smtClean="0"/>
              <a:t>Sailendra Kindgom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kingdom in Southeast Asia influenced by Indian culture</a:t>
            </a:r>
          </a:p>
          <a:p>
            <a:r>
              <a:rPr lang="en-US" dirty="0" smtClean="0"/>
              <a:t>Built huge Hindu temples and Buddhist monuments</a:t>
            </a:r>
          </a:p>
          <a:p>
            <a:r>
              <a:rPr lang="en-US" dirty="0" smtClean="0"/>
              <a:t>Largest Buddhist monument anywhere in the world is located here = Borobudur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038600"/>
            <a:ext cx="3657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smtClean="0"/>
              <a:t>Borobudur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981200" y="1554163"/>
            <a:ext cx="6934200" cy="4389437"/>
          </a:xfrm>
        </p:spPr>
        <p:txBody>
          <a:bodyPr/>
          <a:lstStyle/>
          <a:p>
            <a:r>
              <a:rPr lang="en-US" dirty="0" smtClean="0"/>
              <a:t>Mountain-shaped structure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09799"/>
            <a:ext cx="6400800" cy="438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3450"/>
          </a:xfrm>
        </p:spPr>
        <p:txBody>
          <a:bodyPr/>
          <a:lstStyle/>
          <a:p>
            <a:pPr algn="ctr"/>
            <a:r>
              <a:rPr lang="en-US" smtClean="0"/>
              <a:t>East Africa &amp; Swahili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4953000" cy="4389437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Swahili civilization = set of commercial city-states stretching along the East African coast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Each city-state was politically independent with its own king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Big competition between each city-state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Sharp class distinctions in each city-state </a:t>
            </a:r>
            <a:r>
              <a:rPr lang="en-US" dirty="0" smtClean="0">
                <a:sym typeface="Wingdings" pitchFamily="2" charset="2"/>
              </a:rPr>
              <a:t> big gap between the merchant elite class and the commoners</a:t>
            </a:r>
            <a:endParaRPr lang="en-US" dirty="0" smtClean="0"/>
          </a:p>
        </p:txBody>
      </p:sp>
      <p:pic>
        <p:nvPicPr>
          <p:cNvPr id="29699" name="Picture 2" descr="map_08_p347_swahili_coa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76400"/>
            <a:ext cx="287655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smtClean="0"/>
              <a:t>Swahili: Cultural Change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Arab, Indian, and Persian merchants = always welcome there</a:t>
            </a:r>
          </a:p>
          <a:p>
            <a:r>
              <a:rPr lang="en-US" dirty="0" smtClean="0"/>
              <a:t>Swahili language = blend of </a:t>
            </a:r>
            <a:r>
              <a:rPr lang="en-US" dirty="0" smtClean="0"/>
              <a:t>Bantu </a:t>
            </a:r>
            <a:r>
              <a:rPr lang="en-US" dirty="0" smtClean="0"/>
              <a:t>and Arabic</a:t>
            </a:r>
          </a:p>
          <a:p>
            <a:r>
              <a:rPr lang="en-US" dirty="0" smtClean="0"/>
              <a:t>Swahili civilization = quickly became </a:t>
            </a:r>
            <a:r>
              <a:rPr lang="en-US" dirty="0" smtClean="0"/>
              <a:t>Islamic</a:t>
            </a:r>
            <a:endParaRPr lang="en-US" dirty="0" smtClean="0"/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800600"/>
            <a:ext cx="1795463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Sea </a:t>
            </a:r>
            <a:r>
              <a:rPr lang="en-US" dirty="0" smtClean="0"/>
              <a:t>Exchange—DON’T WRITE</a:t>
            </a:r>
            <a:endParaRPr lang="en-US" dirty="0" smtClean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3962400" cy="4389437"/>
          </a:xfrm>
        </p:spPr>
        <p:txBody>
          <a:bodyPr/>
          <a:lstStyle/>
          <a:p>
            <a:r>
              <a:rPr lang="en-US" smtClean="0"/>
              <a:t>Nothing new</a:t>
            </a:r>
          </a:p>
          <a:p>
            <a:r>
              <a:rPr lang="en-US" smtClean="0"/>
              <a:t>Begins with Mediterranean Sea trade</a:t>
            </a:r>
          </a:p>
          <a:p>
            <a:pPr lvl="1"/>
            <a:r>
              <a:rPr lang="en-US" smtClean="0"/>
              <a:t>Participants = Phoenicians, Greeks, Romans</a:t>
            </a:r>
          </a:p>
          <a:p>
            <a:pPr lvl="1"/>
            <a:r>
              <a:rPr lang="en-US" smtClean="0"/>
              <a:t>Italian city of Venice = major center of commerce</a:t>
            </a:r>
          </a:p>
          <a:p>
            <a:pPr lvl="1"/>
            <a:endParaRPr lang="en-US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 t="13878" b="9796"/>
          <a:stretch>
            <a:fillRect/>
          </a:stretch>
        </p:blipFill>
        <p:spPr bwMode="auto">
          <a:xfrm>
            <a:off x="4419600" y="1828800"/>
            <a:ext cx="43815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3450"/>
          </a:xfrm>
        </p:spPr>
        <p:txBody>
          <a:bodyPr/>
          <a:lstStyle/>
          <a:p>
            <a:pPr algn="ctr"/>
            <a:r>
              <a:rPr lang="en-US" smtClean="0"/>
              <a:t>Coastal Cities = Intermediaries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Got </a:t>
            </a:r>
            <a:r>
              <a:rPr lang="en-US" dirty="0" smtClean="0"/>
              <a:t>valuable </a:t>
            </a:r>
            <a:r>
              <a:rPr lang="en-US" dirty="0" smtClean="0"/>
              <a:t>goods from </a:t>
            </a:r>
            <a:r>
              <a:rPr lang="en-US" dirty="0" smtClean="0"/>
              <a:t>interior </a:t>
            </a:r>
            <a:r>
              <a:rPr lang="en-US" dirty="0" smtClean="0"/>
              <a:t>of </a:t>
            </a:r>
            <a:r>
              <a:rPr lang="en-US" dirty="0" smtClean="0"/>
              <a:t>Africa, sold </a:t>
            </a:r>
            <a:r>
              <a:rPr lang="en-US" dirty="0" smtClean="0"/>
              <a:t>them to others </a:t>
            </a:r>
            <a:endParaRPr lang="en-US" dirty="0" smtClean="0"/>
          </a:p>
          <a:p>
            <a:r>
              <a:rPr lang="en-US" dirty="0" smtClean="0"/>
              <a:t>Allowed </a:t>
            </a:r>
            <a:r>
              <a:rPr lang="en-US" dirty="0" smtClean="0"/>
              <a:t>regions in the interior </a:t>
            </a:r>
            <a:r>
              <a:rPr lang="en-US" dirty="0" smtClean="0"/>
              <a:t>to </a:t>
            </a:r>
            <a:r>
              <a:rPr lang="en-US" dirty="0" smtClean="0"/>
              <a:t>become </a:t>
            </a:r>
            <a:r>
              <a:rPr lang="en-US" dirty="0" smtClean="0"/>
              <a:t>wealthy, </a:t>
            </a:r>
            <a:r>
              <a:rPr lang="en-US" dirty="0" smtClean="0"/>
              <a:t>even though they were not a part of the actual trade network</a:t>
            </a:r>
          </a:p>
          <a:p>
            <a:pPr lvl="1"/>
            <a:r>
              <a:rPr lang="en-US" dirty="0" smtClean="0"/>
              <a:t>Example = </a:t>
            </a:r>
            <a:r>
              <a:rPr lang="en-US" dirty="0" smtClean="0"/>
              <a:t>Great </a:t>
            </a:r>
            <a:r>
              <a:rPr lang="en-US" dirty="0" smtClean="0"/>
              <a:t>Zimbabwe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730314"/>
            <a:ext cx="3371850" cy="28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http://www.youtube.com/watch?v=a6XtBLDmPA0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3450"/>
          </a:xfrm>
        </p:spPr>
        <p:txBody>
          <a:bodyPr/>
          <a:lstStyle/>
          <a:p>
            <a:pPr algn="ctr"/>
            <a:r>
              <a:rPr lang="en-US" dirty="0" smtClean="0"/>
              <a:t>Sea </a:t>
            </a:r>
            <a:r>
              <a:rPr lang="en-US" dirty="0"/>
              <a:t>Exchange—DON’T WRITE</a:t>
            </a:r>
            <a:endParaRPr lang="en-US" dirty="0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962400" y="1935163"/>
            <a:ext cx="4724400" cy="4389437"/>
          </a:xfrm>
        </p:spPr>
        <p:txBody>
          <a:bodyPr/>
          <a:lstStyle/>
          <a:p>
            <a:r>
              <a:rPr lang="en-US" smtClean="0"/>
              <a:t>Begins with Red Sea trade</a:t>
            </a:r>
          </a:p>
          <a:p>
            <a:pPr lvl="1"/>
            <a:r>
              <a:rPr lang="en-US" smtClean="0"/>
              <a:t>Participants = Egyptians, Phoenicians, Greeks, Romans, Africans</a:t>
            </a:r>
          </a:p>
          <a:p>
            <a:pPr lvl="1"/>
            <a:r>
              <a:rPr lang="en-US" smtClean="0"/>
              <a:t>Alexandria = major port and city of commerce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35909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3450"/>
          </a:xfrm>
        </p:spPr>
        <p:txBody>
          <a:bodyPr/>
          <a:lstStyle/>
          <a:p>
            <a:pPr algn="ctr"/>
            <a:r>
              <a:rPr lang="en-US" smtClean="0"/>
              <a:t>Indian Ocean Exchange</a:t>
            </a:r>
          </a:p>
        </p:txBody>
      </p:sp>
      <p:pic>
        <p:nvPicPr>
          <p:cNvPr id="16386" name="Picture 2" descr="map_08_02_the_sea_roa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0866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57250"/>
          </a:xfrm>
        </p:spPr>
        <p:txBody>
          <a:bodyPr/>
          <a:lstStyle/>
          <a:p>
            <a:pPr algn="ctr"/>
            <a:r>
              <a:rPr lang="en-US" smtClean="0"/>
              <a:t>Indian Ocean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Like </a:t>
            </a:r>
            <a:r>
              <a:rPr lang="en-US" dirty="0" smtClean="0"/>
              <a:t>Silk Road, </a:t>
            </a:r>
            <a:r>
              <a:rPr lang="en-US" dirty="0" smtClean="0"/>
              <a:t>trade grew </a:t>
            </a:r>
            <a:r>
              <a:rPr lang="en-US" dirty="0" smtClean="0"/>
              <a:t>because…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Desire </a:t>
            </a:r>
            <a:r>
              <a:rPr lang="en-US" dirty="0" smtClean="0"/>
              <a:t>for goods not available at home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Some goods are the same as Silk Road</a:t>
            </a:r>
            <a:endParaRPr lang="en-US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Ex: silk and porcelain from China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Unlike </a:t>
            </a:r>
            <a:r>
              <a:rPr lang="en-US" dirty="0" smtClean="0"/>
              <a:t>the Silk </a:t>
            </a:r>
            <a:r>
              <a:rPr lang="en-US" dirty="0" smtClean="0"/>
              <a:t>Road: </a:t>
            </a:r>
            <a:r>
              <a:rPr lang="en-US" dirty="0" smtClean="0"/>
              <a:t>transportation costs </a:t>
            </a:r>
            <a:r>
              <a:rPr lang="en-US" u="sng" dirty="0" smtClean="0"/>
              <a:t>much</a:t>
            </a:r>
            <a:r>
              <a:rPr lang="en-US" dirty="0" smtClean="0"/>
              <a:t> lower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Ships could carry </a:t>
            </a:r>
            <a:r>
              <a:rPr lang="en-US" dirty="0" smtClean="0"/>
              <a:t>more goods than </a:t>
            </a:r>
            <a:r>
              <a:rPr lang="en-US" dirty="0" smtClean="0"/>
              <a:t>camels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Sea Roads carried more bulk and staple goods </a:t>
            </a:r>
            <a:r>
              <a:rPr lang="en-US" dirty="0" smtClean="0">
                <a:sym typeface="Wingdings" pitchFamily="2" charset="2"/>
              </a:rPr>
              <a:t> not 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r>
              <a:rPr lang="en-US" sz="1050" dirty="0" smtClean="0">
                <a:sym typeface="Wingdings" pitchFamily="2" charset="2"/>
              </a:rPr>
              <a:t>usually </a:t>
            </a:r>
            <a:r>
              <a:rPr lang="en-US" dirty="0" smtClean="0">
                <a:sym typeface="Wingdings" pitchFamily="2" charset="2"/>
              </a:rPr>
              <a:t>only luxury </a:t>
            </a:r>
            <a:r>
              <a:rPr lang="en-US" dirty="0" smtClean="0">
                <a:sym typeface="Wingdings" pitchFamily="2" charset="2"/>
              </a:rPr>
              <a:t>items like on the Silk </a:t>
            </a:r>
            <a:r>
              <a:rPr lang="en-US" dirty="0" smtClean="0">
                <a:sym typeface="Wingdings" pitchFamily="2" charset="2"/>
              </a:rPr>
              <a:t>Roads</a:t>
            </a:r>
          </a:p>
          <a:p>
            <a:pPr marL="1187767" lvl="3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sym typeface="Wingdings" pitchFamily="2" charset="2"/>
              </a:rPr>
              <a:t>Ex: food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and</a:t>
            </a:r>
            <a:r>
              <a:rPr lang="en-US" sz="2400" dirty="0" smtClean="0">
                <a:sym typeface="Wingdings" pitchFamily="2" charset="2"/>
              </a:rPr>
              <a:t> timber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33450"/>
          </a:xfrm>
        </p:spPr>
        <p:txBody>
          <a:bodyPr/>
          <a:lstStyle/>
          <a:p>
            <a:pPr algn="ctr"/>
            <a:r>
              <a:rPr lang="en-US" smtClean="0"/>
              <a:t>Monsoons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3733800" cy="43894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Made Indian Ocean exchange possible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Monsoons = alternating wind currents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Blow predictably eastward in summer months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Blow predictably westward in winter months</a:t>
            </a:r>
            <a:endParaRPr lang="en-US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752600"/>
            <a:ext cx="2809875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57250"/>
          </a:xfrm>
        </p:spPr>
        <p:txBody>
          <a:bodyPr/>
          <a:lstStyle/>
          <a:p>
            <a:pPr algn="ctr"/>
            <a:r>
              <a:rPr lang="en-US" smtClean="0"/>
              <a:t>Indian Ocean Exchange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676400"/>
          </a:xfrm>
        </p:spPr>
        <p:txBody>
          <a:bodyPr/>
          <a:lstStyle/>
          <a:p>
            <a:r>
              <a:rPr lang="en-US" smtClean="0"/>
              <a:t>Not between countries</a:t>
            </a:r>
          </a:p>
          <a:p>
            <a:r>
              <a:rPr lang="en-US" smtClean="0"/>
              <a:t>Not between entire regions</a:t>
            </a:r>
          </a:p>
          <a:p>
            <a:r>
              <a:rPr lang="en-US" smtClean="0"/>
              <a:t>IS between individual merchant towns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57912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3450"/>
          </a:xfrm>
        </p:spPr>
        <p:txBody>
          <a:bodyPr/>
          <a:lstStyle/>
          <a:p>
            <a:pPr algn="ctr"/>
            <a:r>
              <a:rPr lang="en-US" smtClean="0"/>
              <a:t>Growth of Indian Ocean Trade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major transformations </a:t>
            </a:r>
            <a:r>
              <a:rPr lang="en-US" dirty="0" smtClean="0"/>
              <a:t>(</a:t>
            </a:r>
            <a:r>
              <a:rPr lang="en-US" dirty="0" err="1" smtClean="0"/>
              <a:t>btwn</a:t>
            </a:r>
            <a:r>
              <a:rPr lang="en-US" dirty="0" smtClean="0"/>
              <a:t> 500—1500) that led to growth of the Indian Ocean trade network</a:t>
            </a:r>
          </a:p>
          <a:p>
            <a:pPr marL="849313" lvl="1" indent="-457200">
              <a:buFont typeface="Wingdings 2" pitchFamily="18" charset="2"/>
              <a:buAutoNum type="arabicParenR"/>
            </a:pPr>
            <a:r>
              <a:rPr lang="en-US" dirty="0" smtClean="0"/>
              <a:t>Economic </a:t>
            </a:r>
            <a:r>
              <a:rPr lang="en-US" dirty="0" smtClean="0"/>
              <a:t>and political revival of </a:t>
            </a:r>
            <a:r>
              <a:rPr lang="en-US" dirty="0" smtClean="0"/>
              <a:t>China</a:t>
            </a:r>
          </a:p>
          <a:p>
            <a:pPr marL="849313" lvl="1" indent="-457200">
              <a:buFont typeface="Wingdings 2" pitchFamily="18" charset="2"/>
              <a:buAutoNum type="arabicParenR"/>
            </a:pPr>
            <a:r>
              <a:rPr lang="en-US" dirty="0" smtClean="0"/>
              <a:t>Rise of Islam in the 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657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3450"/>
          </a:xfrm>
        </p:spPr>
        <p:txBody>
          <a:bodyPr/>
          <a:lstStyle/>
          <a:p>
            <a:pPr algn="ctr"/>
            <a:r>
              <a:rPr lang="en-US" smtClean="0"/>
              <a:t>China’s Comeback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centuries after </a:t>
            </a:r>
            <a:r>
              <a:rPr lang="en-US" dirty="0" smtClean="0"/>
              <a:t>collapse </a:t>
            </a:r>
            <a:r>
              <a:rPr lang="en-US" dirty="0" smtClean="0"/>
              <a:t>of the </a:t>
            </a:r>
            <a:r>
              <a:rPr lang="en-US" dirty="0" smtClean="0"/>
              <a:t>Han</a:t>
            </a:r>
            <a:endParaRPr lang="en-US" dirty="0" smtClean="0"/>
          </a:p>
          <a:p>
            <a:r>
              <a:rPr lang="en-US" dirty="0" smtClean="0"/>
              <a:t>Reestablished a unified government</a:t>
            </a:r>
          </a:p>
          <a:p>
            <a:r>
              <a:rPr lang="en-US" dirty="0" smtClean="0"/>
              <a:t>Encouraged sea trade</a:t>
            </a:r>
          </a:p>
          <a:p>
            <a:r>
              <a:rPr lang="en-US" dirty="0" smtClean="0"/>
              <a:t>Economic growth = </a:t>
            </a:r>
            <a:r>
              <a:rPr lang="en-US" dirty="0" smtClean="0"/>
              <a:t>Chinese </a:t>
            </a:r>
            <a:r>
              <a:rPr lang="en-US" dirty="0" smtClean="0"/>
              <a:t>products </a:t>
            </a:r>
            <a:r>
              <a:rPr lang="en-US" dirty="0" smtClean="0"/>
              <a:t>pour </a:t>
            </a:r>
            <a:r>
              <a:rPr lang="en-US" dirty="0" smtClean="0"/>
              <a:t>into trade networks</a:t>
            </a:r>
          </a:p>
          <a:p>
            <a:r>
              <a:rPr lang="en-US" dirty="0" smtClean="0"/>
              <a:t>Technological innovations = larger ships; magnetic compass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09938">
            <a:off x="6248400" y="4800600"/>
            <a:ext cx="21764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</TotalTime>
  <Words>588</Words>
  <Application>Microsoft Office PowerPoint</Application>
  <PresentationFormat>On-screen Show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Commerce &amp; Culture 500-1500 Sea Roads: The Indian Ocean</vt:lpstr>
      <vt:lpstr>Sea Exchange—DON’T WRITE</vt:lpstr>
      <vt:lpstr>Sea Exchange—DON’T WRITE</vt:lpstr>
      <vt:lpstr>Indian Ocean Exchange</vt:lpstr>
      <vt:lpstr>Indian Ocean Exchange</vt:lpstr>
      <vt:lpstr>Monsoons</vt:lpstr>
      <vt:lpstr>Indian Ocean Exchange</vt:lpstr>
      <vt:lpstr>Growth of Indian Ocean Trade</vt:lpstr>
      <vt:lpstr>China’s Comeback</vt:lpstr>
      <vt:lpstr>Rise of Islam</vt:lpstr>
      <vt:lpstr>Sea Roads = Change</vt:lpstr>
      <vt:lpstr>Southeast Asia &amp; Srivijaya</vt:lpstr>
      <vt:lpstr>PowerPoint Presentation</vt:lpstr>
      <vt:lpstr>Southeast Asia &amp; Srivijaya</vt:lpstr>
      <vt:lpstr>Srivijaya: Cultural Change</vt:lpstr>
      <vt:lpstr>Sailendra Kindgom</vt:lpstr>
      <vt:lpstr>Borobudur</vt:lpstr>
      <vt:lpstr>East Africa &amp; Swahili</vt:lpstr>
      <vt:lpstr>Swahili: Cultural Change</vt:lpstr>
      <vt:lpstr>Coastal Cities = Intermediaries</vt:lpstr>
      <vt:lpstr>Crash Course</vt:lpstr>
    </vt:vector>
  </TitlesOfParts>
  <Company>GSCS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Commerce &amp; Culture 500-1500 Sea Roads: The Indian Ocean</dc:title>
  <dc:creator>GSCS</dc:creator>
  <cp:lastModifiedBy>.</cp:lastModifiedBy>
  <cp:revision>58</cp:revision>
  <dcterms:created xsi:type="dcterms:W3CDTF">2011-10-26T12:33:32Z</dcterms:created>
  <dcterms:modified xsi:type="dcterms:W3CDTF">2014-10-21T02:35:43Z</dcterms:modified>
</cp:coreProperties>
</file>