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1" r:id="rId4"/>
    <p:sldId id="263" r:id="rId5"/>
    <p:sldId id="262" r:id="rId6"/>
    <p:sldId id="264" r:id="rId7"/>
    <p:sldId id="269" r:id="rId8"/>
    <p:sldId id="265" r:id="rId9"/>
    <p:sldId id="270" r:id="rId10"/>
    <p:sldId id="271" r:id="rId11"/>
    <p:sldId id="272" r:id="rId12"/>
    <p:sldId id="259" r:id="rId13"/>
    <p:sldId id="258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E4D3419-5BFF-49D4-A30C-15B497B77FA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9798C6A-FE98-4BB6-90A1-D15248BD74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2960"/>
            <a:ext cx="6477000" cy="1828800"/>
          </a:xfrm>
        </p:spPr>
        <p:txBody>
          <a:bodyPr/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6705601" cy="4986529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Experienced most visible benefits of industrialization</a:t>
            </a:r>
          </a:p>
          <a:p>
            <a:r>
              <a:rPr lang="en-US" sz="2200" dirty="0" smtClean="0"/>
              <a:t>Middle class=Professionals needed in an industrial society </a:t>
            </a:r>
          </a:p>
          <a:p>
            <a:pPr lvl="1"/>
            <a:r>
              <a:rPr lang="en-US" sz="2000" dirty="0" smtClean="0"/>
              <a:t>Upper MC= Bankers, businessmen, doctors, teachers, scientists, etc.</a:t>
            </a:r>
          </a:p>
          <a:p>
            <a:pPr lvl="1"/>
            <a:r>
              <a:rPr lang="en-US" sz="2000" dirty="0" smtClean="0"/>
              <a:t>Lower MC= Service sector (secretaries, police, clerks, etc.)</a:t>
            </a:r>
          </a:p>
          <a:p>
            <a:pPr lvl="1"/>
            <a:r>
              <a:rPr lang="en-US" sz="2000" b="1" dirty="0" smtClean="0"/>
              <a:t>NOT manual labor</a:t>
            </a:r>
          </a:p>
          <a:p>
            <a:r>
              <a:rPr lang="en-US" sz="2200" dirty="0" smtClean="0"/>
              <a:t>The vote was opened to many more British [men] in 1832</a:t>
            </a:r>
          </a:p>
          <a:p>
            <a:r>
              <a:rPr lang="en-US" sz="2200" dirty="0" smtClean="0"/>
              <a:t>Women: Expected to be virtuous and homebound wives and mothers—should not work after marriage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Middle </a:t>
            </a:r>
            <a:r>
              <a:rPr lang="en-US" dirty="0"/>
              <a:t>C</a:t>
            </a:r>
            <a:r>
              <a:rPr lang="en-US" dirty="0" smtClean="0"/>
              <a:t>LASS</a:t>
            </a:r>
            <a:endParaRPr lang="en-US" dirty="0"/>
          </a:p>
        </p:txBody>
      </p:sp>
      <p:pic>
        <p:nvPicPr>
          <p:cNvPr id="3074" name="Picture 2" descr="http://www.lisak.net.pl/blog/wp-content/uploads/2014/01/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2438400" cy="26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70% of Britons in 19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 were lower class</a:t>
            </a:r>
          </a:p>
          <a:p>
            <a:r>
              <a:rPr lang="en-US" sz="2200" dirty="0"/>
              <a:t>S</a:t>
            </a:r>
            <a:r>
              <a:rPr lang="en-US" sz="2200" dirty="0" smtClean="0"/>
              <a:t>uffered most, benefited least from IR</a:t>
            </a:r>
          </a:p>
          <a:p>
            <a:r>
              <a:rPr lang="en-US" sz="2200" dirty="0" smtClean="0"/>
              <a:t>Manual Labor jobs: Mines, ports, factories, etc.</a:t>
            </a:r>
          </a:p>
          <a:p>
            <a:r>
              <a:rPr lang="en-US" sz="2200" dirty="0" smtClean="0"/>
              <a:t>Most lived in newly urbanized areas</a:t>
            </a:r>
          </a:p>
          <a:p>
            <a:pPr lvl="1"/>
            <a:r>
              <a:rPr lang="en-US" sz="2000" dirty="0" smtClean="0"/>
              <a:t>Dirty, poor, overcrowded</a:t>
            </a:r>
          </a:p>
          <a:p>
            <a:pPr lvl="1"/>
            <a:r>
              <a:rPr lang="en-US" sz="2000" dirty="0" smtClean="0"/>
              <a:t>Long hours, low wages, child labor</a:t>
            </a:r>
          </a:p>
          <a:p>
            <a:r>
              <a:rPr lang="en-US" sz="2200" dirty="0" smtClean="0"/>
              <a:t>Treated with contempt—poor seen as lazy and/or dumb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impacts: then and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https://www.youtube.com/watch?v=LyRA807djLc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Revolution and Natural Selection</a:t>
            </a:r>
            <a:endParaRPr lang="en-US" dirty="0"/>
          </a:p>
        </p:txBody>
      </p:sp>
      <p:pic>
        <p:nvPicPr>
          <p:cNvPr id="1026" name="Picture 2" descr="http://katiephd.com/wp-content/uploads/2011/05/pep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239000" cy="40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industrial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524000"/>
            <a:ext cx="8407893" cy="4407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MOST important invention of the IR</a:t>
            </a:r>
          </a:p>
          <a:p>
            <a:pPr lvl="1"/>
            <a:r>
              <a:rPr lang="en-US" sz="2600" dirty="0" smtClean="0"/>
              <a:t>Perfected (?) by James Watt</a:t>
            </a:r>
          </a:p>
          <a:p>
            <a:r>
              <a:rPr lang="en-US" sz="2800" dirty="0" smtClean="0"/>
              <a:t>Allowed for new machine-powered inventions in factories (instead of human-power at home)</a:t>
            </a:r>
          </a:p>
          <a:p>
            <a:r>
              <a:rPr lang="en-US" sz="2800" dirty="0" smtClean="0"/>
              <a:t>Also new forms of transportation—railroads and steamships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steam engine</a:t>
            </a:r>
            <a:endParaRPr lang="en-US" dirty="0"/>
          </a:p>
        </p:txBody>
      </p:sp>
      <p:pic>
        <p:nvPicPr>
          <p:cNvPr id="2050" name="Picture 2" descr="http://lancefuhrer.com/_borders/steam_engine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2971800" cy="29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19071"/>
            <a:ext cx="8610599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textile (cloth) industry in Britain became the biggest in the world during the Indus. Rev.</a:t>
            </a:r>
          </a:p>
          <a:p>
            <a:r>
              <a:rPr lang="en-US" sz="2400" dirty="0" smtClean="0"/>
              <a:t>Transition from cottage industry to textile factories</a:t>
            </a:r>
          </a:p>
          <a:p>
            <a:r>
              <a:rPr lang="en-US" sz="2400" dirty="0" smtClean="0"/>
              <a:t>Banning of imported textiles (from India especially) to encourage domestic industry</a:t>
            </a:r>
          </a:p>
          <a:p>
            <a:r>
              <a:rPr lang="en-US" sz="2400" dirty="0" smtClean="0"/>
              <a:t>Multiple new inventions helped speed up and mechanize the process:</a:t>
            </a:r>
          </a:p>
          <a:p>
            <a:pPr lvl="1"/>
            <a:r>
              <a:rPr lang="en-US" sz="2200" dirty="0" smtClean="0"/>
              <a:t>Spinning Jenny</a:t>
            </a:r>
          </a:p>
          <a:p>
            <a:pPr lvl="1"/>
            <a:r>
              <a:rPr lang="en-US" sz="2200" dirty="0" smtClean="0"/>
              <a:t>Flying Shuttle</a:t>
            </a:r>
          </a:p>
          <a:p>
            <a:pPr lvl="1"/>
            <a:r>
              <a:rPr lang="en-US" sz="2200" dirty="0" smtClean="0"/>
              <a:t>Steam-Powered Loom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 &amp; Cotton</a:t>
            </a:r>
            <a:endParaRPr lang="en-US" dirty="0"/>
          </a:p>
        </p:txBody>
      </p:sp>
      <p:pic>
        <p:nvPicPr>
          <p:cNvPr id="1026" name="Picture 2" descr="m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696096"/>
            <a:ext cx="27051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https://www.youtube.com/watch?v=hpwaVqTFteo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Inventions of the 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6629401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Cotton was imported from </a:t>
            </a:r>
          </a:p>
          <a:p>
            <a:pPr lvl="1"/>
            <a:r>
              <a:rPr lang="en-US" sz="2000" dirty="0" smtClean="0"/>
              <a:t>Egypt (British colony 1882-1956)</a:t>
            </a:r>
          </a:p>
          <a:p>
            <a:pPr lvl="1"/>
            <a:r>
              <a:rPr lang="en-US" sz="2000" dirty="0" smtClean="0"/>
              <a:t>India (controlled by British East India Company </a:t>
            </a:r>
            <a:br>
              <a:rPr lang="en-US" sz="2000" dirty="0" smtClean="0"/>
            </a:br>
            <a:r>
              <a:rPr lang="en-US" sz="2000" dirty="0" smtClean="0"/>
              <a:t>1757-1858, British colony 1858-1948) </a:t>
            </a:r>
          </a:p>
          <a:p>
            <a:pPr lvl="1"/>
            <a:r>
              <a:rPr lang="en-US" sz="2000" dirty="0" smtClean="0"/>
              <a:t>American South (produced by…?)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Industrial revolution &amp; </a:t>
            </a:r>
            <a:r>
              <a:rPr lang="en-US" dirty="0" smtClean="0"/>
              <a:t>Cotton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55395"/>
              </p:ext>
            </p:extLst>
          </p:nvPr>
        </p:nvGraphicFramePr>
        <p:xfrm>
          <a:off x="6781800" y="1469426"/>
          <a:ext cx="2286000" cy="53885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3000"/>
                <a:gridCol w="1143000"/>
              </a:tblGrid>
              <a:tr h="516671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American Production of Raw Cotton, 1790-1860 (in bales) 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/>
                        <a:t>Year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Production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/>
                        <a:t>1790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3, 135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/>
                        <a:t>1795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16,719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/>
                        <a:t>1800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73,145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/>
                        <a:t>1805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146,290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/>
                        <a:t>1810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177,638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/>
                        <a:t>1815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208,986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/>
                        <a:t>1820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334,378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 dirty="0"/>
                        <a:t>1825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532, 915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/>
                        <a:t>1830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731,452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/>
                        <a:t>1835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1,060,711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/>
                        <a:t>1840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1,346,232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/>
                        <a:t>1845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1,804,223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/>
                        <a:t>1850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2,133,851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180017">
                <a:tc>
                  <a:txBody>
                    <a:bodyPr/>
                    <a:lstStyle/>
                    <a:p>
                      <a:r>
                        <a:rPr lang="en-US" sz="1600"/>
                        <a:t>1855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3,217,417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  <a:tr h="348344">
                <a:tc>
                  <a:txBody>
                    <a:bodyPr/>
                    <a:lstStyle/>
                    <a:p>
                      <a:r>
                        <a:rPr lang="en-US" sz="1600"/>
                        <a:t>1860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3,837,402</a:t>
                      </a:r>
                    </a:p>
                  </a:txBody>
                  <a:tcPr marL="5845" marR="5845" marT="5845" marB="584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ottonwor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5763"/>
            <a:ext cx="2628900" cy="32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50" y="4038600"/>
            <a:ext cx="3593163" cy="27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4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610601" cy="4407408"/>
          </a:xfrm>
        </p:spPr>
        <p:txBody>
          <a:bodyPr>
            <a:normAutofit/>
          </a:bodyPr>
          <a:lstStyle/>
          <a:p>
            <a:r>
              <a:rPr lang="en-US" dirty="0" smtClean="0"/>
              <a:t>IR would not have been possible without lots of iron ore &amp; coal</a:t>
            </a:r>
          </a:p>
          <a:p>
            <a:r>
              <a:rPr lang="en-US" dirty="0" smtClean="0"/>
              <a:t>Invention of more efficient methods of refining and smelting iron ore—cheaper AND stronger!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onstruction</a:t>
            </a:r>
            <a:r>
              <a:rPr lang="en-US" dirty="0"/>
              <a:t>, tools, shipbuilding, </a:t>
            </a:r>
            <a:r>
              <a:rPr lang="en-US" dirty="0" smtClean="0"/>
              <a:t>looms, </a:t>
            </a:r>
            <a:r>
              <a:rPr lang="en-US" dirty="0"/>
              <a:t>steam engines and railroads </a:t>
            </a:r>
            <a:endParaRPr lang="en-US" dirty="0" smtClean="0"/>
          </a:p>
          <a:p>
            <a:r>
              <a:rPr lang="en-US" dirty="0" smtClean="0"/>
              <a:t>Invention of the steam engine helped pump water out of mines…allowed you to dig deeper to get more coal for steam engines!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and coal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66104"/>
              </p:ext>
            </p:extLst>
          </p:nvPr>
        </p:nvGraphicFramePr>
        <p:xfrm>
          <a:off x="152400" y="4724400"/>
          <a:ext cx="2762250" cy="19202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1125"/>
                <a:gridCol w="138112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Periods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 Tons of Pig Iron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1781-1790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69,000 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1825-1829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669,000 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1855-1859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3,583,000 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1875-1879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6,484,000 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1900-1904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8,778,000 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8801" y="4038600"/>
            <a:ext cx="3031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Amount of Iron Produced </a:t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 Great Britain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54207"/>
              </p:ext>
            </p:extLst>
          </p:nvPr>
        </p:nvGraphicFramePr>
        <p:xfrm>
          <a:off x="6172200" y="4724400"/>
          <a:ext cx="2762250" cy="19202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1125"/>
                <a:gridCol w="138112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Periods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 Tons of </a:t>
                      </a:r>
                      <a:r>
                        <a:rPr lang="en-US" dirty="0" smtClean="0"/>
                        <a:t>Coal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1700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1750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 million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1800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1850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million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1900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 million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2401" y="4038600"/>
            <a:ext cx="26340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Amount of Coal Mined</a:t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 Great Britain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865" y="1524000"/>
            <a:ext cx="8642027" cy="4407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did each of these inventions fill the needs of the Industrial Revolution?</a:t>
            </a:r>
          </a:p>
          <a:p>
            <a:pPr lvl="1"/>
            <a:r>
              <a:rPr lang="en-US" sz="2600" dirty="0" smtClean="0"/>
              <a:t>What economic and social changes did they bring?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Factories and Railroads</a:t>
            </a:r>
            <a:endParaRPr lang="en-US" dirty="0"/>
          </a:p>
        </p:txBody>
      </p:sp>
      <p:pic>
        <p:nvPicPr>
          <p:cNvPr id="3074" name="Picture 2" descr="http://www.uni.edu/schneidj/webquests/adayinthelife/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5" y="2971800"/>
            <a:ext cx="4354062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lapinfo.hu/files/cikkek/4387596b_6dbk54k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41" y="2967446"/>
            <a:ext cx="4032608" cy="31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3341" y="6096000"/>
            <a:ext cx="409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Tom Thumb</a:t>
            </a:r>
            <a:r>
              <a:rPr lang="en-US" dirty="0" smtClean="0"/>
              <a:t>—first American locomotive </a:t>
            </a:r>
            <a:br>
              <a:rPr lang="en-US" dirty="0" smtClean="0"/>
            </a:br>
            <a:r>
              <a:rPr lang="en-US" dirty="0" smtClean="0"/>
              <a:t>(1830, Baltimore to Ellicott 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28600"/>
            <a:ext cx="8839200" cy="1645920"/>
          </a:xfrm>
        </p:spPr>
        <p:txBody>
          <a:bodyPr/>
          <a:lstStyle/>
          <a:p>
            <a:r>
              <a:rPr lang="en-US" sz="8000" dirty="0" smtClean="0"/>
              <a:t>Class in Britain</a:t>
            </a:r>
            <a:endParaRPr lang="en-US" sz="8000" dirty="0"/>
          </a:p>
        </p:txBody>
      </p:sp>
      <p:pic>
        <p:nvPicPr>
          <p:cNvPr id="1026" name="Picture 2" descr="http://www.inglouriousfiction.com/wp-content/uploads/2015/01/downton-s4-725x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52600"/>
            <a:ext cx="8801286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1"/>
            <a:ext cx="8610601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Maintained wealth &amp; holdings</a:t>
            </a:r>
          </a:p>
          <a:p>
            <a:r>
              <a:rPr lang="en-US" sz="2400" dirty="0" smtClean="0"/>
              <a:t>A few thousand families still owned most arable land</a:t>
            </a:r>
          </a:p>
          <a:p>
            <a:pPr lvl="1"/>
            <a:r>
              <a:rPr lang="en-US" sz="2200" dirty="0" smtClean="0"/>
              <a:t>Leased to tenant farmers</a:t>
            </a:r>
          </a:p>
          <a:p>
            <a:r>
              <a:rPr lang="en-US" sz="2400" dirty="0" smtClean="0"/>
              <a:t>Had to begin to share political power with the “new money”—</a:t>
            </a:r>
            <a:r>
              <a:rPr lang="en-US" sz="2200" dirty="0" smtClean="0"/>
              <a:t>Businessmen, manufacturers, bankers</a:t>
            </a:r>
          </a:p>
          <a:p>
            <a:pPr marL="45720" indent="0">
              <a:buNone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Aristocracy</a:t>
            </a:r>
            <a:endParaRPr lang="en-US" dirty="0"/>
          </a:p>
        </p:txBody>
      </p:sp>
      <p:pic>
        <p:nvPicPr>
          <p:cNvPr id="2050" name="Picture 2" descr="http://images.soulpancake.s3.amazonaws.com/2030153326IMGeX137t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381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guim.co.uk/sys-images/Media/Pix/pictures/2013/4/11/1365695129966/Great-Gatsby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2291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3636</TotalTime>
  <Words>513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Impact of the industrial revolution</vt:lpstr>
      <vt:lpstr>The steam engine</vt:lpstr>
      <vt:lpstr>The Industrial revolution &amp; Cotton</vt:lpstr>
      <vt:lpstr>Video: Inventions of the IR</vt:lpstr>
      <vt:lpstr>The Industrial revolution &amp; Cotton</vt:lpstr>
      <vt:lpstr>Iron and coal</vt:lpstr>
      <vt:lpstr>Factories and Railroads</vt:lpstr>
      <vt:lpstr>Class in Britain</vt:lpstr>
      <vt:lpstr>Aristocracy</vt:lpstr>
      <vt:lpstr>RISE of the Middle CLASS</vt:lpstr>
      <vt:lpstr>Lower Class</vt:lpstr>
      <vt:lpstr>Environmental impacts: then and now</vt:lpstr>
      <vt:lpstr>Industrial Revolution and Natural Selection</vt:lpstr>
      <vt:lpstr>China’s industrial revolution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industrial revolution</dc:title>
  <dc:creator>.</dc:creator>
  <cp:lastModifiedBy>.</cp:lastModifiedBy>
  <cp:revision>49</cp:revision>
  <dcterms:created xsi:type="dcterms:W3CDTF">2015-01-26T11:54:38Z</dcterms:created>
  <dcterms:modified xsi:type="dcterms:W3CDTF">2015-01-29T13:03:30Z</dcterms:modified>
</cp:coreProperties>
</file>