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69" r:id="rId3"/>
    <p:sldId id="256" r:id="rId4"/>
    <p:sldId id="257" r:id="rId5"/>
    <p:sldId id="258" r:id="rId6"/>
    <p:sldId id="259" r:id="rId7"/>
    <p:sldId id="260" r:id="rId8"/>
    <p:sldId id="261" r:id="rId9"/>
    <p:sldId id="263" r:id="rId10"/>
    <p:sldId id="262" r:id="rId11"/>
    <p:sldId id="264" r:id="rId12"/>
    <p:sldId id="267" r:id="rId13"/>
    <p:sldId id="265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B1EB-1A26-423E-B909-F6CE2AE9F5A8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81C-A1C4-47CE-B61A-7C2F3E28F9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B1EB-1A26-423E-B909-F6CE2AE9F5A8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81C-A1C4-47CE-B61A-7C2F3E28F9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B1EB-1A26-423E-B909-F6CE2AE9F5A8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81C-A1C4-47CE-B61A-7C2F3E28F9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B1EB-1A26-423E-B909-F6CE2AE9F5A8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81C-A1C4-47CE-B61A-7C2F3E28F9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B1EB-1A26-423E-B909-F6CE2AE9F5A8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81C-A1C4-47CE-B61A-7C2F3E28F9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B1EB-1A26-423E-B909-F6CE2AE9F5A8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81C-A1C4-47CE-B61A-7C2F3E28F9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B1EB-1A26-423E-B909-F6CE2AE9F5A8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81C-A1C4-47CE-B61A-7C2F3E28F9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B1EB-1A26-423E-B909-F6CE2AE9F5A8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81C-A1C4-47CE-B61A-7C2F3E28F9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B1EB-1A26-423E-B909-F6CE2AE9F5A8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81C-A1C4-47CE-B61A-7C2F3E28F9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B1EB-1A26-423E-B909-F6CE2AE9F5A8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81C-A1C4-47CE-B61A-7C2F3E28F95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B1EB-1A26-423E-B909-F6CE2AE9F5A8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DE281C-A1C4-47CE-B61A-7C2F3E28F95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8DE281C-A1C4-47CE-B61A-7C2F3E28F95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E38B1EB-1A26-423E-B909-F6CE2AE9F5A8}" type="datetimeFigureOut">
              <a:rPr lang="en-US" smtClean="0"/>
              <a:t>2/23/2015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20000" cy="1143000"/>
          </a:xfrm>
        </p:spPr>
        <p:txBody>
          <a:bodyPr/>
          <a:lstStyle/>
          <a:p>
            <a:r>
              <a:rPr lang="en-US" dirty="0" smtClean="0"/>
              <a:t>Turn in your Opium Wars Documents if you did not yesterday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667000"/>
            <a:ext cx="7620000" cy="4800600"/>
          </a:xfrm>
        </p:spPr>
        <p:txBody>
          <a:bodyPr/>
          <a:lstStyle/>
          <a:p>
            <a:endParaRPr lang="en-US" dirty="0" smtClean="0"/>
          </a:p>
          <a:p>
            <a:r>
              <a:rPr lang="en-US" sz="4000" dirty="0" smtClean="0"/>
              <a:t>See me if you weren’t here yesterday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8221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h6.ggpht.com/_LenCZlyza20/TSQqgJidNvI/AAAAAAAAJhM/Dadv53c4_GE/tmp5016_thumb_thumb.jpg?imgmax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527" y="-1125"/>
            <a:ext cx="6087473" cy="685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32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Lord Byron and the Greek War for Independence</a:t>
            </a:r>
            <a:endParaRPr lang="en-US" dirty="0"/>
          </a:p>
        </p:txBody>
      </p:sp>
      <p:pic>
        <p:nvPicPr>
          <p:cNvPr id="5122" name="Picture 2" descr="http://upload.wikimedia.org/wikipedia/commons/e/e3/Lord_Byron_on_his_Death-bed_c._18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565" y="3200399"/>
            <a:ext cx="5212081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pload.wikimedia.org/wikipedia/commons/d/d4/Byron_18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4010"/>
            <a:ext cx="39624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97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Troubles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Europeans could trade with Asia w/o the Middle East</a:t>
            </a:r>
          </a:p>
          <a:p>
            <a:r>
              <a:rPr lang="en-US" sz="2400" dirty="0" smtClean="0"/>
              <a:t>Cheap European goods flooded Ottoman markets</a:t>
            </a:r>
          </a:p>
          <a:p>
            <a:r>
              <a:rPr lang="en-US" sz="2400" dirty="0" smtClean="0"/>
              <a:t>Capitulations (agreements, like the unequal treaties) allowed Europeans favorable access in Ottoman economy</a:t>
            </a:r>
          </a:p>
          <a:p>
            <a:r>
              <a:rPr lang="en-US" sz="2400" dirty="0" smtClean="0"/>
              <a:t>Reliance on foreign loans</a:t>
            </a:r>
            <a:endParaRPr lang="en-US" sz="2400" dirty="0"/>
          </a:p>
        </p:txBody>
      </p:sp>
      <p:pic>
        <p:nvPicPr>
          <p:cNvPr id="6146" name="Picture 2" descr="http://blog.estately.com/assets/broke-monopoly-july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390900"/>
            <a:ext cx="34671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16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Defensive Modernization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Ottoman attempts to fix its internal issues</a:t>
            </a:r>
          </a:p>
          <a:p>
            <a:pPr lvl="1"/>
            <a:r>
              <a:rPr lang="en-US" dirty="0" smtClean="0"/>
              <a:t>Experienced nationalist uprisings, not peasant rebellions</a:t>
            </a:r>
          </a:p>
          <a:p>
            <a:pPr lvl="1"/>
            <a:r>
              <a:rPr lang="en-US" dirty="0" smtClean="0"/>
              <a:t>Did not experience major population boom</a:t>
            </a:r>
          </a:p>
          <a:p>
            <a:r>
              <a:rPr lang="en-US" dirty="0" smtClean="0"/>
              <a:t>Attempt to modernize the army and make it European</a:t>
            </a:r>
          </a:p>
          <a:p>
            <a:pPr lvl="1"/>
            <a:r>
              <a:rPr lang="en-US" dirty="0" smtClean="0"/>
              <a:t>Met with resistance from Janissaries, Sultan assassinated </a:t>
            </a:r>
          </a:p>
          <a:p>
            <a:r>
              <a:rPr lang="en-US" b="1" dirty="0" smtClean="0"/>
              <a:t>The </a:t>
            </a:r>
            <a:r>
              <a:rPr lang="en-US" b="1" dirty="0" err="1" smtClean="0"/>
              <a:t>Tanzimat</a:t>
            </a:r>
            <a:r>
              <a:rPr lang="en-US" dirty="0" smtClean="0"/>
              <a:t>: Mid-19</a:t>
            </a:r>
            <a:r>
              <a:rPr lang="en-US" baseline="30000" dirty="0" smtClean="0"/>
              <a:t>th</a:t>
            </a:r>
            <a:r>
              <a:rPr lang="en-US" dirty="0" smtClean="0"/>
              <a:t> century reformist movement</a:t>
            </a:r>
          </a:p>
          <a:p>
            <a:pPr lvl="1"/>
            <a:r>
              <a:rPr lang="en-US" dirty="0" smtClean="0"/>
              <a:t>Modern factories, technologies, law codes, schools</a:t>
            </a:r>
          </a:p>
          <a:p>
            <a:pPr lvl="1"/>
            <a:r>
              <a:rPr lang="en-US" dirty="0" smtClean="0"/>
              <a:t>Attempts to modernize and Westernize the Ottomans</a:t>
            </a:r>
          </a:p>
          <a:p>
            <a:pPr lvl="2"/>
            <a:r>
              <a:rPr lang="en-US" sz="2000" dirty="0" smtClean="0"/>
              <a:t>Move towards secularism, away from Islamism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7112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Young Turks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of civilian and military elites that advocated for…</a:t>
            </a:r>
          </a:p>
          <a:p>
            <a:pPr lvl="1"/>
            <a:r>
              <a:rPr lang="en-US" dirty="0" smtClean="0"/>
              <a:t>Secular, not Islamic, government</a:t>
            </a:r>
          </a:p>
          <a:p>
            <a:pPr lvl="1"/>
            <a:r>
              <a:rPr lang="en-US" dirty="0" smtClean="0"/>
              <a:t>Modernization and Westernization</a:t>
            </a:r>
          </a:p>
          <a:p>
            <a:pPr lvl="1"/>
            <a:r>
              <a:rPr lang="en-US" dirty="0" smtClean="0"/>
              <a:t>Seeing the Ottoman Empire as a Turkish </a:t>
            </a:r>
            <a:r>
              <a:rPr lang="en-US" b="1" dirty="0" smtClean="0"/>
              <a:t>nation</a:t>
            </a:r>
            <a:endParaRPr lang="en-US" dirty="0" smtClean="0"/>
          </a:p>
          <a:p>
            <a:r>
              <a:rPr lang="en-US" dirty="0" smtClean="0"/>
              <a:t>Gained power in 1908 via a military coup against Sultan</a:t>
            </a:r>
          </a:p>
          <a:p>
            <a:pPr lvl="1"/>
            <a:r>
              <a:rPr lang="en-US" dirty="0" smtClean="0"/>
              <a:t>Established a Constitutional government</a:t>
            </a:r>
          </a:p>
          <a:p>
            <a:pPr lvl="1"/>
            <a:r>
              <a:rPr lang="en-US" dirty="0" smtClean="0"/>
              <a:t>Secularized and modernized the country </a:t>
            </a:r>
            <a:br>
              <a:rPr lang="en-US" dirty="0" smtClean="0"/>
            </a:br>
            <a:r>
              <a:rPr lang="en-US" dirty="0" smtClean="0"/>
              <a:t>(see reading)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 descr="http://www.armweeklynews.am/images/young_tur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57254"/>
            <a:ext cx="3605348" cy="278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82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7659687" cy="1168400"/>
          </a:xfrm>
        </p:spPr>
        <p:txBody>
          <a:bodyPr/>
          <a:lstStyle/>
          <a:p>
            <a:r>
              <a:rPr lang="en-US" dirty="0" smtClean="0"/>
              <a:t>The YOUNG TURKS reading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What were the goals of the Young Turks?</a:t>
            </a:r>
          </a:p>
          <a:p>
            <a:r>
              <a:rPr lang="en-US" sz="4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What did they achieve? </a:t>
            </a:r>
          </a:p>
          <a:p>
            <a:r>
              <a:rPr lang="en-US" sz="4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How did their reforms help contribute to the downfall of the empire?</a:t>
            </a:r>
            <a:endParaRPr lang="en-US" sz="4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67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Collapse of the Qing (and the Chinese Dynasties)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30580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dynastic system, which had survived for millennia, ended in 1911</a:t>
            </a:r>
          </a:p>
          <a:p>
            <a:pPr lvl="1"/>
            <a:r>
              <a:rPr lang="en-US" sz="2400" dirty="0" smtClean="0"/>
              <a:t>Series of small revolutions led to overthrow of the Manchu</a:t>
            </a:r>
          </a:p>
          <a:p>
            <a:r>
              <a:rPr lang="en-US" sz="2400" dirty="0" smtClean="0"/>
              <a:t>Replaced with the Republic of China</a:t>
            </a:r>
          </a:p>
          <a:p>
            <a:pPr lvl="1"/>
            <a:r>
              <a:rPr lang="en-US" sz="2400" dirty="0" smtClean="0"/>
              <a:t>First leader: Sun </a:t>
            </a:r>
            <a:r>
              <a:rPr lang="en-US" sz="2400" dirty="0" err="1" smtClean="0"/>
              <a:t>Yat-sen</a:t>
            </a:r>
            <a:endParaRPr lang="en-US" sz="2400" dirty="0"/>
          </a:p>
        </p:txBody>
      </p:sp>
      <p:pic>
        <p:nvPicPr>
          <p:cNvPr id="1026" name="Picture 2" descr="http://upload.wikimedia.org/wikipedia/commons/2/22/Sun_Yat_Sen_portrait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806" y="4038600"/>
            <a:ext cx="2040194" cy="280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76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Imperialism?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77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East’s Encounters with the West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962400" cy="2285999"/>
          </a:xfrm>
        </p:spPr>
        <p:txBody>
          <a:bodyPr/>
          <a:lstStyle/>
          <a:p>
            <a:r>
              <a:rPr lang="en-US" dirty="0" smtClean="0"/>
              <a:t>Western political ambition coupled with military might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304800" y="4114801"/>
            <a:ext cx="4114800" cy="2285999"/>
          </a:xfrm>
        </p:spPr>
        <p:txBody>
          <a:bodyPr/>
          <a:lstStyle/>
          <a:p>
            <a:r>
              <a:rPr lang="en-US" dirty="0" smtClean="0"/>
              <a:t>Culture of the West (language, religion, etc.)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4294967295"/>
          </p:nvPr>
        </p:nvSpPr>
        <p:spPr>
          <a:xfrm>
            <a:off x="4495800" y="1600200"/>
            <a:ext cx="3962400" cy="2286000"/>
          </a:xfrm>
        </p:spPr>
        <p:txBody>
          <a:bodyPr/>
          <a:lstStyle/>
          <a:p>
            <a:r>
              <a:rPr lang="en-US" dirty="0" smtClean="0"/>
              <a:t>Networks of trade from the capitalist West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4294967295"/>
          </p:nvPr>
        </p:nvSpPr>
        <p:spPr>
          <a:xfrm>
            <a:off x="4495800" y="4114800"/>
            <a:ext cx="3962400" cy="2286000"/>
          </a:xfrm>
        </p:spPr>
        <p:txBody>
          <a:bodyPr/>
          <a:lstStyle/>
          <a:p>
            <a:r>
              <a:rPr lang="en-US" dirty="0" smtClean="0"/>
              <a:t>Western modernity (Science, technology, ideas like socialism and individualism)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8957" y="6172200"/>
            <a:ext cx="7539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Resist, accommodate, and/or adapt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3381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build="p"/>
      <p:bldP spid="10" grpId="0" build="p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Expand?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for raw materials</a:t>
            </a:r>
          </a:p>
          <a:p>
            <a:r>
              <a:rPr lang="en-US" dirty="0" smtClean="0"/>
              <a:t>Markets for goods (huge populations!)</a:t>
            </a:r>
          </a:p>
          <a:p>
            <a:r>
              <a:rPr lang="en-US" dirty="0" smtClean="0"/>
              <a:t>Nationalism: securing land for </a:t>
            </a:r>
            <a:r>
              <a:rPr lang="en-US" i="1" dirty="0" smtClean="0"/>
              <a:t>your </a:t>
            </a:r>
            <a:r>
              <a:rPr lang="en-US" dirty="0" smtClean="0"/>
              <a:t>country</a:t>
            </a:r>
          </a:p>
          <a:p>
            <a:r>
              <a:rPr lang="en-US" dirty="0" smtClean="0"/>
              <a:t>New technology made it possible (steamships, telegraph, medicine)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www.universalfunding.com/wp-content/uploads/2014/12/raw-materi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-762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200" y="4458831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“In order to save the 40 million inhabitants of the United Kingdom from murderous civil war, [we] must open up new areas to absorb the excess population and create new markets for the products of the mines and factories.... </a:t>
            </a:r>
          </a:p>
          <a:p>
            <a:endParaRPr lang="en-US" sz="2000" dirty="0" smtClean="0"/>
          </a:p>
          <a:p>
            <a:r>
              <a:rPr lang="en-US" sz="2000" dirty="0" smtClean="0"/>
              <a:t>The British Empire is a matter of bread and butter. If you wish to avoid civil war, then you must become an imperialist.” –Cecil Rhodes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418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Racism and “THE OTHER”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73563"/>
          </a:xfrm>
        </p:spPr>
        <p:txBody>
          <a:bodyPr/>
          <a:lstStyle/>
          <a:p>
            <a:r>
              <a:rPr lang="en-US" dirty="0" smtClean="0"/>
              <a:t>Christian v. Others during the Crusades, </a:t>
            </a:r>
            <a:br>
              <a:rPr lang="en-US" dirty="0" smtClean="0"/>
            </a:br>
            <a:r>
              <a:rPr lang="en-US" dirty="0" smtClean="0"/>
              <a:t>now Whites v. Others</a:t>
            </a:r>
            <a:endParaRPr lang="en-US" dirty="0"/>
          </a:p>
          <a:p>
            <a:r>
              <a:rPr lang="en-US" dirty="0" smtClean="0"/>
              <a:t>Development of theory of </a:t>
            </a:r>
            <a:br>
              <a:rPr lang="en-US" dirty="0" smtClean="0"/>
            </a:br>
            <a:r>
              <a:rPr lang="en-US" dirty="0" smtClean="0"/>
              <a:t>races—certain races are</a:t>
            </a:r>
            <a:br>
              <a:rPr lang="en-US" dirty="0" smtClean="0"/>
            </a:br>
            <a:r>
              <a:rPr lang="en-US" dirty="0" smtClean="0"/>
              <a:t>scientifically superior</a:t>
            </a:r>
          </a:p>
          <a:p>
            <a:r>
              <a:rPr lang="en-US" dirty="0" smtClean="0"/>
              <a:t>Makes imperialism inevitable, </a:t>
            </a:r>
            <a:br>
              <a:rPr lang="en-US" dirty="0" smtClean="0"/>
            </a:br>
            <a:r>
              <a:rPr lang="en-US" dirty="0" smtClean="0"/>
              <a:t>humane, and a duty</a:t>
            </a:r>
            <a:endParaRPr lang="en-US" dirty="0"/>
          </a:p>
        </p:txBody>
      </p:sp>
      <p:pic>
        <p:nvPicPr>
          <p:cNvPr id="2050" name="Picture 2" descr="Progressive Development of Man.--(2) Evolution. Illustration from With the World's People by John Clark Ridpath (Clark E Ridpath, 1912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3190875"/>
            <a:ext cx="3914775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45496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“Take up the White Man’s burden—</a:t>
            </a:r>
          </a:p>
          <a:p>
            <a:r>
              <a:rPr lang="en-US" dirty="0" smtClean="0"/>
              <a:t>Send forth the best ye breed—</a:t>
            </a:r>
          </a:p>
          <a:p>
            <a:r>
              <a:rPr lang="en-US" dirty="0" smtClean="0"/>
              <a:t>Go send your sons to exile</a:t>
            </a:r>
          </a:p>
          <a:p>
            <a:r>
              <a:rPr lang="en-US" dirty="0" smtClean="0"/>
              <a:t>To serve your captives' need</a:t>
            </a:r>
          </a:p>
          <a:p>
            <a:r>
              <a:rPr lang="en-US" dirty="0" smtClean="0"/>
              <a:t>To wait in heavy harness</a:t>
            </a:r>
          </a:p>
          <a:p>
            <a:r>
              <a:rPr lang="en-US" dirty="0" smtClean="0"/>
              <a:t>On fluttered folk and wild—</a:t>
            </a:r>
          </a:p>
          <a:p>
            <a:r>
              <a:rPr lang="en-US" dirty="0" smtClean="0"/>
              <a:t>Your new-caught, sullen peoples,</a:t>
            </a:r>
          </a:p>
          <a:p>
            <a:r>
              <a:rPr lang="en-US" dirty="0" smtClean="0"/>
              <a:t>Half devil and half child”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52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0"/>
            <a:ext cx="7659687" cy="1168400"/>
          </a:xfrm>
        </p:spPr>
        <p:txBody>
          <a:bodyPr/>
          <a:lstStyle/>
          <a:p>
            <a:r>
              <a:rPr lang="en-US" dirty="0" smtClean="0"/>
              <a:t>Europe and the ottoman empire</a:t>
            </a:r>
            <a:endParaRPr lang="en-US" dirty="0"/>
          </a:p>
        </p:txBody>
      </p:sp>
      <p:pic>
        <p:nvPicPr>
          <p:cNvPr id="1026" name="Picture 2" descr="http://www.historyonmaps.com/ColourSamples/cbig/OttomanEmpire1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7239000" cy="620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74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Sick Man of Europe”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Ottoman Empire (1299-1918) had been center of Islamic World, a fearsome opponent for European powers</a:t>
            </a:r>
          </a:p>
          <a:p>
            <a:r>
              <a:rPr lang="en-US" dirty="0" smtClean="0"/>
              <a:t>By the end of the 19</a:t>
            </a:r>
            <a:r>
              <a:rPr lang="en-US" baseline="30000" dirty="0" smtClean="0"/>
              <a:t>th</a:t>
            </a:r>
            <a:r>
              <a:rPr lang="en-US" dirty="0" smtClean="0"/>
              <a:t> century, was no longer equal (or superior) to Europe</a:t>
            </a:r>
          </a:p>
          <a:p>
            <a:r>
              <a:rPr lang="en-US" dirty="0" smtClean="0"/>
              <a:t>Europeans had conquered many formerly Islamic and Ottoman territories</a:t>
            </a:r>
          </a:p>
          <a:p>
            <a:pPr lvl="1"/>
            <a:r>
              <a:rPr lang="en-US" dirty="0" smtClean="0"/>
              <a:t>Egypt conquered by French (Napoleon) but then established own nation</a:t>
            </a:r>
          </a:p>
          <a:p>
            <a:pPr lvl="1"/>
            <a:r>
              <a:rPr lang="en-US" dirty="0" smtClean="0"/>
              <a:t>Greece, Serbia, Bulgaria, Romania overthrew</a:t>
            </a:r>
            <a:br>
              <a:rPr lang="en-US" dirty="0" smtClean="0"/>
            </a:br>
            <a:r>
              <a:rPr lang="en-US" dirty="0" smtClean="0"/>
              <a:t>Ottoman rule (partly nationalism, partly </a:t>
            </a:r>
            <a:br>
              <a:rPr lang="en-US" dirty="0" smtClean="0"/>
            </a:br>
            <a:r>
              <a:rPr lang="en-US" dirty="0" smtClean="0"/>
              <a:t>British or Russian assistance)</a:t>
            </a:r>
          </a:p>
        </p:txBody>
      </p:sp>
      <p:pic>
        <p:nvPicPr>
          <p:cNvPr id="2052" name="Picture 4" descr="http://etc.usf.edu/clipart/24300/24338/sick_man_24338_l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846" y="4306878"/>
            <a:ext cx="3352800" cy="257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65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1513"/>
            <a:ext cx="9144000" cy="586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74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2136</TotalTime>
  <Words>556</Words>
  <Application>Microsoft Office PowerPoint</Application>
  <PresentationFormat>On-screen Show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Adjacency</vt:lpstr>
      <vt:lpstr>Turn in your Opium Wars Documents if you did not yesterday</vt:lpstr>
      <vt:lpstr>Collapse of the Qing (and the Chinese Dynasties)</vt:lpstr>
      <vt:lpstr>Why Imperialism?</vt:lpstr>
      <vt:lpstr>The East’s Encounters with the West</vt:lpstr>
      <vt:lpstr>Why Expand?</vt:lpstr>
      <vt:lpstr>Racism and “THE OTHER”</vt:lpstr>
      <vt:lpstr>Europe and the ottoman empire</vt:lpstr>
      <vt:lpstr>“The Sick Man of Europe”</vt:lpstr>
      <vt:lpstr>PowerPoint Presentation</vt:lpstr>
      <vt:lpstr>PowerPoint Presentation</vt:lpstr>
      <vt:lpstr>Lord Byron and the Greek War for Independence</vt:lpstr>
      <vt:lpstr>Economic Troubles</vt:lpstr>
      <vt:lpstr>Defensive Modernization</vt:lpstr>
      <vt:lpstr>The Young Turks</vt:lpstr>
      <vt:lpstr>The YOUNG TURKS reading</vt:lpstr>
    </vt:vector>
  </TitlesOfParts>
  <Company>Howard County Public School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 and the Ottoman Empire</dc:title>
  <dc:creator>.</dc:creator>
  <cp:lastModifiedBy>.</cp:lastModifiedBy>
  <cp:revision>34</cp:revision>
  <dcterms:created xsi:type="dcterms:W3CDTF">2015-02-24T02:30:17Z</dcterms:created>
  <dcterms:modified xsi:type="dcterms:W3CDTF">2015-02-25T14:06:27Z</dcterms:modified>
</cp:coreProperties>
</file>