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61" r:id="rId2"/>
    <p:sldId id="262" r:id="rId3"/>
    <p:sldId id="264" r:id="rId4"/>
    <p:sldId id="257" r:id="rId5"/>
    <p:sldId id="263" r:id="rId6"/>
    <p:sldId id="258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15D27-3A87-4ABB-A239-BD6780ADBDD3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8BD56-6E2D-40BD-B4BD-B375A19F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D7F47-709A-4DAB-B086-2C93D221F04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A1900B2-4A3B-4FFD-BEC7-F7CA436817D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5B847E-5901-4A92-96D3-17C5E589561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00B2-4A3B-4FFD-BEC7-F7CA436817D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847E-5901-4A92-96D3-17C5E5895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00B2-4A3B-4FFD-BEC7-F7CA436817D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35B847E-5901-4A92-96D3-17C5E5895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5F119ADE-9E55-4478-916B-36355E2C7D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77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00B2-4A3B-4FFD-BEC7-F7CA436817D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847E-5901-4A92-96D3-17C5E58956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1900B2-4A3B-4FFD-BEC7-F7CA436817D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35B847E-5901-4A92-96D3-17C5E589561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00B2-4A3B-4FFD-BEC7-F7CA436817D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847E-5901-4A92-96D3-17C5E58956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00B2-4A3B-4FFD-BEC7-F7CA436817D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847E-5901-4A92-96D3-17C5E589561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00B2-4A3B-4FFD-BEC7-F7CA436817D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847E-5901-4A92-96D3-17C5E58956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00B2-4A3B-4FFD-BEC7-F7CA436817D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847E-5901-4A92-96D3-17C5E5895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00B2-4A3B-4FFD-BEC7-F7CA436817D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5B847E-5901-4A92-96D3-17C5E589561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00B2-4A3B-4FFD-BEC7-F7CA436817D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847E-5901-4A92-96D3-17C5E589561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A1900B2-4A3B-4FFD-BEC7-F7CA436817D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35B847E-5901-4A92-96D3-17C5E58956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6324600" cy="1828800"/>
          </a:xfrm>
        </p:spPr>
        <p:txBody>
          <a:bodyPr/>
          <a:lstStyle/>
          <a:p>
            <a:r>
              <a:rPr lang="en-US" dirty="0" smtClean="0"/>
              <a:t>Catholicism, Society, and New </a:t>
            </a:r>
            <a:r>
              <a:rPr lang="en-US" dirty="0"/>
              <a:t>S</a:t>
            </a:r>
            <a:r>
              <a:rPr lang="en-US" dirty="0" smtClean="0"/>
              <a:t>pain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24100"/>
            <a:ext cx="2814322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4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most urbanized and populated areas in the Americas were under Spanish control</a:t>
            </a:r>
          </a:p>
          <a:p>
            <a:pPr lvl="1"/>
            <a:r>
              <a:rPr lang="en-US" sz="2000" dirty="0" smtClean="0"/>
              <a:t>Strict bureaucracy, ruled </a:t>
            </a:r>
            <a:r>
              <a:rPr lang="en-US" sz="2000" dirty="0" smtClean="0"/>
              <a:t>ultimately by </a:t>
            </a:r>
            <a:r>
              <a:rPr lang="en-US" sz="2000" dirty="0" smtClean="0"/>
              <a:t>Spanish crown abroad</a:t>
            </a:r>
          </a:p>
          <a:p>
            <a:pPr lvl="1"/>
            <a:r>
              <a:rPr lang="en-US" sz="2000" dirty="0" smtClean="0"/>
              <a:t>Created a social hierarchy to accommodate the diverse range of people—Europeans, Africans, Indians, mixed race [mestizo=part-Indian, mulatto=part-African]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b="1" dirty="0" err="1" smtClean="0"/>
              <a:t>Peninsulares</a:t>
            </a:r>
            <a:r>
              <a:rPr lang="en-US" dirty="0"/>
              <a:t>: New World Colonists who were born in Spain</a:t>
            </a:r>
          </a:p>
          <a:p>
            <a:r>
              <a:rPr lang="en-US" b="1" dirty="0"/>
              <a:t>Creoles</a:t>
            </a:r>
            <a:r>
              <a:rPr lang="en-US" dirty="0"/>
              <a:t>: People of Spanish origin, born in the </a:t>
            </a:r>
            <a:r>
              <a:rPr lang="en-US" dirty="0" smtClean="0"/>
              <a:t>Americas</a:t>
            </a:r>
          </a:p>
          <a:p>
            <a:pPr lvl="1"/>
            <a:r>
              <a:rPr lang="en-US" dirty="0" smtClean="0"/>
              <a:t>These two groups generally held the land and plantations</a:t>
            </a:r>
          </a:p>
          <a:p>
            <a:endParaRPr lang="en-US" dirty="0"/>
          </a:p>
          <a:p>
            <a:r>
              <a:rPr lang="en-US" dirty="0" err="1" smtClean="0"/>
              <a:t>Peninsulares</a:t>
            </a:r>
            <a:r>
              <a:rPr lang="en-US" dirty="0" smtClean="0"/>
              <a:t> &gt; Creoles &gt; Mestizos &gt; Mulattoes &gt; Indians </a:t>
            </a:r>
            <a:br>
              <a:rPr lang="en-US" dirty="0" smtClean="0"/>
            </a:br>
            <a:r>
              <a:rPr lang="en-US" dirty="0" smtClean="0"/>
              <a:t>&gt;   African slaves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Spain and social hierarchy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Mixed race group: Generally Spanish father, Indian mother</a:t>
            </a:r>
          </a:p>
          <a:p>
            <a:pPr lvl="1"/>
            <a:r>
              <a:rPr lang="en-US" sz="2000" dirty="0" smtClean="0"/>
              <a:t>7:1 ratio of Spanish men to Spanish women </a:t>
            </a:r>
            <a:br>
              <a:rPr lang="en-US" sz="2000" dirty="0" smtClean="0"/>
            </a:br>
            <a:r>
              <a:rPr lang="en-US" sz="2000" dirty="0" smtClean="0"/>
              <a:t>(great if you’re a picky lady!)</a:t>
            </a:r>
          </a:p>
          <a:p>
            <a:pPr lvl="1"/>
            <a:r>
              <a:rPr lang="en-US" sz="2000" dirty="0" smtClean="0"/>
              <a:t>Many Indian women sought the protection associated with having a Spanish husband</a:t>
            </a:r>
          </a:p>
          <a:p>
            <a:pPr lvl="1"/>
            <a:r>
              <a:rPr lang="en-US" sz="2000" dirty="0" smtClean="0"/>
              <a:t>Spaniards married into elite Indian households—Cortés had children with TWO of </a:t>
            </a:r>
            <a:r>
              <a:rPr lang="en-US" sz="2000" dirty="0" err="1" smtClean="0"/>
              <a:t>Moctezuma’s</a:t>
            </a:r>
            <a:r>
              <a:rPr lang="en-US" sz="2000" dirty="0" smtClean="0"/>
              <a:t> daughters!</a:t>
            </a:r>
          </a:p>
          <a:p>
            <a:r>
              <a:rPr lang="en-US" sz="2400" dirty="0" smtClean="0"/>
              <a:t>Looked down upon by </a:t>
            </a:r>
            <a:r>
              <a:rPr lang="en-US" sz="2400" dirty="0" smtClean="0"/>
              <a:t>Spaniards</a:t>
            </a:r>
            <a:endParaRPr lang="en-US" sz="2400" dirty="0" smtClean="0"/>
          </a:p>
          <a:p>
            <a:r>
              <a:rPr lang="en-US" sz="2400" dirty="0" smtClean="0"/>
              <a:t>Blended Spanish and Indian </a:t>
            </a:r>
            <a:r>
              <a:rPr lang="en-US" sz="2400" dirty="0" smtClean="0"/>
              <a:t>identities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Mestizos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RELIGION IN THE AMERICAS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407893" cy="44074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Spain remained a Catholic nation after the Reformation</a:t>
            </a:r>
          </a:p>
          <a:p>
            <a:r>
              <a:rPr lang="en-US" sz="2400" dirty="0" smtClean="0"/>
              <a:t>Missionaries and priests arrived soon after the conquistadors</a:t>
            </a:r>
          </a:p>
          <a:p>
            <a:pPr lvl="1"/>
            <a:r>
              <a:rPr lang="en-US" sz="2200" dirty="0" smtClean="0"/>
              <a:t>Many Indians converted to Christianity (willingly and forcibly)</a:t>
            </a:r>
          </a:p>
          <a:p>
            <a:pPr lvl="1"/>
            <a:r>
              <a:rPr lang="en-US" sz="2200" dirty="0" smtClean="0"/>
              <a:t>They b</a:t>
            </a:r>
            <a:r>
              <a:rPr lang="en-US" sz="2200" dirty="0" smtClean="0"/>
              <a:t>lended Christian Saints with local gods</a:t>
            </a:r>
          </a:p>
          <a:p>
            <a:pPr lvl="1"/>
            <a:r>
              <a:rPr lang="en-US" sz="2200" dirty="0" smtClean="0"/>
              <a:t>Syncretic religions: </a:t>
            </a:r>
            <a:r>
              <a:rPr lang="en-US" sz="2200" dirty="0" err="1" smtClean="0"/>
              <a:t>Vodoo</a:t>
            </a:r>
            <a:r>
              <a:rPr lang="en-US" sz="2200" dirty="0" smtClean="0"/>
              <a:t>/</a:t>
            </a:r>
            <a:r>
              <a:rPr lang="en-US" sz="2200" dirty="0" err="1" smtClean="0"/>
              <a:t>Vodou</a:t>
            </a:r>
            <a:r>
              <a:rPr lang="en-US" sz="2200" dirty="0" smtClean="0"/>
              <a:t>, Santeria</a:t>
            </a:r>
            <a:endParaRPr lang="en-US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Americas and </a:t>
            </a:r>
            <a:r>
              <a:rPr lang="en-US" dirty="0" err="1" smtClean="0"/>
              <a:t>cATHOLICISM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37898"/>
            <a:ext cx="2053046" cy="319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74648" y="6077634"/>
            <a:ext cx="151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Virgin Mary </a:t>
            </a:r>
            <a:br>
              <a:rPr lang="en-US" dirty="0" smtClean="0"/>
            </a:br>
            <a:r>
              <a:rPr lang="en-US" dirty="0" smtClean="0"/>
              <a:t>of Guadalupe</a:t>
            </a:r>
            <a:endParaRPr lang="en-US" dirty="0"/>
          </a:p>
        </p:txBody>
      </p:sp>
      <p:pic>
        <p:nvPicPr>
          <p:cNvPr id="1026" name="Picture 2" descr="http://www.earthenvesseljournal.com/static/images/KentArticles/Santeria%20S%20to%20S/santeria%20altar%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3842"/>
            <a:ext cx="3065906" cy="205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7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was Catholicism spread in Mexico?</a:t>
            </a:r>
          </a:p>
          <a:p>
            <a:r>
              <a:rPr lang="en-US" sz="2800" dirty="0" smtClean="0"/>
              <a:t>How did the native population respond to the introduction of Catholicism?</a:t>
            </a:r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Fray </a:t>
            </a:r>
            <a:r>
              <a:rPr lang="en-US" dirty="0" err="1" smtClean="0"/>
              <a:t>diego</a:t>
            </a:r>
            <a:r>
              <a:rPr lang="en-US" dirty="0" smtClean="0"/>
              <a:t> de </a:t>
            </a:r>
            <a:r>
              <a:rPr lang="en-US" dirty="0" err="1" smtClean="0"/>
              <a:t>landa</a:t>
            </a:r>
            <a:endParaRPr lang="en-US" dirty="0"/>
          </a:p>
        </p:txBody>
      </p:sp>
      <p:pic>
        <p:nvPicPr>
          <p:cNvPr id="2050" name="Picture 2" descr="http://upload.wikimedia.org/wikipedia/commons/thumb/7/75/Diego_de_Landa.jpg/220px-Diego_de_La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6" y="3444033"/>
            <a:ext cx="3310714" cy="328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afoya.ws/ePortfolio/Technology/Development%20of%20Writing/images/maya-codex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444033"/>
            <a:ext cx="4105275" cy="254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57986" y="6077634"/>
            <a:ext cx="2809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Mayan Codex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79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6425" cy="1143000"/>
          </a:xfrm>
        </p:spPr>
        <p:txBody>
          <a:bodyPr/>
          <a:lstStyle/>
          <a:p>
            <a:r>
              <a:rPr lang="en-US" cap="none" dirty="0" err="1"/>
              <a:t>Sor</a:t>
            </a:r>
            <a:r>
              <a:rPr lang="en-US" cap="none" dirty="0"/>
              <a:t> Juana Inés de la Cruz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What aspects of her life seem “Spanish”?</a:t>
            </a:r>
          </a:p>
          <a:p>
            <a:r>
              <a:rPr lang="en-US" altLang="en-US" dirty="0" smtClean="0"/>
              <a:t>Identify </a:t>
            </a:r>
            <a:r>
              <a:rPr lang="en-US" altLang="en-US" dirty="0"/>
              <a:t>the role of the Catholic Church in her life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r>
              <a:rPr lang="en-US" altLang="en-US" dirty="0"/>
              <a:t>Do you think that she found Catholic culture to be oppressive, neutral or liberating?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990600"/>
            <a:ext cx="4195762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54</TotalTime>
  <Words>234</Words>
  <Application>Microsoft Office PowerPoint</Application>
  <PresentationFormat>On-screen Show (4:3)</PresentationFormat>
  <Paragraphs>35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Grid</vt:lpstr>
      <vt:lpstr>Catholicism, Society, and New Spain</vt:lpstr>
      <vt:lpstr>New Spain and social hierarchy</vt:lpstr>
      <vt:lpstr>Mestizos</vt:lpstr>
      <vt:lpstr>SPREAD OF RELIGION IN THE AMERICAS</vt:lpstr>
      <vt:lpstr>The Americas and cATHOLICISM</vt:lpstr>
      <vt:lpstr>Fray diego de landa</vt:lpstr>
      <vt:lpstr>Sor Juana Inés de la Cruz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Catholicism and new spain</dc:title>
  <dc:creator>.</dc:creator>
  <cp:lastModifiedBy>.</cp:lastModifiedBy>
  <cp:revision>27</cp:revision>
  <dcterms:created xsi:type="dcterms:W3CDTF">2015-01-06T12:07:18Z</dcterms:created>
  <dcterms:modified xsi:type="dcterms:W3CDTF">2015-01-08T14:04:59Z</dcterms:modified>
</cp:coreProperties>
</file>