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1" r:id="rId2"/>
    <p:sldId id="272" r:id="rId3"/>
    <p:sldId id="256" r:id="rId4"/>
    <p:sldId id="274" r:id="rId5"/>
    <p:sldId id="275" r:id="rId6"/>
    <p:sldId id="276" r:id="rId7"/>
    <p:sldId id="280" r:id="rId8"/>
    <p:sldId id="257" r:id="rId9"/>
    <p:sldId id="258" r:id="rId10"/>
    <p:sldId id="259" r:id="rId11"/>
    <p:sldId id="261" r:id="rId12"/>
    <p:sldId id="260" r:id="rId13"/>
    <p:sldId id="262" r:id="rId14"/>
    <p:sldId id="266" r:id="rId15"/>
    <p:sldId id="267" r:id="rId16"/>
    <p:sldId id="268" r:id="rId17"/>
    <p:sldId id="269" r:id="rId18"/>
    <p:sldId id="270" r:id="rId19"/>
    <p:sldId id="273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5E6D2-CA29-E949-9AEF-08A09E11A9C6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8BBC-4C60-E044-BC4D-295FC10C8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8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8BBC-4C60-E044-BC4D-295FC10C8A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8BBC-4C60-E044-BC4D-295FC10C8A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8BBC-4C60-E044-BC4D-295FC10C8A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A8A8-B2D1-1F45-B75D-E136DAE7D30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E55C-0E23-AD43-9058-BC12D08D7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jEGncrido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“Just for Fun” Warm-Up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honor of Thanksgiving, let’s pretend that we are British pie-makers in the year 1470, just before European exploration opened up sea routes to the East and the West.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sort of Pumpkin Pie could we have made?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93" y="4953000"/>
            <a:ext cx="381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8786" y="630704"/>
            <a:ext cx="7191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smtClean="0"/>
              <a:t>The value of the cargo from this one ship was worth half of </a:t>
            </a:r>
            <a:r>
              <a:rPr lang="en-US" sz="4000" u="sng" dirty="0" smtClean="0"/>
              <a:t>ALL</a:t>
            </a:r>
            <a:r>
              <a:rPr lang="en-US" sz="4000" dirty="0" smtClean="0"/>
              <a:t> the money in England!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68663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were some of the spices that Europeans so </a:t>
            </a:r>
            <a:r>
              <a:rPr lang="en-US" u="sng" dirty="0" smtClean="0"/>
              <a:t>coveted</a:t>
            </a:r>
            <a:r>
              <a:rPr lang="en-US" dirty="0" smtClean="0"/>
              <a:t> (desired)?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-- Pass the bags. Look. Carefully smell but don’t spill &amp; don’t get pepper up your nose!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14" y="3340132"/>
            <a:ext cx="5266270" cy="351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08" y="10287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In response to the richness of the </a:t>
            </a:r>
            <a:r>
              <a:rPr lang="en-US" sz="3000" i="1" dirty="0" smtClean="0"/>
              <a:t>Madre De Deus</a:t>
            </a:r>
            <a:r>
              <a:rPr lang="en-US" sz="3000" dirty="0" smtClean="0"/>
              <a:t>, the British formed a company to explore and conquer the East Indies in the name of their king. Other European powers followed suit </a:t>
            </a:r>
            <a:br>
              <a:rPr lang="en-US" sz="3000" dirty="0" smtClean="0"/>
            </a:br>
            <a:r>
              <a:rPr lang="en-US" sz="3000" dirty="0" smtClean="0"/>
              <a:t>and a violent race to establish </a:t>
            </a:r>
            <a:r>
              <a:rPr lang="en-US" sz="3000" b="1" dirty="0" smtClean="0"/>
              <a:t>trade monopolies</a:t>
            </a:r>
            <a:r>
              <a:rPr lang="en-US" sz="3000" dirty="0" smtClean="0"/>
              <a:t> in the East began…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329" y="3577326"/>
            <a:ext cx="4697329" cy="328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437"/>
            <a:ext cx="3881336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Read the article about the Portuguese attack on Hormuz – a key Arab trade center in the Indian ocean. 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795410"/>
            <a:ext cx="4318000" cy="4279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610" y="3101426"/>
            <a:ext cx="4602818" cy="3756574"/>
          </a:xfrm>
          <a:prstGeom prst="rect">
            <a:avLst/>
          </a:prstGeom>
        </p:spPr>
      </p:pic>
      <p:pic>
        <p:nvPicPr>
          <p:cNvPr id="4098" name="Picture 2" descr="http://upload.wikimedia.org/wikipedia/commons/5/5a/Hormuz_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53" y="0"/>
            <a:ext cx="3088047" cy="30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757186" y="979714"/>
            <a:ext cx="6629168" cy="26089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68590" y="3588684"/>
            <a:ext cx="4640770" cy="891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you might not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Afonso</a:t>
            </a:r>
            <a:r>
              <a:rPr lang="en-US" b="1" dirty="0" smtClean="0"/>
              <a:t> </a:t>
            </a:r>
            <a:r>
              <a:rPr lang="en-US" b="1" dirty="0" err="1" smtClean="0"/>
              <a:t>d’Alboquerque</a:t>
            </a:r>
            <a:r>
              <a:rPr lang="en-US" dirty="0" smtClean="0"/>
              <a:t> = Portuguese Admiral</a:t>
            </a:r>
          </a:p>
          <a:p>
            <a:pPr>
              <a:buNone/>
            </a:pPr>
            <a:r>
              <a:rPr lang="en-US" b="1" dirty="0" smtClean="0"/>
              <a:t>artillery</a:t>
            </a:r>
            <a:r>
              <a:rPr lang="en-US" dirty="0" smtClean="0"/>
              <a:t> = cannons</a:t>
            </a:r>
          </a:p>
          <a:p>
            <a:pPr>
              <a:buNone/>
            </a:pPr>
            <a:r>
              <a:rPr lang="en-US" b="1" dirty="0" smtClean="0"/>
              <a:t>vanquished = </a:t>
            </a:r>
            <a:r>
              <a:rPr lang="en-US" dirty="0" smtClean="0"/>
              <a:t>killed/destroyed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bucklers</a:t>
            </a:r>
            <a:r>
              <a:rPr lang="en-US" dirty="0" smtClean="0"/>
              <a:t> = shields</a:t>
            </a:r>
          </a:p>
          <a:p>
            <a:pPr>
              <a:buNone/>
            </a:pPr>
            <a:r>
              <a:rPr lang="en-US" b="1" dirty="0" smtClean="0"/>
              <a:t>broadside</a:t>
            </a:r>
            <a:r>
              <a:rPr lang="en-US" dirty="0" smtClean="0"/>
              <a:t> = firing all your cannons at once</a:t>
            </a:r>
          </a:p>
          <a:p>
            <a:pPr>
              <a:buNone/>
            </a:pPr>
            <a:r>
              <a:rPr lang="en-US" b="1" dirty="0" smtClean="0"/>
              <a:t>discomfiture</a:t>
            </a:r>
            <a:r>
              <a:rPr lang="en-US" dirty="0" smtClean="0"/>
              <a:t> = disarray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Describe the Battle of Hormuz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What advantages did the Arabs have in this battle?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What advantages did the Europeans have in this battle?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Why was it important for the Portuguese to capture it in their effort to control Indian Ocean trade?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376568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By the end of the 1600s the Portuguese, Dutch, British and French had all created empires to monopolize the East Indian Spice Trade.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85304"/>
            <a:ext cx="8229600" cy="33726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did European desire to monopolize the spice trade stimulate the growth of Asian empires during the 16</a:t>
            </a:r>
            <a:r>
              <a:rPr lang="en-US" baseline="30000" dirty="0" smtClean="0"/>
              <a:t>th</a:t>
            </a:r>
            <a:r>
              <a:rPr lang="en-US" dirty="0" smtClean="0"/>
              <a:t> and 17</a:t>
            </a:r>
            <a:r>
              <a:rPr lang="en-US" baseline="30000" dirty="0" smtClean="0"/>
              <a:t>th</a:t>
            </a:r>
            <a:r>
              <a:rPr lang="en-US" dirty="0" smtClean="0"/>
              <a:t> centuries?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89" y="1620054"/>
            <a:ext cx="5993431" cy="275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906"/>
            <a:ext cx="8229600" cy="1143000"/>
          </a:xfrm>
        </p:spPr>
        <p:txBody>
          <a:bodyPr/>
          <a:lstStyle/>
          <a:p>
            <a:r>
              <a:rPr lang="en-US" dirty="0" smtClean="0"/>
              <a:t>Ingredients in Pumpkin 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87" y="886094"/>
            <a:ext cx="8229600" cy="597190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714" b="1" u="sng" dirty="0" smtClean="0"/>
              <a:t>Crust:</a:t>
            </a:r>
          </a:p>
          <a:p>
            <a:pPr>
              <a:buNone/>
            </a:pPr>
            <a:r>
              <a:rPr lang="en-US" sz="3714" dirty="0" smtClean="0"/>
              <a:t>1 cup of wheat flour</a:t>
            </a:r>
          </a:p>
          <a:p>
            <a:pPr>
              <a:buNone/>
            </a:pPr>
            <a:r>
              <a:rPr lang="en-US" sz="3714" dirty="0" smtClean="0"/>
              <a:t>¼ tsp of salt</a:t>
            </a:r>
          </a:p>
          <a:p>
            <a:pPr>
              <a:buNone/>
            </a:pPr>
            <a:r>
              <a:rPr lang="en-US" sz="3714" dirty="0" smtClean="0"/>
              <a:t>1/3 cup butter</a:t>
            </a:r>
          </a:p>
          <a:p>
            <a:pPr>
              <a:buNone/>
            </a:pPr>
            <a:endParaRPr lang="en-US" sz="3714" u="sng" dirty="0" smtClean="0"/>
          </a:p>
          <a:p>
            <a:pPr>
              <a:buNone/>
            </a:pPr>
            <a:r>
              <a:rPr lang="en-US" sz="3714" b="1" u="sng" dirty="0" smtClean="0"/>
              <a:t>Filling:</a:t>
            </a:r>
          </a:p>
          <a:p>
            <a:pPr>
              <a:buNone/>
            </a:pPr>
            <a:endParaRPr lang="en-US" sz="3714" dirty="0" smtClean="0"/>
          </a:p>
          <a:p>
            <a:pPr>
              <a:buNone/>
            </a:pPr>
            <a:r>
              <a:rPr lang="en-US" sz="3714" dirty="0" smtClean="0"/>
              <a:t>2 eggs</a:t>
            </a:r>
          </a:p>
          <a:p>
            <a:pPr>
              <a:buNone/>
            </a:pPr>
            <a:r>
              <a:rPr lang="en-US" sz="3714" dirty="0" smtClean="0"/>
              <a:t>2 cups of cream</a:t>
            </a:r>
          </a:p>
          <a:p>
            <a:pPr>
              <a:buNone/>
            </a:pPr>
            <a:r>
              <a:rPr lang="en-US" sz="3714" dirty="0" smtClean="0"/>
              <a:t>      </a:t>
            </a:r>
          </a:p>
          <a:p>
            <a:pPr>
              <a:buNone/>
            </a:pPr>
            <a:r>
              <a:rPr lang="en-US" sz="3714" dirty="0" smtClean="0"/>
              <a:t>½ tsp salt</a:t>
            </a:r>
          </a:p>
          <a:p>
            <a:pPr>
              <a:buNone/>
            </a:pPr>
            <a:endParaRPr lang="en-US" sz="3714" dirty="0" smtClean="0"/>
          </a:p>
          <a:p>
            <a:pPr>
              <a:buNone/>
            </a:pPr>
            <a:endParaRPr lang="en-US" sz="3714" dirty="0" smtClean="0"/>
          </a:p>
          <a:p>
            <a:pPr>
              <a:buNone/>
            </a:pPr>
            <a:endParaRPr lang="en-US" sz="3714" dirty="0" smtClean="0"/>
          </a:p>
          <a:p>
            <a:pPr>
              <a:buNone/>
            </a:pPr>
            <a:r>
              <a:rPr lang="en-US" sz="3714" dirty="0" smtClean="0">
                <a:solidFill>
                  <a:schemeClr val="bg1"/>
                </a:solidFill>
              </a:rPr>
              <a:t>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7006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7017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702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087" y="366115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6126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087" y="484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521" y="3234244"/>
            <a:ext cx="196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pumpkin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287" y="4380949"/>
            <a:ext cx="196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½ cup sugar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6759" y="5242723"/>
            <a:ext cx="244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tsp cinnamon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6759" y="5473555"/>
            <a:ext cx="196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tsp ginger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759" y="5935220"/>
            <a:ext cx="196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½ tsp nutmeg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396334"/>
            <a:ext cx="196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1/8 tsp cloves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40" y="616262"/>
            <a:ext cx="2908052" cy="2908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938" y="800288"/>
            <a:ext cx="2540000" cy="25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641" y="1588416"/>
            <a:ext cx="1767899" cy="883950"/>
          </a:xfrm>
          <a:prstGeom prst="rect">
            <a:avLst/>
          </a:prstGeom>
        </p:spPr>
      </p:pic>
      <p:pic>
        <p:nvPicPr>
          <p:cNvPr id="2050" name="Picture 2" descr="http://bloximages.chicago2.vip.townnews.com/insidenova.com/content/tncms/assets/v3/editorial/0/e9/0e9c2714-a3af-11e3-a969-0019bb2963f4/5315ecf6f1555.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09" y="4231695"/>
            <a:ext cx="3707082" cy="20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898E-6 -9.31202E-7 L 0.49531 -0.0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1494E-6 -8.64026E-7 L 0.52449 0.002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318E-6 -1.45935E-7 L 0.37635 -0.00648 " pathEditMode="relative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1494E-6 1.57517E-6 L 0.52449 -0.0020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1386E-6 2.15659E-6 L 0.52188 -0.0064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1386E-6 -7.18091E-8 L 0.52188 -7.18091E-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350" y="-36647"/>
            <a:ext cx="8229600" cy="1143000"/>
          </a:xfrm>
        </p:spPr>
        <p:txBody>
          <a:bodyPr/>
          <a:lstStyle/>
          <a:p>
            <a:r>
              <a:rPr lang="en-US" dirty="0" smtClean="0"/>
              <a:t>Christopher Columbus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076"/>
            <a:ext cx="914400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Navigator from Italy, wanted to find Western route to China, Spice Islands, India</a:t>
            </a:r>
          </a:p>
          <a:p>
            <a:r>
              <a:rPr lang="en-US" dirty="0" smtClean="0"/>
              <a:t>Sponsored by Ferdinand and Isabella of Spain</a:t>
            </a:r>
          </a:p>
          <a:p>
            <a:pPr lvl="1"/>
            <a:r>
              <a:rPr lang="en-US" dirty="0" smtClean="0"/>
              <a:t>All experts said the ocean would be too big to get there…</a:t>
            </a:r>
          </a:p>
          <a:p>
            <a:r>
              <a:rPr lang="en-US" dirty="0" smtClean="0"/>
              <a:t>Landed in Bahamas, believed it to be Indonesia</a:t>
            </a:r>
          </a:p>
          <a:p>
            <a:r>
              <a:rPr lang="en-US" dirty="0" smtClean="0"/>
              <a:t>Spain would begin colonizing the continent, not just the islands</a:t>
            </a:r>
          </a:p>
        </p:txBody>
      </p:sp>
      <p:pic>
        <p:nvPicPr>
          <p:cNvPr id="1026" name="Picture 2" descr="Christopher Columb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25703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olumbu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668" y="41107"/>
            <a:ext cx="8020896" cy="679551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865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www.youtube.com/watch?v=NjEGncridoQ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 do you think was the most influential explorer? The best explorer?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6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0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Today’s Objective:</a:t>
            </a: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How did the spice trades stimulate European exploration of </a:t>
            </a:r>
            <a:r>
              <a:rPr lang="en-US" smtClean="0"/>
              <a:t>the globe?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48" y="3245251"/>
            <a:ext cx="5359361" cy="3429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509" y="6173123"/>
            <a:ext cx="198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Malabar pepper cultivation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Europe begin its Age of Exploration?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resources and cheaper goods</a:t>
            </a:r>
          </a:p>
          <a:p>
            <a:pPr lvl="1"/>
            <a:r>
              <a:rPr lang="en-US" dirty="0" smtClean="0"/>
              <a:t>Especially spices…without the middleman!</a:t>
            </a:r>
          </a:p>
          <a:p>
            <a:pPr lvl="1"/>
            <a:r>
              <a:rPr lang="en-US" dirty="0" smtClean="0"/>
              <a:t>New trade routes</a:t>
            </a:r>
          </a:p>
          <a:p>
            <a:r>
              <a:rPr lang="en-US" dirty="0" smtClean="0"/>
              <a:t>Spread Christianity</a:t>
            </a:r>
          </a:p>
          <a:p>
            <a:r>
              <a:rPr lang="en-US" dirty="0" smtClean="0"/>
              <a:t>Had new ship and navigational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87" y="0"/>
            <a:ext cx="8229600" cy="1143000"/>
          </a:xfrm>
        </p:spPr>
        <p:txBody>
          <a:bodyPr/>
          <a:lstStyle/>
          <a:p>
            <a:r>
              <a:rPr lang="en-US" dirty="0" smtClean="0"/>
              <a:t>Early Explorers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533"/>
            <a:ext cx="8229600" cy="5481267"/>
          </a:xfrm>
        </p:spPr>
        <p:txBody>
          <a:bodyPr>
            <a:normAutofit/>
          </a:bodyPr>
          <a:lstStyle/>
          <a:p>
            <a:r>
              <a:rPr lang="en-US" dirty="0" smtClean="0"/>
              <a:t>Portuguese: Small country, need for trade</a:t>
            </a:r>
          </a:p>
          <a:p>
            <a:r>
              <a:rPr lang="en-US" dirty="0" smtClean="0"/>
              <a:t>Henry the Navigator: Established trade posts in Azores, Canary Islands (1418-1460)</a:t>
            </a:r>
          </a:p>
          <a:p>
            <a:r>
              <a:rPr lang="en-US" dirty="0" err="1" smtClean="0"/>
              <a:t>Bartolomeu</a:t>
            </a:r>
            <a:r>
              <a:rPr lang="en-US" dirty="0" smtClean="0"/>
              <a:t> Dias: Southern Africa (1487-1488)</a:t>
            </a:r>
          </a:p>
          <a:p>
            <a:r>
              <a:rPr lang="en-US" dirty="0" smtClean="0"/>
              <a:t>Vasco de Gama: Made it around Africa, to Swahili city-states,</a:t>
            </a:r>
            <a:r>
              <a:rPr lang="en-US" dirty="0"/>
              <a:t> </a:t>
            </a:r>
            <a:r>
              <a:rPr lang="en-US" dirty="0" smtClean="0"/>
              <a:t>and to India  (1497-1498)</a:t>
            </a:r>
          </a:p>
          <a:p>
            <a:pPr lvl="1"/>
            <a:r>
              <a:rPr lang="en-US" sz="3200" dirty="0" smtClean="0"/>
              <a:t>Opened route to the Spice Islands (Indonesia) and India</a:t>
            </a:r>
          </a:p>
          <a:p>
            <a:r>
              <a:rPr lang="en-US" sz="3600" dirty="0" smtClean="0"/>
              <a:t>Began conquering, not just trading</a:t>
            </a:r>
          </a:p>
        </p:txBody>
      </p:sp>
    </p:spTree>
    <p:extLst>
      <p:ext uri="{BB962C8B-B14F-4D97-AF65-F5344CB8AC3E}">
        <p14:creationId xmlns:p14="http://schemas.microsoft.com/office/powerpoint/2010/main" val="400038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3.timetoast.com/public/uploads/photos/4630582/wh18_portugu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5974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5/Map_of_Portuguese_Carreira_da_In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" y="1226822"/>
            <a:ext cx="997267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509" y="209006"/>
            <a:ext cx="897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The Voyages of Vasco De Gama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889" dirty="0" smtClean="0"/>
              <a:t>On a summer afternoon in 1592, the </a:t>
            </a:r>
            <a:r>
              <a:rPr lang="en-US" sz="3889" i="1" dirty="0" smtClean="0"/>
              <a:t>Madre de Deus</a:t>
            </a:r>
            <a:r>
              <a:rPr lang="en-US" sz="3889" dirty="0" smtClean="0"/>
              <a:t>, a Portuguese ship returning from the East was captured by English privateers. In the ship’s hold were riches almost beyond imagination…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846937"/>
            <a:ext cx="5842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Madre De Deus </a:t>
            </a:r>
            <a:r>
              <a:rPr lang="en-US" dirty="0" smtClean="0"/>
              <a:t>carried…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406"/>
            <a:ext cx="8229600" cy="5240069"/>
          </a:xfrm>
        </p:spPr>
        <p:txBody>
          <a:bodyPr>
            <a:normAutofit fontScale="62500" lnSpcReduction="20000"/>
          </a:bodyPr>
          <a:lstStyle/>
          <a:p>
            <a:r>
              <a:rPr lang="en-US" sz="5120" dirty="0" smtClean="0"/>
              <a:t>coins made with West African gold</a:t>
            </a:r>
          </a:p>
          <a:p>
            <a:r>
              <a:rPr lang="en-US" sz="5120" dirty="0" smtClean="0"/>
              <a:t>coins made from Peruvian silver</a:t>
            </a:r>
          </a:p>
          <a:p>
            <a:r>
              <a:rPr lang="en-US" sz="5120" dirty="0" smtClean="0"/>
              <a:t>pearls, amber, jewelry, musk, calico fabric</a:t>
            </a:r>
          </a:p>
          <a:p>
            <a:r>
              <a:rPr lang="en-US" sz="5120" dirty="0" smtClean="0"/>
              <a:t>425 </a:t>
            </a:r>
            <a:r>
              <a:rPr lang="en-US" sz="5120" dirty="0" err="1" smtClean="0"/>
              <a:t>tonnes</a:t>
            </a:r>
            <a:r>
              <a:rPr lang="en-US" sz="5120" dirty="0" smtClean="0"/>
              <a:t> of pepper</a:t>
            </a:r>
          </a:p>
          <a:p>
            <a:r>
              <a:rPr lang="en-US" sz="5120" dirty="0" smtClean="0"/>
              <a:t>45 tons of cloves</a:t>
            </a:r>
          </a:p>
          <a:p>
            <a:r>
              <a:rPr lang="en-US" sz="5120" dirty="0" smtClean="0"/>
              <a:t>35 </a:t>
            </a:r>
            <a:r>
              <a:rPr lang="en-US" sz="5120" dirty="0" err="1" smtClean="0"/>
              <a:t>tonnes</a:t>
            </a:r>
            <a:r>
              <a:rPr lang="en-US" sz="5120" dirty="0" smtClean="0"/>
              <a:t> of cinnamon</a:t>
            </a:r>
          </a:p>
          <a:p>
            <a:r>
              <a:rPr lang="en-US" sz="5120" dirty="0" smtClean="0"/>
              <a:t>25 </a:t>
            </a:r>
            <a:r>
              <a:rPr lang="en-US" sz="5120" dirty="0" err="1" smtClean="0"/>
              <a:t>tonnes</a:t>
            </a:r>
            <a:r>
              <a:rPr lang="en-US" sz="5120" dirty="0" smtClean="0"/>
              <a:t> of cochineal dye</a:t>
            </a:r>
          </a:p>
          <a:p>
            <a:r>
              <a:rPr lang="en-US" sz="5120" dirty="0" smtClean="0"/>
              <a:t>3 </a:t>
            </a:r>
            <a:r>
              <a:rPr lang="en-US" sz="5120" dirty="0" err="1" smtClean="0"/>
              <a:t>tonnes</a:t>
            </a:r>
            <a:r>
              <a:rPr lang="en-US" sz="5120" dirty="0" smtClean="0"/>
              <a:t> of mace</a:t>
            </a:r>
          </a:p>
          <a:p>
            <a:r>
              <a:rPr lang="en-US" sz="5120" dirty="0" smtClean="0"/>
              <a:t>3 </a:t>
            </a:r>
            <a:r>
              <a:rPr lang="en-US" sz="5120" dirty="0" err="1" smtClean="0"/>
              <a:t>tonnes</a:t>
            </a:r>
            <a:r>
              <a:rPr lang="en-US" sz="5120" dirty="0" smtClean="0"/>
              <a:t> of nutmeg</a:t>
            </a:r>
          </a:p>
          <a:p>
            <a:r>
              <a:rPr lang="en-US" sz="5120" dirty="0" smtClean="0"/>
              <a:t>15 </a:t>
            </a:r>
            <a:r>
              <a:rPr lang="en-US" sz="5120" dirty="0" err="1" smtClean="0"/>
              <a:t>tonnes</a:t>
            </a:r>
            <a:r>
              <a:rPr lang="en-US" sz="5120" dirty="0" smtClean="0"/>
              <a:t> of rare ebony wood</a:t>
            </a:r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50" y="2940619"/>
            <a:ext cx="2944350" cy="21003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96" y="5065320"/>
            <a:ext cx="1826504" cy="17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624</Words>
  <Application>Microsoft Office PowerPoint</Application>
  <PresentationFormat>On-screen Show (4:3)</PresentationFormat>
  <Paragraphs>97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“Just for Fun” Warm-Up </vt:lpstr>
      <vt:lpstr>Ingredients in Pumpkin Pie</vt:lpstr>
      <vt:lpstr>Today’s Objective:  How did the spice trades stimulate European exploration of the globe?</vt:lpstr>
      <vt:lpstr>Why did Europe begin its Age of Exploration?</vt:lpstr>
      <vt:lpstr>Early Explorers </vt:lpstr>
      <vt:lpstr>PowerPoint Presentation</vt:lpstr>
      <vt:lpstr>PowerPoint Presentation</vt:lpstr>
      <vt:lpstr>On a summer afternoon in 1592, the Madre de Deus, a Portuguese ship returning from the East was captured by English privateers. In the ship’s hold were riches almost beyond imagination… </vt:lpstr>
      <vt:lpstr>The Madre De Deus carried…</vt:lpstr>
      <vt:lpstr>PowerPoint Presentation</vt:lpstr>
      <vt:lpstr>What were some of the spices that Europeans so coveted (desired)? </vt:lpstr>
      <vt:lpstr>In response to the richness of the Madre De Deus, the British formed a company to explore and conquer the East Indies in the name of their king. Other European powers followed suit  and a violent race to establish trade monopolies in the East began…</vt:lpstr>
      <vt:lpstr>Read the article about the Portuguese attack on Hormuz – a key Arab trade center in the Indian ocean. </vt:lpstr>
      <vt:lpstr>Words you might not know…</vt:lpstr>
      <vt:lpstr>1. Describe the Battle of Hormuz</vt:lpstr>
      <vt:lpstr>2. What advantages did the Arabs have in this battle?</vt:lpstr>
      <vt:lpstr>3. What advantages did the Europeans have in this battle?</vt:lpstr>
      <vt:lpstr>4. Why was it important for the Portuguese to capture it in their effort to control Indian Ocean trade? </vt:lpstr>
      <vt:lpstr>By the end of the 1600s the Portuguese, Dutch, British and French had all created empires to monopolize the East Indian Spice Trade.</vt:lpstr>
      <vt:lpstr>Christopher Columbus </vt:lpstr>
      <vt:lpstr>PowerPoint Presentation</vt:lpstr>
      <vt:lpstr>Crash Course</vt:lpstr>
    </vt:vector>
  </TitlesOfParts>
  <Company>HCPSS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Objective:  How did the Spice Trade Stimulate the Growth of European Empires during the 16th and 17th centuries?</dc:title>
  <dc:creator>Howard County Administrator</dc:creator>
  <cp:lastModifiedBy>.</cp:lastModifiedBy>
  <cp:revision>41</cp:revision>
  <dcterms:created xsi:type="dcterms:W3CDTF">2014-11-18T19:18:57Z</dcterms:created>
  <dcterms:modified xsi:type="dcterms:W3CDTF">2014-11-20T12:11:37Z</dcterms:modified>
</cp:coreProperties>
</file>