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2BF3A-521C-40D6-9CC9-1652EB9230A0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E86A2-305D-45CC-8644-883FCD55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2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86A2-305D-45CC-8644-883FCD5596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90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50DC-CD92-4514-B7B7-A15659E0DAA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F787-A8B9-44E0-B735-39C56D00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49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50DC-CD92-4514-B7B7-A15659E0DAA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F787-A8B9-44E0-B735-39C56D00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1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50DC-CD92-4514-B7B7-A15659E0DAA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F787-A8B9-44E0-B735-39C56D00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8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50DC-CD92-4514-B7B7-A15659E0DAA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F787-A8B9-44E0-B735-39C56D00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39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50DC-CD92-4514-B7B7-A15659E0DAA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F787-A8B9-44E0-B735-39C56D00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8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50DC-CD92-4514-B7B7-A15659E0DAA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F787-A8B9-44E0-B735-39C56D00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4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50DC-CD92-4514-B7B7-A15659E0DAA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F787-A8B9-44E0-B735-39C56D00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50DC-CD92-4514-B7B7-A15659E0DAA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F787-A8B9-44E0-B735-39C56D00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5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50DC-CD92-4514-B7B7-A15659E0DAA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F787-A8B9-44E0-B735-39C56D00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3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50DC-CD92-4514-B7B7-A15659E0DAA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F787-A8B9-44E0-B735-39C56D00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2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50DC-CD92-4514-B7B7-A15659E0DAA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5F787-A8B9-44E0-B735-39C56D00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1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E50DC-CD92-4514-B7B7-A15659E0DAAC}" type="datetimeFigureOut">
              <a:rPr lang="en-US" smtClean="0"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5F787-A8B9-44E0-B735-39C56D005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5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in your test corrections up front (staple your </a:t>
            </a:r>
            <a:r>
              <a:rPr lang="en-US" dirty="0" err="1" smtClean="0"/>
              <a:t>scantron</a:t>
            </a:r>
            <a:r>
              <a:rPr lang="en-US" dirty="0" smtClean="0"/>
              <a:t> to the test corrections)</a:t>
            </a:r>
          </a:p>
          <a:p>
            <a:endParaRPr lang="en-US" dirty="0"/>
          </a:p>
          <a:p>
            <a:r>
              <a:rPr lang="en-US" dirty="0" smtClean="0"/>
              <a:t>Take out your notes </a:t>
            </a:r>
            <a:r>
              <a:rPr lang="en-US" smtClean="0"/>
              <a:t>from Chapter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7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Marco Polo (Document 8.2)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notes on Marco Polo’s impressions of…</a:t>
            </a:r>
          </a:p>
          <a:p>
            <a:pPr lvl="1"/>
            <a:r>
              <a:rPr lang="en-US" dirty="0" smtClean="0"/>
              <a:t>The City</a:t>
            </a:r>
          </a:p>
          <a:p>
            <a:pPr lvl="1"/>
            <a:r>
              <a:rPr lang="en-US" dirty="0" smtClean="0"/>
              <a:t>The occupations/class structure</a:t>
            </a:r>
          </a:p>
          <a:p>
            <a:pPr lvl="1"/>
            <a:r>
              <a:rPr lang="en-US" dirty="0" smtClean="0"/>
              <a:t>Customs</a:t>
            </a:r>
          </a:p>
          <a:p>
            <a:pPr lvl="1"/>
            <a:r>
              <a:rPr lang="en-US" dirty="0" smtClean="0"/>
              <a:t>Women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53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85800" y="990600"/>
            <a:ext cx="10570030" cy="1470025"/>
          </a:xfrm>
        </p:spPr>
        <p:txBody>
          <a:bodyPr>
            <a:noAutofit/>
          </a:bodyPr>
          <a:lstStyle/>
          <a:p>
            <a:r>
              <a:rPr lang="en-US" sz="6400" dirty="0" smtClean="0">
                <a:solidFill>
                  <a:schemeClr val="bg2">
                    <a:lumMod val="25000"/>
                  </a:schemeClr>
                </a:solidFill>
                <a:latin typeface="Matura MT Script Capitals" panose="03020802060602070202" pitchFamily="66" charset="0"/>
              </a:rPr>
              <a:t>Trade and the Silk Road</a:t>
            </a:r>
            <a:endParaRPr lang="en-US" sz="6400" dirty="0">
              <a:solidFill>
                <a:schemeClr val="bg2">
                  <a:lumMod val="25000"/>
                </a:schemeClr>
              </a:solidFill>
              <a:latin typeface="Matura MT Script Capitals" panose="03020802060602070202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mitchellteachers.org/ChinaTour/SilkRoadProject/images/maps/SILK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50" y="2371147"/>
            <a:ext cx="9396549" cy="448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trade change societies?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dirty="0" smtClean="0"/>
              <a:t>Alters consumption and production of goods</a:t>
            </a:r>
          </a:p>
          <a:p>
            <a:pPr lvl="1"/>
            <a:r>
              <a:rPr lang="en-US" dirty="0" smtClean="0"/>
              <a:t>Focusing on distant markets, not local</a:t>
            </a:r>
          </a:p>
          <a:p>
            <a:pPr lvl="1"/>
            <a:r>
              <a:rPr lang="en-US" dirty="0" smtClean="0"/>
              <a:t>Removes economic self-sufficiency</a:t>
            </a:r>
          </a:p>
          <a:p>
            <a:r>
              <a:rPr lang="en-US" dirty="0"/>
              <a:t>M</a:t>
            </a:r>
            <a:r>
              <a:rPr lang="en-US" dirty="0" smtClean="0"/>
              <a:t>ethod for social mobility</a:t>
            </a:r>
          </a:p>
          <a:p>
            <a:r>
              <a:rPr lang="en-US" dirty="0" smtClean="0"/>
              <a:t>Creation and sustaining of states</a:t>
            </a:r>
          </a:p>
          <a:p>
            <a:pPr lvl="1"/>
            <a:r>
              <a:rPr lang="en-US" dirty="0" smtClean="0"/>
              <a:t>Through taxation of trade</a:t>
            </a:r>
          </a:p>
          <a:p>
            <a:r>
              <a:rPr lang="en-US" dirty="0" smtClean="0"/>
              <a:t>Vehicle for spreading ideas, religions, diseases, technologies, flora &amp; fauna, </a:t>
            </a:r>
          </a:p>
        </p:txBody>
      </p:sp>
    </p:spTree>
    <p:extLst>
      <p:ext uri="{BB962C8B-B14F-4D97-AF65-F5344CB8AC3E}">
        <p14:creationId xmlns:p14="http://schemas.microsoft.com/office/powerpoint/2010/main" val="239772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Silk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“relay trade” with lots of middlemen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classical civilizations were often linked by pastoral and nomadic people—this laid the groundwork for the Silk Road</a:t>
            </a:r>
          </a:p>
          <a:p>
            <a:pPr lvl="2"/>
            <a:r>
              <a:rPr lang="en-US" dirty="0" smtClean="0"/>
              <a:t>Think about the Mongols, the Buddhist monks, the Uighurs…</a:t>
            </a:r>
          </a:p>
          <a:p>
            <a:r>
              <a:rPr lang="en-US" dirty="0" smtClean="0"/>
              <a:t>Trade flourished when states were stable—provided security to traders</a:t>
            </a:r>
          </a:p>
          <a:p>
            <a:pPr lvl="1"/>
            <a:r>
              <a:rPr lang="en-US" dirty="0" smtClean="0"/>
              <a:t>Think Rome and Han China</a:t>
            </a:r>
          </a:p>
          <a:p>
            <a:r>
              <a:rPr lang="en-US" dirty="0" smtClean="0"/>
              <a:t>Usually only luxury and elite goods </a:t>
            </a:r>
            <a:br>
              <a:rPr lang="en-US" dirty="0" smtClean="0"/>
            </a:br>
            <a:r>
              <a:rPr lang="en-US" dirty="0" smtClean="0"/>
              <a:t>(no dollar-store caravans on the Silk Road)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262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Goods on the Silk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72390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High demand for cotton and silk textiles</a:t>
            </a:r>
          </a:p>
          <a:p>
            <a:r>
              <a:rPr lang="en-US" dirty="0" smtClean="0"/>
              <a:t>Secrets to silk production eventually spread to other states along Silk Road </a:t>
            </a:r>
          </a:p>
          <a:p>
            <a:pPr lvl="2"/>
            <a:r>
              <a:rPr lang="en-US" dirty="0" smtClean="0"/>
              <a:t>India, Persia, Byzantine, also Korea &amp; Japan</a:t>
            </a:r>
          </a:p>
          <a:p>
            <a:pPr lvl="1"/>
            <a:r>
              <a:rPr lang="en-US" dirty="0" smtClean="0"/>
              <a:t>Used as currency in Central Asia</a:t>
            </a:r>
          </a:p>
          <a:p>
            <a:pPr lvl="1"/>
            <a:r>
              <a:rPr lang="en-US" dirty="0" smtClean="0"/>
              <a:t>Mark of high status in China, Byzantine</a:t>
            </a:r>
          </a:p>
          <a:p>
            <a:pPr lvl="2"/>
            <a:r>
              <a:rPr lang="en-US" dirty="0" smtClean="0"/>
              <a:t>The original </a:t>
            </a:r>
            <a:r>
              <a:rPr lang="en-US" dirty="0" err="1" smtClean="0"/>
              <a:t>Jordans</a:t>
            </a:r>
            <a:endParaRPr lang="en-US" dirty="0" smtClean="0"/>
          </a:p>
          <a:p>
            <a:pPr lvl="2"/>
            <a:r>
              <a:rPr lang="en-US" dirty="0" smtClean="0"/>
              <a:t>Laws passed restricting silk to elites only</a:t>
            </a:r>
          </a:p>
          <a:p>
            <a:pPr lvl="1"/>
            <a:r>
              <a:rPr lang="en-US" dirty="0" smtClean="0"/>
              <a:t>Religious usage in Buddhism, Hinduism, Christianity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50" name="Picture 2" descr="http://www.cal-hellas.com/gallery/silk_screen_icons/panagia-diarkous-voithias-silk-300x3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2440"/>
            <a:ext cx="2050234" cy="252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kalpanamohan.typepad.com/.a/6a010536eb9ccd970c014e5f973b72970c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-228600"/>
            <a:ext cx="1981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omepages.wmich.edu/~mltotton/yyz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023" y="1828800"/>
            <a:ext cx="2065011" cy="251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23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Appealed to merchants (no hierarchy)</a:t>
            </a:r>
          </a:p>
          <a:p>
            <a:r>
              <a:rPr lang="en-US" dirty="0" smtClean="0"/>
              <a:t>Linkage to Indian trade</a:t>
            </a:r>
          </a:p>
          <a:p>
            <a:r>
              <a:rPr lang="en-US" dirty="0" smtClean="0"/>
              <a:t>Building of statues and monasteries along Silk Road</a:t>
            </a:r>
          </a:p>
          <a:p>
            <a:r>
              <a:rPr lang="en-US" dirty="0" smtClean="0"/>
              <a:t>As pastoralists had more contact with trade and settled people, they were exposed to Buddhism</a:t>
            </a:r>
          </a:p>
          <a:p>
            <a:r>
              <a:rPr lang="en-US" dirty="0" smtClean="0"/>
              <a:t>Buddhism became more materialistic</a:t>
            </a:r>
          </a:p>
          <a:p>
            <a:pPr lvl="1"/>
            <a:r>
              <a:rPr lang="en-US" dirty="0" smtClean="0"/>
              <a:t>Mahayana Buddhism flourished</a:t>
            </a:r>
          </a:p>
          <a:p>
            <a:pPr lvl="1"/>
            <a:r>
              <a:rPr lang="en-US" dirty="0" smtClean="0"/>
              <a:t>Incorporation of local gods as bodhisattvas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2.wikia.nocookie.net/__cb20100710033936/ammondisney/images/8/88/Hercules_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24" y="609600"/>
            <a:ext cx="3235491" cy="490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impsonswiki.com/w/images/thumb/1/10/Homer_Buddha.png/150px-Homer_Buddh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599" y="1398428"/>
            <a:ext cx="2699251" cy="370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57912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Hercules as </a:t>
            </a:r>
            <a:r>
              <a:rPr lang="en-US" sz="3600" dirty="0" err="1" smtClean="0"/>
              <a:t>Vajrapani</a:t>
            </a:r>
            <a:endParaRPr lang="en-US" sz="3600" dirty="0"/>
          </a:p>
        </p:txBody>
      </p:sp>
      <p:pic>
        <p:nvPicPr>
          <p:cNvPr id="1032" name="Picture 8" descr="Hercules and Budd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240"/>
            <a:ext cx="4784456" cy="515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22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of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silk </a:t>
            </a:r>
            <a:r>
              <a:rPr lang="en-US" dirty="0" smtClean="0"/>
              <a:t>roads </a:t>
            </a:r>
            <a:r>
              <a:rPr lang="en-US" dirty="0"/>
              <a:t>made it easier for infectious and contagious diseases to spread </a:t>
            </a:r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diseases were exposed to populations who didn't have any immunity to </a:t>
            </a:r>
            <a:r>
              <a:rPr lang="en-US" dirty="0" smtClean="0"/>
              <a:t>them</a:t>
            </a:r>
          </a:p>
          <a:p>
            <a:r>
              <a:rPr lang="en-US" dirty="0"/>
              <a:t>S</a:t>
            </a:r>
            <a:r>
              <a:rPr lang="en-US" dirty="0" smtClean="0"/>
              <a:t>mallpox</a:t>
            </a:r>
            <a:r>
              <a:rPr lang="en-US" dirty="0"/>
              <a:t>, </a:t>
            </a:r>
            <a:r>
              <a:rPr lang="en-US" dirty="0" smtClean="0"/>
              <a:t>measles</a:t>
            </a:r>
            <a:r>
              <a:rPr lang="en-US" dirty="0"/>
              <a:t>, and bubonic plagues. </a:t>
            </a:r>
            <a:endParaRPr lang="en-US" dirty="0" smtClean="0"/>
          </a:p>
          <a:p>
            <a:r>
              <a:rPr lang="en-US" dirty="0" smtClean="0"/>
              <a:t>The famous Black Death of 1346-1353 killed hundreds of millions, particularly in Europe</a:t>
            </a:r>
          </a:p>
          <a:p>
            <a:r>
              <a:rPr lang="en-US" dirty="0"/>
              <a:t>http://www.youtube.com/watch?v=grbSQ6O6kbs</a:t>
            </a:r>
          </a:p>
        </p:txBody>
      </p:sp>
    </p:spTree>
    <p:extLst>
      <p:ext uri="{BB962C8B-B14F-4D97-AF65-F5344CB8AC3E}">
        <p14:creationId xmlns:p14="http://schemas.microsoft.com/office/powerpoint/2010/main" val="147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http://www.youtube.com/watch?v=vfe-eNq-Qyg</a:t>
            </a:r>
          </a:p>
        </p:txBody>
      </p:sp>
    </p:spTree>
    <p:extLst>
      <p:ext uri="{BB962C8B-B14F-4D97-AF65-F5344CB8AC3E}">
        <p14:creationId xmlns:p14="http://schemas.microsoft.com/office/powerpoint/2010/main" val="64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340</Words>
  <Application>Microsoft Office PowerPoint</Application>
  <PresentationFormat>On-screen Show (4:3)</PresentationFormat>
  <Paragraphs>53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Trade and the Silk Road</vt:lpstr>
      <vt:lpstr>How does trade change societies?</vt:lpstr>
      <vt:lpstr>Silk Road</vt:lpstr>
      <vt:lpstr>Goods on the Silk Road</vt:lpstr>
      <vt:lpstr>Spread of Buddhism</vt:lpstr>
      <vt:lpstr>PowerPoint Presentation</vt:lpstr>
      <vt:lpstr>Spread of Disease</vt:lpstr>
      <vt:lpstr>Crash Course</vt:lpstr>
      <vt:lpstr>Marco Polo (Document 8.2)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and the Silk Road</dc:title>
  <dc:creator>.</dc:creator>
  <cp:lastModifiedBy>.</cp:lastModifiedBy>
  <cp:revision>28</cp:revision>
  <dcterms:created xsi:type="dcterms:W3CDTF">2014-10-17T20:29:17Z</dcterms:created>
  <dcterms:modified xsi:type="dcterms:W3CDTF">2014-10-20T11:29:43Z</dcterms:modified>
</cp:coreProperties>
</file>