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1" r:id="rId5"/>
    <p:sldId id="259" r:id="rId6"/>
    <p:sldId id="260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4003916-61A9-4C79-8FEE-3215323F5F4F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D99A31-36AD-4993-99B1-796A48F889F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3916-61A9-4C79-8FEE-3215323F5F4F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A31-36AD-4993-99B1-796A48F88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3916-61A9-4C79-8FEE-3215323F5F4F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D99A31-36AD-4993-99B1-796A48F88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3916-61A9-4C79-8FEE-3215323F5F4F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A31-36AD-4993-99B1-796A48F889F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003916-61A9-4C79-8FEE-3215323F5F4F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1D99A31-36AD-4993-99B1-796A48F889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3916-61A9-4C79-8FEE-3215323F5F4F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A31-36AD-4993-99B1-796A48F889F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3916-61A9-4C79-8FEE-3215323F5F4F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A31-36AD-4993-99B1-796A48F889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3916-61A9-4C79-8FEE-3215323F5F4F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A31-36AD-4993-99B1-796A48F889F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3916-61A9-4C79-8FEE-3215323F5F4F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A31-36AD-4993-99B1-796A48F889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3916-61A9-4C79-8FEE-3215323F5F4F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1D99A31-36AD-4993-99B1-796A48F889F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03916-61A9-4C79-8FEE-3215323F5F4F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99A31-36AD-4993-99B1-796A48F889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4003916-61A9-4C79-8FEE-3215323F5F4F}" type="datetimeFigureOut">
              <a:rPr lang="en-US" smtClean="0"/>
              <a:t>1/25/2015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F1D99A31-36AD-4993-99B1-796A48F889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5600" dirty="0" smtClean="0"/>
              <a:t>1780-1850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&amp; beyon</a:t>
            </a:r>
            <a:r>
              <a:rPr lang="en-US" sz="3200" dirty="0" smtClean="0"/>
              <a:t>d!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324600" cy="1828800"/>
          </a:xfrm>
        </p:spPr>
        <p:txBody>
          <a:bodyPr/>
          <a:lstStyle/>
          <a:p>
            <a:r>
              <a:rPr lang="en-US" dirty="0" smtClean="0"/>
              <a:t>The Industrial Revolution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489" y="2514600"/>
            <a:ext cx="5220511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9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Time when predominantly </a:t>
            </a:r>
            <a:r>
              <a:rPr lang="en-US" sz="2400" dirty="0"/>
              <a:t>agrarian, rural societies in Europe and America became industrial and urban. </a:t>
            </a:r>
            <a:endParaRPr lang="en-US" sz="2400" dirty="0" smtClean="0"/>
          </a:p>
          <a:p>
            <a:r>
              <a:rPr lang="en-US" sz="2400" dirty="0" smtClean="0"/>
              <a:t>Industrialization </a:t>
            </a:r>
            <a:r>
              <a:rPr lang="en-US" sz="2400" dirty="0"/>
              <a:t>marked a shift </a:t>
            </a:r>
            <a:r>
              <a:rPr lang="en-US" sz="2400" dirty="0" smtClean="0"/>
              <a:t>from hand-powered home production to powered machinery</a:t>
            </a:r>
            <a:r>
              <a:rPr lang="en-US" sz="2400" dirty="0"/>
              <a:t>, factories and mass production. </a:t>
            </a:r>
            <a:endParaRPr lang="en-US" sz="2400" dirty="0" smtClean="0"/>
          </a:p>
          <a:p>
            <a:r>
              <a:rPr lang="en-US" sz="2400" dirty="0" smtClean="0"/>
              <a:t>Brought about many social and economic changes.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industrial revolution?</a:t>
            </a:r>
            <a:endParaRPr lang="en-US" dirty="0"/>
          </a:p>
        </p:txBody>
      </p:sp>
      <p:pic>
        <p:nvPicPr>
          <p:cNvPr id="5122" name="Picture 2" descr="http://media-1.web.britannica.com/eb-media/97/92897-004-5029FF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15383"/>
            <a:ext cx="3562350" cy="264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87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Competition led to </a:t>
            </a:r>
            <a:r>
              <a:rPr lang="en-US" sz="2800" dirty="0"/>
              <a:t>C</a:t>
            </a:r>
            <a:r>
              <a:rPr lang="en-US" sz="2800" dirty="0" smtClean="0"/>
              <a:t>apitalism </a:t>
            </a:r>
            <a:r>
              <a:rPr lang="en-US" sz="2800" dirty="0" smtClean="0"/>
              <a:t>and innovation</a:t>
            </a:r>
          </a:p>
          <a:p>
            <a:pPr marL="365760" lvl="1" indent="0">
              <a:buNone/>
            </a:pPr>
            <a:r>
              <a:rPr lang="en-US" sz="2400" dirty="0" smtClean="0"/>
              <a:t>(Competing </a:t>
            </a:r>
            <a:r>
              <a:rPr lang="en-US" sz="2400" dirty="0" smtClean="0"/>
              <a:t>European states, that </a:t>
            </a:r>
            <a:r>
              <a:rPr lang="en-US" sz="2400" dirty="0" smtClean="0"/>
              <a:t>is)</a:t>
            </a:r>
            <a:endParaRPr lang="en-US" sz="2400" dirty="0" smtClean="0"/>
          </a:p>
          <a:p>
            <a:pPr lvl="1"/>
            <a:r>
              <a:rPr lang="en-US" sz="2400" dirty="0" smtClean="0"/>
              <a:t>Relied heavily on merchant class to fund the </a:t>
            </a:r>
            <a:r>
              <a:rPr lang="en-US" sz="2400" dirty="0" smtClean="0"/>
              <a:t>state</a:t>
            </a:r>
          </a:p>
          <a:p>
            <a:pPr lvl="1"/>
            <a:r>
              <a:rPr lang="en-US" sz="2400" dirty="0"/>
              <a:t>Capitalism: an economic and political system in which a country's trade and industry are controlled by private owners for profit, rather than by the state</a:t>
            </a:r>
            <a:endParaRPr lang="en-US" sz="2400" dirty="0" smtClean="0"/>
          </a:p>
          <a:p>
            <a:r>
              <a:rPr lang="en-US" sz="2800" dirty="0" smtClean="0"/>
              <a:t>Interconnected global trade network put Europe at economic advantage 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rawing on resources from elsewhere, especially New World colonies (and their slaves)</a:t>
            </a:r>
          </a:p>
          <a:p>
            <a:pPr lvl="1"/>
            <a:r>
              <a:rPr lang="en-US" sz="2400" dirty="0" smtClean="0"/>
              <a:t>Also means bigger demand for goods from those colonies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Europe?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0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thethingswesay.com/img/59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0"/>
            <a:ext cx="47625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quotesworld.org/wp-content/uploads/2014/07/karl-marx-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05329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www.occasionalplanet.org/wp-content/uploads/2014/03/John-Maynard-Keynes-capitalism-quo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303" y="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izquotes.com/quotes-pictures/quote-capitalism-is-a-social-system-based-on-the-recognition-of-individual-rights-including-property-ayn-rand-34973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4445214"/>
            <a:ext cx="5127171" cy="241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" y="2784838"/>
            <a:ext cx="4891098" cy="185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64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Highly commercialized nation</a:t>
            </a:r>
          </a:p>
          <a:p>
            <a:pPr lvl="1"/>
            <a:r>
              <a:rPr lang="en-US" sz="2200" dirty="0" smtClean="0"/>
              <a:t>Land owned by landlords, not small farmers</a:t>
            </a:r>
          </a:p>
          <a:p>
            <a:pPr lvl="2"/>
            <a:r>
              <a:rPr lang="en-US" sz="2000" dirty="0" smtClean="0"/>
              <a:t>Surplus labor—not everyone was a farmer</a:t>
            </a:r>
          </a:p>
          <a:p>
            <a:pPr lvl="1"/>
            <a:r>
              <a:rPr lang="en-US" sz="2200" dirty="0" smtClean="0"/>
              <a:t>End of the Guild System (organizations created to protect craftsmen from unfair practices)</a:t>
            </a:r>
          </a:p>
          <a:p>
            <a:pPr lvl="2"/>
            <a:r>
              <a:rPr lang="en-US" sz="2000" dirty="0" smtClean="0"/>
              <a:t>Employers could treat workers however they wanted</a:t>
            </a:r>
          </a:p>
          <a:p>
            <a:r>
              <a:rPr lang="en-US" sz="2400" dirty="0" smtClean="0"/>
              <a:t>Unique compared to other European nations</a:t>
            </a:r>
          </a:p>
          <a:p>
            <a:pPr lvl="1"/>
            <a:r>
              <a:rPr lang="en-US" sz="2200" dirty="0" smtClean="0"/>
              <a:t>Religious tolerance and encouraging of business</a:t>
            </a:r>
          </a:p>
          <a:p>
            <a:pPr lvl="1"/>
            <a:r>
              <a:rPr lang="en-US" sz="2200" dirty="0" smtClean="0"/>
              <a:t>Less monarchic power</a:t>
            </a:r>
          </a:p>
          <a:p>
            <a:pPr lvl="1"/>
            <a:r>
              <a:rPr lang="en-US" sz="2200" dirty="0" smtClean="0"/>
              <a:t>Coal and Iron Ore supplies</a:t>
            </a:r>
          </a:p>
          <a:p>
            <a:pPr lvl="1"/>
            <a:r>
              <a:rPr lang="en-US" sz="2200" dirty="0" smtClean="0"/>
              <a:t>Linking of inventors and scientists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Britain?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5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homasmorecollege.edu/wp-content/uploads/2010/07/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" y="1371600"/>
            <a:ext cx="4236645" cy="545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bakethiscake.files.wordpress.com/2012/07/sewing-room-shoe-factory-syracuse-wikipedia-commons-licen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051" y="1881322"/>
            <a:ext cx="4905375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Guild vs. factory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2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789" y="1752600"/>
            <a:ext cx="4191000" cy="4407408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/>
              <a:t>Economics before the Industrial </a:t>
            </a:r>
            <a:r>
              <a:rPr lang="en-US" dirty="0"/>
              <a:t>R</a:t>
            </a:r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Society before the Industrial </a:t>
            </a:r>
            <a:r>
              <a:rPr lang="en-US" dirty="0"/>
              <a:t>R</a:t>
            </a:r>
            <a:r>
              <a:rPr lang="en-US" dirty="0" smtClean="0"/>
              <a:t>evolution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Divide a piece of paper into 4 parts</a:t>
            </a:r>
            <a:endParaRPr lang="en-US" cap="none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203192"/>
            <a:ext cx="4038600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8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 smtClean="0"/>
              <a:t>Economics after the Industrial </a:t>
            </a:r>
            <a:r>
              <a:rPr lang="en-US" dirty="0"/>
              <a:t>R</a:t>
            </a:r>
            <a:r>
              <a:rPr lang="en-US" dirty="0" smtClean="0"/>
              <a:t>evolution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648200" y="4203192"/>
            <a:ext cx="4038600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8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20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 smtClean="0"/>
              <a:t>Society after the Industrial </a:t>
            </a:r>
            <a:r>
              <a:rPr lang="en-US" dirty="0"/>
              <a:t>R</a:t>
            </a:r>
            <a:r>
              <a:rPr lang="en-US" dirty="0" smtClean="0"/>
              <a:t>evolution</a:t>
            </a:r>
          </a:p>
          <a:p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343400" y="1600200"/>
            <a:ext cx="38100" cy="510540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2400" y="3581400"/>
            <a:ext cx="8839200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4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http://llamafont.com/</a:t>
            </a:r>
          </a:p>
        </p:txBody>
      </p:sp>
    </p:spTree>
    <p:extLst>
      <p:ext uri="{BB962C8B-B14F-4D97-AF65-F5344CB8AC3E}">
        <p14:creationId xmlns:p14="http://schemas.microsoft.com/office/powerpoint/2010/main" val="20815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3916</TotalTime>
  <Words>240</Words>
  <Application>Microsoft Office PowerPoint</Application>
  <PresentationFormat>On-screen Show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Grid</vt:lpstr>
      <vt:lpstr>The Industrial Revolution</vt:lpstr>
      <vt:lpstr>What is the industrial revolution?</vt:lpstr>
      <vt:lpstr>Why Europe?</vt:lpstr>
      <vt:lpstr>PowerPoint Presentation</vt:lpstr>
      <vt:lpstr>Why Britain?</vt:lpstr>
      <vt:lpstr>Guild vs. factory</vt:lpstr>
      <vt:lpstr>Divide a piece of paper into 4 parts</vt:lpstr>
      <vt:lpstr>http://llamafont.com/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Industrial Revolution</dc:title>
  <dc:creator>.</dc:creator>
  <cp:lastModifiedBy>.</cp:lastModifiedBy>
  <cp:revision>28</cp:revision>
  <dcterms:created xsi:type="dcterms:W3CDTF">2015-01-22T21:26:53Z</dcterms:created>
  <dcterms:modified xsi:type="dcterms:W3CDTF">2015-01-28T12:13:12Z</dcterms:modified>
</cp:coreProperties>
</file>