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D8264C-9075-475C-BD07-5451AD49BB3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C436FD-2323-41BF-AFF9-FECBAEAD78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your Chapter 19 Notes on your desk so I can check them</a:t>
            </a:r>
          </a:p>
          <a:p>
            <a:r>
              <a:rPr lang="en-US" sz="2800" dirty="0" smtClean="0"/>
              <a:t>Turn in your links to your groups’ </a:t>
            </a:r>
            <a:r>
              <a:rPr lang="en-US" sz="2800" dirty="0" err="1" smtClean="0"/>
              <a:t>Fakebook</a:t>
            </a:r>
            <a:r>
              <a:rPr lang="en-US" sz="2800" dirty="0" smtClean="0"/>
              <a:t> pages</a:t>
            </a:r>
          </a:p>
          <a:p>
            <a:pPr lvl="1"/>
            <a:r>
              <a:rPr lang="en-US" sz="2400" dirty="0" smtClean="0"/>
              <a:t>You have until 2:10 TODAY to email them to me if you forgot.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15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Opium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763000" cy="4373563"/>
          </a:xfrm>
        </p:spPr>
        <p:txBody>
          <a:bodyPr/>
          <a:lstStyle/>
          <a:p>
            <a:r>
              <a:rPr lang="en-US" dirty="0" smtClean="0"/>
              <a:t>Opium: An addictive narcotic &amp; medicine</a:t>
            </a:r>
          </a:p>
          <a:p>
            <a:r>
              <a:rPr lang="en-US" dirty="0" smtClean="0"/>
              <a:t>Britain had a trade imbalance with China (importing much more than exporting)</a:t>
            </a:r>
          </a:p>
          <a:p>
            <a:pPr lvl="1"/>
            <a:r>
              <a:rPr lang="en-US" dirty="0" smtClean="0"/>
              <a:t>Started selling opium from India in 1770s</a:t>
            </a:r>
          </a:p>
          <a:p>
            <a:pPr lvl="1"/>
            <a:r>
              <a:rPr lang="en-US" dirty="0" smtClean="0"/>
              <a:t>Enormously profitable from high demand from the Chinese</a:t>
            </a:r>
          </a:p>
          <a:p>
            <a:r>
              <a:rPr lang="en-US" dirty="0" smtClean="0"/>
              <a:t>Now China was economically and socially imbalanced</a:t>
            </a:r>
          </a:p>
          <a:p>
            <a:pPr lvl="1"/>
            <a:r>
              <a:rPr lang="en-US" dirty="0" smtClean="0"/>
              <a:t>Silver was flowing out of China</a:t>
            </a:r>
          </a:p>
          <a:p>
            <a:pPr lvl="1"/>
            <a:r>
              <a:rPr lang="en-US" dirty="0" smtClean="0"/>
              <a:t>Millions of opium addicts</a:t>
            </a:r>
            <a:endParaRPr lang="en-US" dirty="0"/>
          </a:p>
        </p:txBody>
      </p:sp>
      <p:pic>
        <p:nvPicPr>
          <p:cNvPr id="5122" name="Picture 2" descr="https://m0vie.files.wordpress.com/2011/07/bluelotu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89" y="4242435"/>
            <a:ext cx="38100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Opium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gov’t began cracking down in 1836</a:t>
            </a:r>
          </a:p>
          <a:p>
            <a:pPr lvl="1"/>
            <a:r>
              <a:rPr lang="en-US" dirty="0" smtClean="0"/>
              <a:t>Seized millions of pounds of opium, expelled Western traders</a:t>
            </a:r>
          </a:p>
          <a:p>
            <a:r>
              <a:rPr lang="en-US" dirty="0" smtClean="0"/>
              <a:t>Britain responded by apologizing and putting the Chinese in drug treatment programs</a:t>
            </a:r>
          </a:p>
          <a:p>
            <a:r>
              <a:rPr lang="en-US" dirty="0" smtClean="0"/>
              <a:t>Britain responded by sending their imperial Navy to China</a:t>
            </a:r>
          </a:p>
          <a:p>
            <a:r>
              <a:rPr lang="en-US" dirty="0" smtClean="0"/>
              <a:t>First Opium War (1839-1842) forced China to accept “unequal treaties” for trade with West</a:t>
            </a:r>
          </a:p>
          <a:p>
            <a:r>
              <a:rPr lang="en-US" dirty="0" smtClean="0"/>
              <a:t>Second Opium War (1856-1858) further humiliated China, opened it to foreign traders and </a:t>
            </a:r>
            <a:r>
              <a:rPr lang="en-US" dirty="0" err="1" smtClean="0"/>
              <a:t>landbuyers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Subjugation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China was now under the thumb of Europe</a:t>
            </a:r>
          </a:p>
          <a:p>
            <a:pPr lvl="1"/>
            <a:r>
              <a:rPr lang="en-US" dirty="0" smtClean="0"/>
              <a:t>Forced to accept European industrial goods</a:t>
            </a:r>
          </a:p>
          <a:p>
            <a:pPr lvl="1"/>
            <a:r>
              <a:rPr lang="en-US" dirty="0" smtClean="0"/>
              <a:t>Little establishment of Chinese industry or capitalism</a:t>
            </a:r>
          </a:p>
          <a:p>
            <a:r>
              <a:rPr lang="en-US" dirty="0" smtClean="0"/>
              <a:t>“Self-Strengthening”—China’s attempts to modernize and compete</a:t>
            </a:r>
          </a:p>
          <a:p>
            <a:r>
              <a:rPr lang="en-US" dirty="0" smtClean="0"/>
              <a:t>The Boxer Rebellion (1898-1901): Anti-foreign uprising, killing of Westerners and Chinese Christians</a:t>
            </a:r>
          </a:p>
          <a:p>
            <a:pPr lvl="1"/>
            <a:r>
              <a:rPr lang="en-US" dirty="0" smtClean="0"/>
              <a:t>Put down by Europeans and Japan, forced China to pay $$$</a:t>
            </a:r>
          </a:p>
          <a:p>
            <a:r>
              <a:rPr lang="en-US" dirty="0" smtClean="0"/>
              <a:t>Still, Chinese nationalism grew—wanted to harness Western political ideas but throw off Western control</a:t>
            </a:r>
          </a:p>
        </p:txBody>
      </p:sp>
    </p:spTree>
    <p:extLst>
      <p:ext uri="{BB962C8B-B14F-4D97-AF65-F5344CB8AC3E}">
        <p14:creationId xmlns:p14="http://schemas.microsoft.com/office/powerpoint/2010/main" val="4317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 of the </a:t>
            </a:r>
            <a:r>
              <a:rPr lang="en-US" dirty="0" err="1" smtClean="0"/>
              <a:t>qing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dynastic system, which had survived for millennia, ended in 1911</a:t>
            </a:r>
          </a:p>
          <a:p>
            <a:pPr lvl="1"/>
            <a:r>
              <a:rPr lang="en-US" dirty="0" smtClean="0"/>
              <a:t>Series of small revolutions</a:t>
            </a:r>
          </a:p>
          <a:p>
            <a:r>
              <a:rPr lang="en-US" dirty="0" smtClean="0"/>
              <a:t>Replaced with the Republic of China</a:t>
            </a:r>
          </a:p>
          <a:p>
            <a:pPr lvl="1"/>
            <a:r>
              <a:rPr lang="en-US" dirty="0" smtClean="0"/>
              <a:t>First leader: Sun </a:t>
            </a:r>
            <a:r>
              <a:rPr lang="en-US" dirty="0" err="1" smtClean="0"/>
              <a:t>Yat-sen</a:t>
            </a:r>
            <a:endParaRPr lang="en-US" dirty="0"/>
          </a:p>
        </p:txBody>
      </p:sp>
      <p:pic>
        <p:nvPicPr>
          <p:cNvPr id="1026" name="Picture 2" descr="http://upload.wikimedia.org/wikipedia/commons/2/22/Sun_Yat_Sen_portrait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06" y="4038600"/>
            <a:ext cx="2040194" cy="28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6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Europe’s Domination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East’s Encounters with the West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962400" cy="2285999"/>
          </a:xfrm>
        </p:spPr>
        <p:txBody>
          <a:bodyPr/>
          <a:lstStyle/>
          <a:p>
            <a:r>
              <a:rPr lang="en-US" dirty="0" smtClean="0"/>
              <a:t>Western political ambition coupled with military might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114801"/>
            <a:ext cx="4114800" cy="2285999"/>
          </a:xfrm>
        </p:spPr>
        <p:txBody>
          <a:bodyPr/>
          <a:lstStyle/>
          <a:p>
            <a:r>
              <a:rPr lang="en-US" dirty="0" smtClean="0"/>
              <a:t>Culture of the West (language, religion, etc.)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4294967295"/>
          </p:nvPr>
        </p:nvSpPr>
        <p:spPr>
          <a:xfrm>
            <a:off x="5181600" y="1600200"/>
            <a:ext cx="3962400" cy="2286000"/>
          </a:xfrm>
        </p:spPr>
        <p:txBody>
          <a:bodyPr/>
          <a:lstStyle/>
          <a:p>
            <a:r>
              <a:rPr lang="en-US" dirty="0" smtClean="0"/>
              <a:t>Networks of trade from the capitalist West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4294967295"/>
          </p:nvPr>
        </p:nvSpPr>
        <p:spPr>
          <a:xfrm>
            <a:off x="5181600" y="4114800"/>
            <a:ext cx="3962400" cy="2286000"/>
          </a:xfrm>
        </p:spPr>
        <p:txBody>
          <a:bodyPr/>
          <a:lstStyle/>
          <a:p>
            <a:r>
              <a:rPr lang="en-US" dirty="0" smtClean="0"/>
              <a:t>Western modernity (Science, technology, ideas like socialism and individualism)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8957" y="6172200"/>
            <a:ext cx="7539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Resist, accommodate, and/or adapt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68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Expand?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raw materials</a:t>
            </a:r>
          </a:p>
          <a:p>
            <a:r>
              <a:rPr lang="en-US" dirty="0" smtClean="0"/>
              <a:t>Markets for goods (huge populations!)</a:t>
            </a:r>
          </a:p>
          <a:p>
            <a:r>
              <a:rPr lang="en-US" dirty="0" smtClean="0"/>
              <a:t>Nationalism: securing land for </a:t>
            </a:r>
            <a:r>
              <a:rPr lang="en-US" i="1" dirty="0" smtClean="0"/>
              <a:t>your </a:t>
            </a:r>
            <a:r>
              <a:rPr lang="en-US" dirty="0" smtClean="0"/>
              <a:t>country</a:t>
            </a:r>
          </a:p>
          <a:p>
            <a:r>
              <a:rPr lang="en-US" dirty="0" smtClean="0"/>
              <a:t>New technology made it possible (steamships, telegraph, medicine)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universalfunding.com/wp-content/uploads/2014/12/raw-materi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-76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6200" y="4458831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“In order to save the 40 million inhabitants of the United Kingdom from murderous civil war, [we] must open up new areas to absorb the excess population and create new markets for the products of the mines and factories.... </a:t>
            </a:r>
          </a:p>
          <a:p>
            <a:endParaRPr lang="en-US" sz="2000" dirty="0" smtClean="0"/>
          </a:p>
          <a:p>
            <a:r>
              <a:rPr lang="en-US" sz="2000" dirty="0" smtClean="0"/>
              <a:t>The British Empire is a matter of bread and butter. If you wish to avoid civil war, then you must become an imperialist.” –Cecil Rhodes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 and “THE OTHER”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r>
              <a:rPr lang="en-US" dirty="0" smtClean="0"/>
              <a:t>Christian v. Others during the Crusades, </a:t>
            </a:r>
            <a:br>
              <a:rPr lang="en-US" dirty="0" smtClean="0"/>
            </a:br>
            <a:r>
              <a:rPr lang="en-US" dirty="0" smtClean="0"/>
              <a:t>now Whites v. Others</a:t>
            </a:r>
            <a:endParaRPr lang="en-US" dirty="0"/>
          </a:p>
          <a:p>
            <a:r>
              <a:rPr lang="en-US" dirty="0" smtClean="0"/>
              <a:t>Development of theory of </a:t>
            </a:r>
            <a:br>
              <a:rPr lang="en-US" dirty="0" smtClean="0"/>
            </a:br>
            <a:r>
              <a:rPr lang="en-US" dirty="0" smtClean="0"/>
              <a:t>races—certain races are</a:t>
            </a:r>
            <a:br>
              <a:rPr lang="en-US" dirty="0" smtClean="0"/>
            </a:br>
            <a:r>
              <a:rPr lang="en-US" dirty="0" smtClean="0"/>
              <a:t>scientifically superior</a:t>
            </a:r>
          </a:p>
          <a:p>
            <a:r>
              <a:rPr lang="en-US" dirty="0" smtClean="0"/>
              <a:t>Makes imperialism inevitable, </a:t>
            </a:r>
            <a:br>
              <a:rPr lang="en-US" dirty="0" smtClean="0"/>
            </a:br>
            <a:r>
              <a:rPr lang="en-US" dirty="0" smtClean="0"/>
              <a:t>humane, and a duty</a:t>
            </a:r>
            <a:endParaRPr lang="en-US" dirty="0"/>
          </a:p>
        </p:txBody>
      </p:sp>
      <p:pic>
        <p:nvPicPr>
          <p:cNvPr id="2050" name="Picture 2" descr="Progressive Development of Man.--(2) Evolution. Illustration from With the World's People by John Clark Ridpath (Clark E Ridpath, 1912)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3190875"/>
            <a:ext cx="391477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45496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“Take up the White Man’s burden—</a:t>
            </a:r>
          </a:p>
          <a:p>
            <a:r>
              <a:rPr lang="en-US" dirty="0" smtClean="0"/>
              <a:t>Send forth the best ye breed—</a:t>
            </a:r>
          </a:p>
          <a:p>
            <a:r>
              <a:rPr lang="en-US" dirty="0" smtClean="0"/>
              <a:t>Go send your sons to exile</a:t>
            </a:r>
          </a:p>
          <a:p>
            <a:r>
              <a:rPr lang="en-US" dirty="0" smtClean="0"/>
              <a:t>To serve your captives' need</a:t>
            </a:r>
          </a:p>
          <a:p>
            <a:r>
              <a:rPr lang="en-US" dirty="0" smtClean="0"/>
              <a:t>To wait in heavy harness</a:t>
            </a:r>
          </a:p>
          <a:p>
            <a:r>
              <a:rPr lang="en-US" dirty="0" smtClean="0"/>
              <a:t>On fluttered folk and wild—</a:t>
            </a:r>
          </a:p>
          <a:p>
            <a:r>
              <a:rPr lang="en-US" dirty="0" smtClean="0"/>
              <a:t>Your new-caught, sullen peoples,</a:t>
            </a:r>
          </a:p>
          <a:p>
            <a:r>
              <a:rPr lang="en-US" dirty="0" smtClean="0"/>
              <a:t>Half devil and half child”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9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within </a:t>
            </a:r>
            <a:r>
              <a:rPr lang="en-US" dirty="0"/>
              <a:t>C</a:t>
            </a:r>
            <a:r>
              <a:rPr lang="en-US" dirty="0" smtClean="0"/>
              <a:t>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73563"/>
          </a:xfrm>
        </p:spPr>
        <p:txBody>
          <a:bodyPr/>
          <a:lstStyle/>
          <a:p>
            <a:r>
              <a:rPr lang="en-US" dirty="0" smtClean="0"/>
              <a:t>Massive population growth (100 to 430 mil in 150 years)</a:t>
            </a:r>
          </a:p>
          <a:p>
            <a:pPr lvl="1"/>
            <a:r>
              <a:rPr lang="en-US" dirty="0" smtClean="0"/>
              <a:t>Similar to Europe, but without Industrial Revolution or greater agricultural production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ess food for more people</a:t>
            </a:r>
          </a:p>
          <a:p>
            <a:pPr lvl="1"/>
            <a:r>
              <a:rPr lang="en-US" dirty="0" smtClean="0"/>
              <a:t>Overwhelmed bureaucracy—less able to deal with tax collection, floods, welfare, etc.</a:t>
            </a:r>
          </a:p>
          <a:p>
            <a:r>
              <a:rPr lang="en-US" dirty="0" smtClean="0"/>
              <a:t>Led to peasant rebellions (typical), due to the terrible situation and the ruling Qing (Manchu) Dynasty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https://historyplanet.files.wordpress.com/2010/04/poll20t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29795"/>
            <a:ext cx="3419475" cy="211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70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Taiping Uprising (1850-1864)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/>
          <a:lstStyle/>
          <a:p>
            <a:r>
              <a:rPr lang="en-US" dirty="0" smtClean="0"/>
              <a:t>Leader, Hong </a:t>
            </a:r>
            <a:r>
              <a:rPr lang="en-US" dirty="0" err="1" smtClean="0"/>
              <a:t>Xiuquan</a:t>
            </a:r>
            <a:r>
              <a:rPr lang="en-US" dirty="0" smtClean="0"/>
              <a:t>, claimed to be brother of Jesus</a:t>
            </a:r>
          </a:p>
          <a:p>
            <a:pPr lvl="1"/>
            <a:r>
              <a:rPr lang="en-US" dirty="0" smtClean="0"/>
              <a:t>Movement </a:t>
            </a:r>
            <a:r>
              <a:rPr lang="en-US" dirty="0"/>
              <a:t>r</a:t>
            </a:r>
            <a:r>
              <a:rPr lang="en-US" dirty="0" smtClean="0"/>
              <a:t>ejected Confucianism, Daoism, Buddhism and traditional Chinese society</a:t>
            </a:r>
          </a:p>
          <a:p>
            <a:pPr lvl="1"/>
            <a:r>
              <a:rPr lang="en-US" dirty="0" smtClean="0"/>
              <a:t>Gained millions of </a:t>
            </a:r>
            <a:r>
              <a:rPr lang="en-US" dirty="0" err="1" smtClean="0"/>
              <a:t>footsoldier</a:t>
            </a:r>
            <a:r>
              <a:rPr lang="en-US" dirty="0" smtClean="0"/>
              <a:t> followers</a:t>
            </a:r>
          </a:p>
          <a:p>
            <a:r>
              <a:rPr lang="en-US" dirty="0" smtClean="0"/>
              <a:t>Wanted equality, to redistribute property, abolish foot-binding, opium, prostitution </a:t>
            </a:r>
          </a:p>
          <a:p>
            <a:r>
              <a:rPr lang="en-US" dirty="0" smtClean="0"/>
              <a:t>Conquered much of Northern China, ~20 million deaths</a:t>
            </a:r>
          </a:p>
          <a:p>
            <a:r>
              <a:rPr lang="en-US" dirty="0"/>
              <a:t>D</a:t>
            </a:r>
            <a:r>
              <a:rPr lang="en-US" dirty="0" smtClean="0"/>
              <a:t>efeated by combined Qing and Western forces</a:t>
            </a:r>
          </a:p>
          <a:p>
            <a:r>
              <a:rPr lang="en-US" dirty="0" smtClean="0"/>
              <a:t>Set up China for further Western exploitation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opium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dailynik.com/img2/OldOpiumAddict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95649"/>
            <a:ext cx="541972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oodlibrarymuseum.org/museum/img/opium%20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646" y="1219200"/>
            <a:ext cx="484719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listcrux.com/wp-content/uploads/2013/12/Poppy-fiel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800600" cy="340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edorecover.com/images/Opium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1540"/>
            <a:ext cx="3935305" cy="22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5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Opium Wars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Britain start selling opium to China?</a:t>
            </a:r>
          </a:p>
          <a:p>
            <a:r>
              <a:rPr lang="en-US" dirty="0" smtClean="0"/>
              <a:t>How did this affect China?</a:t>
            </a:r>
          </a:p>
          <a:p>
            <a:r>
              <a:rPr lang="en-US" dirty="0" smtClean="0"/>
              <a:t>What was China’s response?</a:t>
            </a:r>
          </a:p>
          <a:p>
            <a:r>
              <a:rPr lang="en-US" dirty="0" smtClean="0"/>
              <a:t>How did Britain respond?</a:t>
            </a:r>
          </a:p>
          <a:p>
            <a:r>
              <a:rPr lang="en-US" dirty="0" smtClean="0"/>
              <a:t>What did the “unequal treaties” do?</a:t>
            </a:r>
          </a:p>
          <a:p>
            <a:r>
              <a:rPr lang="en-US" dirty="0" smtClean="0"/>
              <a:t>What was the effect on China?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179</TotalTime>
  <Words>682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To-do</vt:lpstr>
      <vt:lpstr>Europe’s Domination of China</vt:lpstr>
      <vt:lpstr>The East’s Encounters with the West</vt:lpstr>
      <vt:lpstr>Why Expand?</vt:lpstr>
      <vt:lpstr>Racism and “THE OTHER”</vt:lpstr>
      <vt:lpstr>Problems within CHINA</vt:lpstr>
      <vt:lpstr>Taiping Uprising (1850-1864)</vt:lpstr>
      <vt:lpstr>The opium wars</vt:lpstr>
      <vt:lpstr>Opium Wars Reading</vt:lpstr>
      <vt:lpstr>Opium Wars</vt:lpstr>
      <vt:lpstr>Opium Wars</vt:lpstr>
      <vt:lpstr>Subjugation of China</vt:lpstr>
      <vt:lpstr>Collapse of the qing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Europe’s Domination of China</dc:title>
  <dc:creator>.</dc:creator>
  <cp:lastModifiedBy>.</cp:lastModifiedBy>
  <cp:revision>64</cp:revision>
  <dcterms:created xsi:type="dcterms:W3CDTF">2015-02-22T23:54:54Z</dcterms:created>
  <dcterms:modified xsi:type="dcterms:W3CDTF">2015-02-25T05:12:54Z</dcterms:modified>
</cp:coreProperties>
</file>