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76" r:id="rId3"/>
    <p:sldId id="278" r:id="rId4"/>
    <p:sldId id="277" r:id="rId5"/>
    <p:sldId id="279" r:id="rId6"/>
    <p:sldId id="280" r:id="rId7"/>
    <p:sldId id="281" r:id="rId8"/>
    <p:sldId id="282" r:id="rId9"/>
    <p:sldId id="284" r:id="rId10"/>
    <p:sldId id="286" r:id="rId11"/>
    <p:sldId id="287" r:id="rId12"/>
    <p:sldId id="288" r:id="rId13"/>
    <p:sldId id="289" r:id="rId14"/>
    <p:sldId id="292" r:id="rId15"/>
    <p:sldId id="293" r:id="rId16"/>
    <p:sldId id="294" r:id="rId17"/>
    <p:sldId id="295" r:id="rId18"/>
    <p:sldId id="296" r:id="rId19"/>
    <p:sldId id="258" r:id="rId20"/>
    <p:sldId id="297" r:id="rId21"/>
    <p:sldId id="298" r:id="rId22"/>
    <p:sldId id="299" r:id="rId23"/>
    <p:sldId id="300" r:id="rId24"/>
    <p:sldId id="301" r:id="rId25"/>
    <p:sldId id="302" r:id="rId26"/>
    <p:sldId id="257"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28" y="-3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9E7C9E-8B74-4E1B-A701-8E4F09CFC6FF}" type="datetimeFigureOut">
              <a:rPr lang="en-US" smtClean="0"/>
              <a:t>3/4/2015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A9A3F-1B94-4153-90BE-B88BDDADAE90}" type="slidenum">
              <a:rPr lang="en-US" smtClean="0"/>
              <a:t>‹#›</a:t>
            </a:fld>
            <a:endParaRPr lang="en-US"/>
          </a:p>
        </p:txBody>
      </p:sp>
    </p:spTree>
    <p:extLst>
      <p:ext uri="{BB962C8B-B14F-4D97-AF65-F5344CB8AC3E}">
        <p14:creationId xmlns:p14="http://schemas.microsoft.com/office/powerpoint/2010/main" val="2067295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A9A3F-1B94-4153-90BE-B88BDDADAE90}" type="slidenum">
              <a:rPr lang="en-US" smtClean="0"/>
              <a:t>14</a:t>
            </a:fld>
            <a:endParaRPr lang="en-US"/>
          </a:p>
        </p:txBody>
      </p:sp>
    </p:spTree>
    <p:extLst>
      <p:ext uri="{BB962C8B-B14F-4D97-AF65-F5344CB8AC3E}">
        <p14:creationId xmlns:p14="http://schemas.microsoft.com/office/powerpoint/2010/main" val="301356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A9A3F-1B94-4153-90BE-B88BDDADAE90}" type="slidenum">
              <a:rPr lang="en-US" smtClean="0"/>
              <a:t>16</a:t>
            </a:fld>
            <a:endParaRPr lang="en-US"/>
          </a:p>
        </p:txBody>
      </p:sp>
    </p:spTree>
    <p:extLst>
      <p:ext uri="{BB962C8B-B14F-4D97-AF65-F5344CB8AC3E}">
        <p14:creationId xmlns:p14="http://schemas.microsoft.com/office/powerpoint/2010/main" val="76765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0CF0DDA-23FD-4D54-B9F4-D663808BAD47}"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16E11-F53B-4C2C-A22E-52A2E407207F}"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CF0DDA-23FD-4D54-B9F4-D663808BAD47}"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16E11-F53B-4C2C-A22E-52A2E40720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CF0DDA-23FD-4D54-B9F4-D663808BAD47}" type="datetimeFigureOut">
              <a:rPr lang="en-US" smtClean="0"/>
              <a:pPr/>
              <a:t>3/4/2015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1D16E11-F53B-4C2C-A22E-52A2E40720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CF0DDA-23FD-4D54-B9F4-D663808BAD47}"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16E11-F53B-4C2C-A22E-52A2E40720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CF0DDA-23FD-4D54-B9F4-D663808BAD47}"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16E11-F53B-4C2C-A22E-52A2E407207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CF0DDA-23FD-4D54-B9F4-D663808BAD47}"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16E11-F53B-4C2C-A22E-52A2E40720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0CF0DDA-23FD-4D54-B9F4-D663808BAD47}" type="datetimeFigureOut">
              <a:rPr lang="en-US" smtClean="0"/>
              <a:pPr/>
              <a:t>3/4/2015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D16E11-F53B-4C2C-A22E-52A2E40720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CF0DDA-23FD-4D54-B9F4-D663808BAD47}" type="datetimeFigureOut">
              <a:rPr lang="en-US" smtClean="0"/>
              <a:pPr/>
              <a:t>3/4/2015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D16E11-F53B-4C2C-A22E-52A2E40720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F0DDA-23FD-4D54-B9F4-D663808BAD47}" type="datetimeFigureOut">
              <a:rPr lang="en-US" smtClean="0"/>
              <a:pPr/>
              <a:t>3/4/2015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D16E11-F53B-4C2C-A22E-52A2E40720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CF0DDA-23FD-4D54-B9F4-D663808BAD47}"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16E11-F53B-4C2C-A22E-52A2E407207F}"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0CF0DDA-23FD-4D54-B9F4-D663808BAD47}" type="datetimeFigureOut">
              <a:rPr lang="en-US" smtClean="0"/>
              <a:pPr/>
              <a:t>3/4/2015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1D16E11-F53B-4C2C-A22E-52A2E407207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0CF0DDA-23FD-4D54-B9F4-D663808BAD47}" type="datetimeFigureOut">
              <a:rPr lang="en-US" smtClean="0"/>
              <a:pPr/>
              <a:t>3/4/2015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1D16E11-F53B-4C2C-A22E-52A2E40720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5/51/Congo_belge_Allez-y_propaganda_jaren_1920.JP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1673352"/>
          </a:xfrm>
        </p:spPr>
        <p:txBody>
          <a:bodyPr>
            <a:normAutofit/>
          </a:bodyPr>
          <a:lstStyle/>
          <a:p>
            <a:pPr algn="ctr"/>
            <a:r>
              <a:rPr lang="en-US" dirty="0" smtClean="0"/>
              <a:t>The Scramble for Africa</a:t>
            </a:r>
            <a:br>
              <a:rPr lang="en-US" dirty="0" smtClean="0"/>
            </a:br>
            <a:r>
              <a:rPr lang="en-US" dirty="0" smtClean="0"/>
              <a:t>(1870 – 1914)</a:t>
            </a:r>
            <a:endParaRPr lang="en-US" dirty="0"/>
          </a:p>
        </p:txBody>
      </p:sp>
      <p:sp>
        <p:nvSpPr>
          <p:cNvPr id="3" name="Title 1"/>
          <p:cNvSpPr txBox="1">
            <a:spLocks/>
          </p:cNvSpPr>
          <p:nvPr/>
        </p:nvSpPr>
        <p:spPr>
          <a:xfrm>
            <a:off x="533400" y="3200400"/>
            <a:ext cx="8077200" cy="1673352"/>
          </a:xfrm>
          <a:prstGeom prst="rect">
            <a:avLst/>
          </a:prstGeom>
        </p:spPr>
        <p:txBody>
          <a:bodyPr vert="horz" lIns="91440" tIns="0" rIns="45720" bIns="0" rtlCol="0" anchor="t">
            <a:normAutofit fontScale="975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r>
              <a:rPr lang="en-US" dirty="0" smtClean="0"/>
              <a:t>Have your Chapter 20 notes </a:t>
            </a:r>
            <a:br>
              <a:rPr lang="en-US" dirty="0" smtClean="0"/>
            </a:br>
            <a:r>
              <a:rPr lang="en-US" dirty="0" smtClean="0"/>
              <a:t>on your desk!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africa map blank con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0"/>
            <a:ext cx="487521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6"/>
          <p:cNvSpPr>
            <a:spLocks noChangeArrowheads="1"/>
          </p:cNvSpPr>
          <p:nvPr/>
        </p:nvSpPr>
        <p:spPr bwMode="auto">
          <a:xfrm>
            <a:off x="2362200" y="0"/>
            <a:ext cx="5257800" cy="3581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en-US" altLang="en-US" sz="1800"/>
          </a:p>
        </p:txBody>
      </p:sp>
      <p:sp>
        <p:nvSpPr>
          <p:cNvPr id="52229" name="Text Box 5"/>
          <p:cNvSpPr txBox="1">
            <a:spLocks noChangeArrowheads="1"/>
          </p:cNvSpPr>
          <p:nvPr/>
        </p:nvSpPr>
        <p:spPr bwMode="auto">
          <a:xfrm>
            <a:off x="2438400" y="0"/>
            <a:ext cx="640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dirty="0" smtClean="0"/>
              <a:t>Explorations by men like Henry Stanley  </a:t>
            </a:r>
            <a:r>
              <a:rPr lang="en-US" altLang="en-US" dirty="0"/>
              <a:t>helped Europeans get their mind around the enormity of the territory.</a:t>
            </a:r>
          </a:p>
        </p:txBody>
      </p:sp>
      <p:sp>
        <p:nvSpPr>
          <p:cNvPr id="21509" name="Text Box 7"/>
          <p:cNvSpPr txBox="1">
            <a:spLocks noChangeArrowheads="1"/>
          </p:cNvSpPr>
          <p:nvPr/>
        </p:nvSpPr>
        <p:spPr bwMode="auto">
          <a:xfrm>
            <a:off x="381000" y="4267200"/>
            <a:ext cx="1752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800"/>
              <a:t>Before Stanley’s expeditions</a:t>
            </a:r>
          </a:p>
          <a:p>
            <a:pPr eaLnBrk="1" hangingPunct="1">
              <a:spcBef>
                <a:spcPct val="50000"/>
              </a:spcBef>
            </a:pPr>
            <a:r>
              <a:rPr lang="en-US" altLang="en-US" sz="1800"/>
              <a:t>(1850s)</a:t>
            </a:r>
          </a:p>
        </p:txBody>
      </p:sp>
      <p:sp>
        <p:nvSpPr>
          <p:cNvPr id="52232" name="Text Box 8"/>
          <p:cNvSpPr txBox="1">
            <a:spLocks noChangeArrowheads="1"/>
          </p:cNvSpPr>
          <p:nvPr/>
        </p:nvSpPr>
        <p:spPr bwMode="auto">
          <a:xfrm>
            <a:off x="457200" y="609600"/>
            <a:ext cx="16764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800" dirty="0"/>
              <a:t>After Stanley’s expeditions</a:t>
            </a:r>
          </a:p>
          <a:p>
            <a:pPr eaLnBrk="1" hangingPunct="1">
              <a:spcBef>
                <a:spcPct val="50000"/>
              </a:spcBef>
            </a:pPr>
            <a:r>
              <a:rPr lang="en-US" altLang="en-US" sz="1800" dirty="0"/>
              <a:t>(1870s)</a:t>
            </a:r>
          </a:p>
        </p:txBody>
      </p:sp>
      <p:pic>
        <p:nvPicPr>
          <p:cNvPr id="7" name="Picture 4" descr="pd8702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2373" y="4408885"/>
            <a:ext cx="1621625" cy="237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7"/>
          <p:cNvSpPr>
            <a:spLocks noChangeArrowheads="1"/>
          </p:cNvSpPr>
          <p:nvPr/>
        </p:nvSpPr>
        <p:spPr bwMode="auto">
          <a:xfrm>
            <a:off x="7069659" y="3278074"/>
            <a:ext cx="2111125" cy="606651"/>
          </a:xfrm>
          <a:prstGeom prst="wedgeRoundRectCallout">
            <a:avLst>
              <a:gd name="adj1" fmla="val 944"/>
              <a:gd name="adj2" fmla="val 147557"/>
              <a:gd name="adj3" fmla="val 16667"/>
            </a:avLst>
          </a:prstGeom>
          <a:solidFill>
            <a:schemeClr val="bg1"/>
          </a:solidFill>
          <a:ln w="9525">
            <a:solidFill>
              <a:schemeClr val="tx1"/>
            </a:solidFill>
            <a:miter lim="800000"/>
            <a:headEnd/>
            <a:tailEnd/>
          </a:ln>
        </p:spPr>
        <p:txBody>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800" dirty="0"/>
              <a:t>“Dr. Livingston I presume?”</a:t>
            </a:r>
          </a:p>
          <a:p>
            <a:pPr algn="ctr" eaLnBrk="1" hangingPunct="1"/>
            <a:endParaRPr lang="en-US" altLang="en-US" sz="1800" dirty="0"/>
          </a:p>
        </p:txBody>
      </p:sp>
    </p:spTree>
    <p:extLst>
      <p:ext uri="{BB962C8B-B14F-4D97-AF65-F5344CB8AC3E}">
        <p14:creationId xmlns:p14="http://schemas.microsoft.com/office/powerpoint/2010/main" val="3603259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222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223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P spid="522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0"/>
            <a:ext cx="334327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p:cNvSpPr txBox="1">
            <a:spLocks noChangeArrowheads="1"/>
          </p:cNvSpPr>
          <p:nvPr/>
        </p:nvSpPr>
        <p:spPr bwMode="auto">
          <a:xfrm>
            <a:off x="457200" y="0"/>
            <a:ext cx="81534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2500" b="0" dirty="0"/>
              <a:t>Stanley helped capitalist investors build a railroad to bypass the cataracts, greatly increasing the ability of outsiders to make money in the Congo.</a:t>
            </a:r>
          </a:p>
        </p:txBody>
      </p:sp>
      <p:pic>
        <p:nvPicPr>
          <p:cNvPr id="22532" name="Picture 6"/>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124200" y="3581400"/>
            <a:ext cx="5486400" cy="3017838"/>
          </a:xfrm>
        </p:spPr>
      </p:pic>
      <p:sp>
        <p:nvSpPr>
          <p:cNvPr id="22533" name="Line 7"/>
          <p:cNvSpPr>
            <a:spLocks noChangeShapeType="1"/>
          </p:cNvSpPr>
          <p:nvPr/>
        </p:nvSpPr>
        <p:spPr bwMode="auto">
          <a:xfrm flipH="1" flipV="1">
            <a:off x="762000" y="4495800"/>
            <a:ext cx="3048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Text Box 8"/>
          <p:cNvSpPr txBox="1">
            <a:spLocks noChangeArrowheads="1"/>
          </p:cNvSpPr>
          <p:nvPr/>
        </p:nvSpPr>
        <p:spPr bwMode="auto">
          <a:xfrm>
            <a:off x="457200" y="621665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800"/>
              <a:t>Cataracts (Waterfalls)</a:t>
            </a:r>
          </a:p>
        </p:txBody>
      </p:sp>
      <p:sp>
        <p:nvSpPr>
          <p:cNvPr id="7" name="Text Box 5"/>
          <p:cNvSpPr txBox="1">
            <a:spLocks noChangeArrowheads="1"/>
          </p:cNvSpPr>
          <p:nvPr/>
        </p:nvSpPr>
        <p:spPr bwMode="auto">
          <a:xfrm>
            <a:off x="3200400" y="1600200"/>
            <a:ext cx="6172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2500" b="0" dirty="0"/>
              <a:t>Stanley helped capitalist investors build a railroad to bypass the cataracts, greatly increasing the ability of outsiders to make money in the Congo.</a:t>
            </a:r>
          </a:p>
        </p:txBody>
      </p:sp>
      <p:sp>
        <p:nvSpPr>
          <p:cNvPr id="8" name="Title 1"/>
          <p:cNvSpPr txBox="1">
            <a:spLocks/>
          </p:cNvSpPr>
          <p:nvPr/>
        </p:nvSpPr>
        <p:spPr>
          <a:xfrm>
            <a:off x="457200" y="1554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dirty="0" smtClean="0"/>
              <a:t>The Congo</a:t>
            </a:r>
            <a:endParaRPr lang="en-US" dirty="0"/>
          </a:p>
        </p:txBody>
      </p:sp>
    </p:spTree>
    <p:extLst>
      <p:ext uri="{BB962C8B-B14F-4D97-AF65-F5344CB8AC3E}">
        <p14:creationId xmlns:p14="http://schemas.microsoft.com/office/powerpoint/2010/main" val="1699796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609600" y="0"/>
            <a:ext cx="8229600" cy="4876800"/>
          </a:xfrm>
        </p:spPr>
        <p:txBody>
          <a:bodyPr/>
          <a:lstStyle/>
          <a:p>
            <a:pPr eaLnBrk="1" hangingPunct="1">
              <a:lnSpc>
                <a:spcPct val="80000"/>
              </a:lnSpc>
              <a:buFontTx/>
              <a:buNone/>
            </a:pPr>
            <a:r>
              <a:rPr lang="en-US" altLang="en-US" sz="2800" dirty="0" smtClean="0"/>
              <a:t>   </a:t>
            </a:r>
            <a:r>
              <a:rPr lang="en-US" altLang="en-US" sz="3600" dirty="0" smtClean="0"/>
              <a:t>Yet with the “opening” of the Congo, a pressing question appeared: </a:t>
            </a:r>
          </a:p>
          <a:p>
            <a:pPr eaLnBrk="1" hangingPunct="1">
              <a:lnSpc>
                <a:spcPct val="80000"/>
              </a:lnSpc>
              <a:buFontTx/>
              <a:buNone/>
            </a:pPr>
            <a:r>
              <a:rPr lang="en-US" altLang="en-US" sz="3600" b="1" dirty="0" smtClean="0"/>
              <a:t> </a:t>
            </a:r>
          </a:p>
        </p:txBody>
      </p:sp>
      <p:pic>
        <p:nvPicPr>
          <p:cNvPr id="23555" name="Picture 20" descr="image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73200"/>
            <a:ext cx="97536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21"/>
          <p:cNvSpPr txBox="1">
            <a:spLocks noChangeArrowheads="1"/>
          </p:cNvSpPr>
          <p:nvPr/>
        </p:nvSpPr>
        <p:spPr bwMode="auto">
          <a:xfrm>
            <a:off x="1447800" y="4114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endParaRPr lang="en-US" altLang="en-US" sz="1800"/>
          </a:p>
        </p:txBody>
      </p:sp>
      <p:sp>
        <p:nvSpPr>
          <p:cNvPr id="23557" name="Text Box 22"/>
          <p:cNvSpPr txBox="1">
            <a:spLocks noChangeArrowheads="1"/>
          </p:cNvSpPr>
          <p:nvPr/>
        </p:nvSpPr>
        <p:spPr bwMode="auto">
          <a:xfrm>
            <a:off x="0" y="3200400"/>
            <a:ext cx="3124200" cy="3203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a:t>Which European empire was going to gain control of Congo?</a:t>
            </a:r>
            <a:r>
              <a:rPr lang="en-US" altLang="en-US" sz="1800"/>
              <a:t> </a:t>
            </a:r>
          </a:p>
          <a:p>
            <a:pPr eaLnBrk="1" hangingPunct="1">
              <a:spcBef>
                <a:spcPct val="50000"/>
              </a:spcBef>
            </a:pPr>
            <a:endParaRPr lang="en-US" altLang="en-US" sz="1800"/>
          </a:p>
          <a:p>
            <a:pPr eaLnBrk="1" hangingPunct="1">
              <a:spcBef>
                <a:spcPct val="50000"/>
              </a:spcBef>
            </a:pPr>
            <a:endParaRPr lang="en-US" altLang="en-US" sz="1800"/>
          </a:p>
          <a:p>
            <a:pPr eaLnBrk="1" hangingPunct="1">
              <a:spcBef>
                <a:spcPct val="50000"/>
              </a:spcBef>
            </a:pPr>
            <a:endParaRPr lang="en-US" altLang="en-US" sz="1800"/>
          </a:p>
          <a:p>
            <a:pPr eaLnBrk="1" hangingPunct="1">
              <a:spcBef>
                <a:spcPct val="50000"/>
              </a:spcBef>
            </a:pPr>
            <a:endParaRPr lang="en-US" altLang="en-US" sz="1800"/>
          </a:p>
        </p:txBody>
      </p:sp>
      <p:sp>
        <p:nvSpPr>
          <p:cNvPr id="23558" name="Text Box 23"/>
          <p:cNvSpPr txBox="1">
            <a:spLocks noChangeArrowheads="1"/>
          </p:cNvSpPr>
          <p:nvPr/>
        </p:nvSpPr>
        <p:spPr bwMode="auto">
          <a:xfrm>
            <a:off x="5257800" y="2590800"/>
            <a:ext cx="762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5400"/>
              <a:t>?</a:t>
            </a:r>
          </a:p>
        </p:txBody>
      </p:sp>
      <p:sp>
        <p:nvSpPr>
          <p:cNvPr id="23559" name="Rectangle 24"/>
          <p:cNvSpPr>
            <a:spLocks noChangeArrowheads="1"/>
          </p:cNvSpPr>
          <p:nvPr/>
        </p:nvSpPr>
        <p:spPr bwMode="auto">
          <a:xfrm>
            <a:off x="0" y="6583363"/>
            <a:ext cx="1158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200"/>
              <a:t>Slide 10 of 38</a:t>
            </a:r>
          </a:p>
        </p:txBody>
      </p:sp>
    </p:spTree>
    <p:extLst>
      <p:ext uri="{BB962C8B-B14F-4D97-AF65-F5344CB8AC3E}">
        <p14:creationId xmlns:p14="http://schemas.microsoft.com/office/powerpoint/2010/main" val="1468191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981200"/>
            <a:ext cx="8229600" cy="1143000"/>
          </a:xfrm>
        </p:spPr>
        <p:txBody>
          <a:bodyPr>
            <a:normAutofit fontScale="90000"/>
          </a:bodyPr>
          <a:lstStyle/>
          <a:p>
            <a:pPr eaLnBrk="1" hangingPunct="1"/>
            <a:r>
              <a:rPr lang="en-US" altLang="en-US" sz="4000" dirty="0" smtClean="0"/>
              <a:t>None of the Great Powers of Europe were willing to let any others have such a </a:t>
            </a:r>
            <a:r>
              <a:rPr lang="en-US" altLang="en-US" sz="4000" b="1" dirty="0" smtClean="0"/>
              <a:t>rich </a:t>
            </a:r>
            <a:r>
              <a:rPr lang="en-US" altLang="en-US" sz="4000" dirty="0" smtClean="0"/>
              <a:t>and </a:t>
            </a:r>
            <a:r>
              <a:rPr lang="en-US" altLang="en-US" sz="4000" b="1" dirty="0" smtClean="0"/>
              <a:t>important </a:t>
            </a:r>
            <a:r>
              <a:rPr lang="en-US" altLang="en-US" sz="4000" dirty="0" smtClean="0"/>
              <a:t>colony. Wars had been fought for far less. </a:t>
            </a:r>
          </a:p>
        </p:txBody>
      </p:sp>
      <p:pic>
        <p:nvPicPr>
          <p:cNvPr id="24579" name="Picture 5" descr="lightb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6576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389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719263"/>
            <a:ext cx="8534400" cy="1143000"/>
          </a:xfrm>
        </p:spPr>
        <p:txBody>
          <a:bodyPr>
            <a:noAutofit/>
          </a:bodyPr>
          <a:lstStyle/>
          <a:p>
            <a:pPr eaLnBrk="1" hangingPunct="1"/>
            <a:r>
              <a:rPr lang="en-US" altLang="en-US" sz="2400" dirty="0" smtClean="0">
                <a:solidFill>
                  <a:schemeClr val="tx1"/>
                </a:solidFill>
                <a:latin typeface="+mn-lt"/>
              </a:rPr>
              <a:t>It was decided at the Congress of Berlin that Congo would go to Belgium, a </a:t>
            </a:r>
            <a:r>
              <a:rPr lang="en-US" altLang="en-US" sz="2400" b="1" dirty="0" smtClean="0">
                <a:solidFill>
                  <a:schemeClr val="tx1"/>
                </a:solidFill>
                <a:latin typeface="+mn-lt"/>
              </a:rPr>
              <a:t>small</a:t>
            </a:r>
            <a:r>
              <a:rPr lang="en-US" altLang="en-US" sz="2400" dirty="0" smtClean="0">
                <a:solidFill>
                  <a:schemeClr val="tx1"/>
                </a:solidFill>
                <a:latin typeface="+mn-lt"/>
              </a:rPr>
              <a:t>, </a:t>
            </a:r>
            <a:r>
              <a:rPr lang="en-US" altLang="en-US" sz="2400" b="1" dirty="0" smtClean="0">
                <a:solidFill>
                  <a:schemeClr val="tx1"/>
                </a:solidFill>
                <a:latin typeface="+mn-lt"/>
              </a:rPr>
              <a:t>powerless </a:t>
            </a:r>
            <a:r>
              <a:rPr lang="en-US" altLang="en-US" sz="2400" dirty="0" smtClean="0">
                <a:solidFill>
                  <a:schemeClr val="tx1"/>
                </a:solidFill>
                <a:latin typeface="+mn-lt"/>
              </a:rPr>
              <a:t>European nation so </a:t>
            </a:r>
            <a:r>
              <a:rPr lang="en-US" altLang="en-US" sz="2400" b="1" dirty="0" smtClean="0">
                <a:solidFill>
                  <a:schemeClr val="tx1"/>
                </a:solidFill>
                <a:latin typeface="+mn-lt"/>
              </a:rPr>
              <a:t>insignificant</a:t>
            </a:r>
            <a:r>
              <a:rPr lang="en-US" altLang="en-US" sz="2400" dirty="0" smtClean="0">
                <a:solidFill>
                  <a:schemeClr val="tx1"/>
                </a:solidFill>
                <a:latin typeface="+mn-lt"/>
              </a:rPr>
              <a:t> that it could not threaten the power of the others.</a:t>
            </a:r>
          </a:p>
        </p:txBody>
      </p:sp>
      <p:pic>
        <p:nvPicPr>
          <p:cNvPr id="27651" name="Picture 4" descr="europe-polit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62263"/>
            <a:ext cx="3132138"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Line 5"/>
          <p:cNvSpPr>
            <a:spLocks noChangeShapeType="1"/>
          </p:cNvSpPr>
          <p:nvPr/>
        </p:nvSpPr>
        <p:spPr bwMode="auto">
          <a:xfrm>
            <a:off x="1371600" y="4572000"/>
            <a:ext cx="29718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3" name="Text Box 6"/>
          <p:cNvSpPr txBox="1">
            <a:spLocks noChangeArrowheads="1"/>
          </p:cNvSpPr>
          <p:nvPr/>
        </p:nvSpPr>
        <p:spPr bwMode="auto">
          <a:xfrm>
            <a:off x="228600" y="4191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800"/>
              <a:t> Belgium</a:t>
            </a:r>
          </a:p>
        </p:txBody>
      </p:sp>
      <p:pic>
        <p:nvPicPr>
          <p:cNvPr id="2765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6019800"/>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352800"/>
            <a:ext cx="19716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457200" y="0"/>
            <a:ext cx="81534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2500" b="0" dirty="0"/>
              <a:t>Stanley helped capitalist investors build a railroad to bypass the cataracts, greatly increasing the ability of outsiders to make money in the Congo.</a:t>
            </a:r>
          </a:p>
        </p:txBody>
      </p:sp>
      <p:sp>
        <p:nvSpPr>
          <p:cNvPr id="10" name="Title 1"/>
          <p:cNvSpPr txBox="1">
            <a:spLocks/>
          </p:cNvSpPr>
          <p:nvPr/>
        </p:nvSpPr>
        <p:spPr>
          <a:xfrm>
            <a:off x="457200" y="1554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dirty="0" smtClean="0"/>
              <a:t>The Congo</a:t>
            </a:r>
            <a:endParaRPr lang="en-US" dirty="0"/>
          </a:p>
        </p:txBody>
      </p:sp>
    </p:spTree>
    <p:extLst>
      <p:ext uri="{BB962C8B-B14F-4D97-AF65-F5344CB8AC3E}">
        <p14:creationId xmlns:p14="http://schemas.microsoft.com/office/powerpoint/2010/main" val="200780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8686800" cy="1143000"/>
          </a:xfrm>
        </p:spPr>
        <p:txBody>
          <a:bodyPr>
            <a:normAutofit fontScale="90000"/>
          </a:bodyPr>
          <a:lstStyle/>
          <a:p>
            <a:pPr eaLnBrk="1" hangingPunct="1"/>
            <a:r>
              <a:rPr lang="en-US" altLang="en-US" sz="4000" smtClean="0"/>
              <a:t>The king of that nation, </a:t>
            </a:r>
            <a:r>
              <a:rPr lang="en-US" altLang="en-US" sz="4000" b="1" smtClean="0"/>
              <a:t>Leopold II</a:t>
            </a:r>
            <a:r>
              <a:rPr lang="en-US" altLang="en-US" sz="4000" smtClean="0"/>
              <a:t>, made sweet-sounding promises. </a:t>
            </a:r>
          </a:p>
        </p:txBody>
      </p:sp>
      <p:pic>
        <p:nvPicPr>
          <p:cNvPr id="28675" name="Picture 4" descr="1569203464_25be3c56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35131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AutoShape 5"/>
          <p:cNvSpPr>
            <a:spLocks noChangeArrowheads="1"/>
          </p:cNvSpPr>
          <p:nvPr/>
        </p:nvSpPr>
        <p:spPr bwMode="auto">
          <a:xfrm>
            <a:off x="3505200" y="1905000"/>
            <a:ext cx="5638800" cy="2209800"/>
          </a:xfrm>
          <a:prstGeom prst="wedgeRoundRectCallout">
            <a:avLst>
              <a:gd name="adj1" fmla="val -68412"/>
              <a:gd name="adj2" fmla="val -22556"/>
              <a:gd name="adj3" fmla="val 16667"/>
            </a:avLst>
          </a:prstGeom>
          <a:solidFill>
            <a:schemeClr val="accent1"/>
          </a:solidFill>
          <a:ln w="9525">
            <a:solidFill>
              <a:schemeClr val="tx1"/>
            </a:solidFill>
            <a:miter lim="800000"/>
            <a:headEnd/>
            <a:tailEnd/>
          </a:ln>
        </p:spPr>
        <p:txBody>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en-US" sz="2000" b="0"/>
              <a:t>“Through my efforts I hope to bring about…</a:t>
            </a:r>
            <a:r>
              <a:rPr lang="en-US" altLang="en-US" sz="2000"/>
              <a:t>civilization</a:t>
            </a:r>
            <a:r>
              <a:rPr lang="en-US" altLang="en-US" sz="2000" b="0"/>
              <a:t> to the peoples of the Congo region by means of scientific </a:t>
            </a:r>
            <a:r>
              <a:rPr lang="en-US" altLang="en-US" sz="2000"/>
              <a:t>exploration</a:t>
            </a:r>
            <a:r>
              <a:rPr lang="en-US" altLang="en-US" sz="2000" b="0"/>
              <a:t>, legal </a:t>
            </a:r>
            <a:r>
              <a:rPr lang="en-US" altLang="en-US" sz="2000"/>
              <a:t>trade</a:t>
            </a:r>
            <a:r>
              <a:rPr lang="en-US" altLang="en-US" sz="2000" b="0"/>
              <a:t> and war against Arabic slave traders…to pierce the darkness which hangs over entire peoples…”</a:t>
            </a:r>
          </a:p>
        </p:txBody>
      </p:sp>
      <p:sp>
        <p:nvSpPr>
          <p:cNvPr id="27654" name="Rectangle 6"/>
          <p:cNvSpPr>
            <a:spLocks noChangeArrowheads="1"/>
          </p:cNvSpPr>
          <p:nvPr/>
        </p:nvSpPr>
        <p:spPr bwMode="auto">
          <a:xfrm>
            <a:off x="457200" y="228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en-US" sz="4000" b="0" dirty="0">
                <a:solidFill>
                  <a:schemeClr val="accent1"/>
                </a:solidFill>
              </a:rPr>
              <a:t>But Leopold was no humanitarian... </a:t>
            </a:r>
          </a:p>
        </p:txBody>
      </p:sp>
    </p:spTree>
    <p:extLst>
      <p:ext uri="{BB962C8B-B14F-4D97-AF65-F5344CB8AC3E}">
        <p14:creationId xmlns:p14="http://schemas.microsoft.com/office/powerpoint/2010/main" val="311711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765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76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3" grpId="0" animBg="1"/>
      <p:bldP spid="27653" grpId="1" animBg="1"/>
      <p:bldP spid="276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381000" y="1371600"/>
            <a:ext cx="8610600" cy="1143000"/>
          </a:xfrm>
        </p:spPr>
        <p:txBody>
          <a:bodyPr>
            <a:normAutofit fontScale="90000"/>
          </a:bodyPr>
          <a:lstStyle/>
          <a:p>
            <a:pPr eaLnBrk="1" hangingPunct="1"/>
            <a:r>
              <a:rPr lang="en-US" altLang="en-US" sz="3000" dirty="0" smtClean="0">
                <a:solidFill>
                  <a:schemeClr val="tx1"/>
                </a:solidFill>
              </a:rPr>
              <a:t>Once Congo was safely under Belgium’s control, Leopold began to </a:t>
            </a:r>
            <a:r>
              <a:rPr lang="en-US" altLang="en-US" sz="3000" b="1" dirty="0" smtClean="0">
                <a:solidFill>
                  <a:schemeClr val="tx1"/>
                </a:solidFill>
              </a:rPr>
              <a:t>exploit </a:t>
            </a:r>
            <a:r>
              <a:rPr lang="en-US" altLang="en-US" sz="3000" dirty="0" smtClean="0">
                <a:solidFill>
                  <a:schemeClr val="tx1"/>
                </a:solidFill>
              </a:rPr>
              <a:t>Congo for his own personal profit. </a:t>
            </a:r>
          </a:p>
        </p:txBody>
      </p:sp>
      <p:pic>
        <p:nvPicPr>
          <p:cNvPr id="29699" name="Picture 9" descr="File:Congo belge Allez-y propaganda jaren 192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667000"/>
            <a:ext cx="28924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1554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dirty="0" smtClean="0"/>
              <a:t>The Congo</a:t>
            </a:r>
            <a:endParaRPr lang="en-US" dirty="0"/>
          </a:p>
        </p:txBody>
      </p:sp>
    </p:spTree>
    <p:extLst>
      <p:ext uri="{BB962C8B-B14F-4D97-AF65-F5344CB8AC3E}">
        <p14:creationId xmlns:p14="http://schemas.microsoft.com/office/powerpoint/2010/main" val="1090015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King Leopolds Ghost Photo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63675"/>
            <a:ext cx="16002000" cy="1078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7"/>
          <p:cNvSpPr>
            <a:spLocks noChangeArrowheads="1"/>
          </p:cNvSpPr>
          <p:nvPr/>
        </p:nvSpPr>
        <p:spPr bwMode="auto">
          <a:xfrm>
            <a:off x="7848600" y="2057400"/>
            <a:ext cx="20574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en-US" altLang="en-US" sz="1800"/>
          </a:p>
        </p:txBody>
      </p:sp>
      <p:sp>
        <p:nvSpPr>
          <p:cNvPr id="2" name="Title 1"/>
          <p:cNvSpPr>
            <a:spLocks noGrp="1"/>
          </p:cNvSpPr>
          <p:nvPr>
            <p:ph type="title"/>
          </p:nvPr>
        </p:nvSpPr>
        <p:spPr/>
        <p:txBody>
          <a:bodyPr>
            <a:noAutofit/>
          </a:bodyPr>
          <a:lstStyle/>
          <a:p>
            <a:r>
              <a:rPr lang="en-US" altLang="en-US" sz="3200" dirty="0"/>
              <a:t> The “Congo Free State” was turned into a modern-day </a:t>
            </a:r>
            <a:r>
              <a:rPr lang="en-US" altLang="en-US" sz="3200" dirty="0" smtClean="0"/>
              <a:t>Belgian </a:t>
            </a:r>
            <a:r>
              <a:rPr lang="en-US" altLang="en-US" sz="3200" dirty="0"/>
              <a:t>slave empire</a:t>
            </a:r>
            <a:endParaRPr lang="en-US" sz="3200" dirty="0"/>
          </a:p>
        </p:txBody>
      </p:sp>
    </p:spTree>
    <p:extLst>
      <p:ext uri="{BB962C8B-B14F-4D97-AF65-F5344CB8AC3E}">
        <p14:creationId xmlns:p14="http://schemas.microsoft.com/office/powerpoint/2010/main" val="1570618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220200" cy="1143000"/>
          </a:xfrm>
        </p:spPr>
        <p:txBody>
          <a:bodyPr/>
          <a:lstStyle/>
          <a:p>
            <a:pPr eaLnBrk="1" hangingPunct="1"/>
            <a:r>
              <a:rPr lang="en-US" altLang="en-US" sz="3200" dirty="0" smtClean="0"/>
              <a:t>Leopold maintained control over the territory </a:t>
            </a:r>
            <a:br>
              <a:rPr lang="en-US" altLang="en-US" sz="3200" dirty="0" smtClean="0"/>
            </a:br>
            <a:r>
              <a:rPr lang="en-US" altLang="en-US" sz="3200" dirty="0" smtClean="0"/>
              <a:t>through a variety of methods.</a:t>
            </a:r>
          </a:p>
        </p:txBody>
      </p:sp>
      <p:sp>
        <p:nvSpPr>
          <p:cNvPr id="38915" name="Oval 4"/>
          <p:cNvSpPr>
            <a:spLocks noChangeArrowheads="1"/>
          </p:cNvSpPr>
          <p:nvPr/>
        </p:nvSpPr>
        <p:spPr bwMode="auto">
          <a:xfrm>
            <a:off x="3124200" y="3886200"/>
            <a:ext cx="2362200" cy="1524000"/>
          </a:xfrm>
          <a:prstGeom prst="ellipse">
            <a:avLst/>
          </a:prstGeom>
          <a:solidFill>
            <a:schemeClr val="bg1"/>
          </a:solidFill>
          <a:ln w="38100">
            <a:solidFill>
              <a:schemeClr val="tx1"/>
            </a:solidFill>
            <a:round/>
            <a:headEnd/>
            <a:tailEnd/>
          </a:ln>
        </p:spPr>
        <p:txBody>
          <a:bodyPr wrap="none" anchor="ct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en-US" sz="1800"/>
              <a:t>Belgian methods</a:t>
            </a:r>
            <a:br>
              <a:rPr lang="en-US" altLang="en-US" sz="1800"/>
            </a:br>
            <a:r>
              <a:rPr lang="en-US" altLang="en-US" sz="1800"/>
              <a:t> of Control</a:t>
            </a:r>
          </a:p>
        </p:txBody>
      </p:sp>
      <p:sp>
        <p:nvSpPr>
          <p:cNvPr id="22533" name="Line 5"/>
          <p:cNvSpPr>
            <a:spLocks noChangeShapeType="1"/>
          </p:cNvSpPr>
          <p:nvPr/>
        </p:nvSpPr>
        <p:spPr bwMode="auto">
          <a:xfrm flipH="1" flipV="1">
            <a:off x="3810000" y="2438400"/>
            <a:ext cx="1524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Text Box 6"/>
          <p:cNvSpPr txBox="1">
            <a:spLocks noChangeArrowheads="1"/>
          </p:cNvSpPr>
          <p:nvPr/>
        </p:nvSpPr>
        <p:spPr bwMode="auto">
          <a:xfrm>
            <a:off x="3200400" y="20574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800"/>
              <a:t>bribery</a:t>
            </a:r>
          </a:p>
        </p:txBody>
      </p:sp>
      <p:sp>
        <p:nvSpPr>
          <p:cNvPr id="22535" name="Text Box 7"/>
          <p:cNvSpPr txBox="1">
            <a:spLocks noChangeArrowheads="1"/>
          </p:cNvSpPr>
          <p:nvPr/>
        </p:nvSpPr>
        <p:spPr bwMode="auto">
          <a:xfrm>
            <a:off x="685800" y="38862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800"/>
              <a:t>threats</a:t>
            </a:r>
          </a:p>
        </p:txBody>
      </p:sp>
      <p:sp>
        <p:nvSpPr>
          <p:cNvPr id="22536" name="Text Box 8"/>
          <p:cNvSpPr txBox="1">
            <a:spLocks noChangeArrowheads="1"/>
          </p:cNvSpPr>
          <p:nvPr/>
        </p:nvSpPr>
        <p:spPr bwMode="auto">
          <a:xfrm>
            <a:off x="6248400" y="4267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800"/>
              <a:t>Military force</a:t>
            </a:r>
          </a:p>
        </p:txBody>
      </p:sp>
      <p:sp>
        <p:nvSpPr>
          <p:cNvPr id="22537" name="Text Box 9"/>
          <p:cNvSpPr txBox="1">
            <a:spLocks noChangeArrowheads="1"/>
          </p:cNvSpPr>
          <p:nvPr/>
        </p:nvSpPr>
        <p:spPr bwMode="auto">
          <a:xfrm>
            <a:off x="5791200" y="55626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800"/>
              <a:t>assassination &amp; murder</a:t>
            </a:r>
          </a:p>
        </p:txBody>
      </p:sp>
      <p:sp>
        <p:nvSpPr>
          <p:cNvPr id="22538" name="Line 10"/>
          <p:cNvSpPr>
            <a:spLocks noChangeShapeType="1"/>
          </p:cNvSpPr>
          <p:nvPr/>
        </p:nvSpPr>
        <p:spPr bwMode="auto">
          <a:xfrm>
            <a:off x="5334000" y="5105400"/>
            <a:ext cx="6096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1"/>
          <p:cNvSpPr>
            <a:spLocks noChangeShapeType="1"/>
          </p:cNvSpPr>
          <p:nvPr/>
        </p:nvSpPr>
        <p:spPr bwMode="auto">
          <a:xfrm>
            <a:off x="1828800" y="4114800"/>
            <a:ext cx="12192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Line 12"/>
          <p:cNvSpPr>
            <a:spLocks noChangeShapeType="1"/>
          </p:cNvSpPr>
          <p:nvPr/>
        </p:nvSpPr>
        <p:spPr bwMode="auto">
          <a:xfrm flipH="1">
            <a:off x="5562600" y="4495800"/>
            <a:ext cx="6096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1" name="Line 13"/>
          <p:cNvSpPr>
            <a:spLocks noChangeShapeType="1"/>
          </p:cNvSpPr>
          <p:nvPr/>
        </p:nvSpPr>
        <p:spPr bwMode="auto">
          <a:xfrm flipV="1">
            <a:off x="3429000" y="5334000"/>
            <a:ext cx="3048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2" name="Text Box 14"/>
          <p:cNvSpPr txBox="1">
            <a:spLocks noChangeArrowheads="1"/>
          </p:cNvSpPr>
          <p:nvPr/>
        </p:nvSpPr>
        <p:spPr bwMode="auto">
          <a:xfrm>
            <a:off x="2209800" y="60960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800"/>
              <a:t>divide and conquer</a:t>
            </a:r>
          </a:p>
        </p:txBody>
      </p:sp>
      <p:sp>
        <p:nvSpPr>
          <p:cNvPr id="22543" name="Text Box 15"/>
          <p:cNvSpPr txBox="1">
            <a:spLocks noChangeArrowheads="1"/>
          </p:cNvSpPr>
          <p:nvPr/>
        </p:nvSpPr>
        <p:spPr bwMode="auto">
          <a:xfrm>
            <a:off x="0" y="49530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800"/>
              <a:t>misinformation and propaganda</a:t>
            </a:r>
          </a:p>
        </p:txBody>
      </p:sp>
      <p:sp>
        <p:nvSpPr>
          <p:cNvPr id="22544" name="Line 16"/>
          <p:cNvSpPr>
            <a:spLocks noChangeShapeType="1"/>
          </p:cNvSpPr>
          <p:nvPr/>
        </p:nvSpPr>
        <p:spPr bwMode="auto">
          <a:xfrm flipV="1">
            <a:off x="2438400" y="4876800"/>
            <a:ext cx="6096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7" name="Text Box 19"/>
          <p:cNvSpPr txBox="1">
            <a:spLocks noChangeArrowheads="1"/>
          </p:cNvSpPr>
          <p:nvPr/>
        </p:nvSpPr>
        <p:spPr bwMode="auto">
          <a:xfrm>
            <a:off x="609600" y="27432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800"/>
              <a:t>hostage taking</a:t>
            </a:r>
          </a:p>
        </p:txBody>
      </p:sp>
      <p:sp>
        <p:nvSpPr>
          <p:cNvPr id="22548" name="Line 20"/>
          <p:cNvSpPr>
            <a:spLocks noChangeShapeType="1"/>
          </p:cNvSpPr>
          <p:nvPr/>
        </p:nvSpPr>
        <p:spPr bwMode="auto">
          <a:xfrm>
            <a:off x="2209800" y="3124200"/>
            <a:ext cx="11430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4442566" y="1701105"/>
            <a:ext cx="4770858" cy="1815882"/>
          </a:xfrm>
          <a:prstGeom prst="rect">
            <a:avLst/>
          </a:prstGeom>
          <a:noFill/>
        </p:spPr>
        <p:txBody>
          <a:bodyPr wrap="none" rtlCol="0">
            <a:spAutoFit/>
          </a:bodyPr>
          <a:lstStyle/>
          <a:p>
            <a:r>
              <a:rPr lang="en-US" sz="2800" dirty="0" smtClean="0"/>
              <a:t>In this way, Belgium and </a:t>
            </a:r>
            <a:br>
              <a:rPr lang="en-US" sz="2800" dirty="0" smtClean="0"/>
            </a:br>
            <a:r>
              <a:rPr lang="en-US" sz="2800" dirty="0" smtClean="0"/>
              <a:t>Leopold gained a fortune from </a:t>
            </a:r>
            <a:br>
              <a:rPr lang="en-US" sz="2800" dirty="0" smtClean="0"/>
            </a:br>
            <a:r>
              <a:rPr lang="en-US" sz="2800" dirty="0" smtClean="0"/>
              <a:t>ivory and rubber, without any </a:t>
            </a:r>
            <a:br>
              <a:rPr lang="en-US" sz="2800" dirty="0" smtClean="0"/>
            </a:br>
            <a:r>
              <a:rPr lang="en-US" sz="2800" dirty="0" smtClean="0"/>
              <a:t>trade benefits to the Congo.</a:t>
            </a:r>
            <a:endParaRPr lang="en-US" sz="2800" dirty="0"/>
          </a:p>
        </p:txBody>
      </p:sp>
    </p:spTree>
    <p:extLst>
      <p:ext uri="{BB962C8B-B14F-4D97-AF65-F5344CB8AC3E}">
        <p14:creationId xmlns:p14="http://schemas.microsoft.com/office/powerpoint/2010/main" val="2843311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4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4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53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5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54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5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p:bldP spid="22535" grpId="0"/>
      <p:bldP spid="22536" grpId="0"/>
      <p:bldP spid="22537" grpId="0"/>
      <p:bldP spid="22538" grpId="0" animBg="1"/>
      <p:bldP spid="22539" grpId="0" animBg="1"/>
      <p:bldP spid="22540" grpId="0" animBg="1"/>
      <p:bldP spid="22541" grpId="0" animBg="1"/>
      <p:bldP spid="22542" grpId="0"/>
      <p:bldP spid="22543" grpId="0"/>
      <p:bldP spid="22544" grpId="0" animBg="1"/>
      <p:bldP spid="22547" grpId="0"/>
      <p:bldP spid="225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Economies of Coercion:</a:t>
            </a:r>
            <a:br>
              <a:rPr lang="en-US" dirty="0" smtClean="0"/>
            </a:br>
            <a:r>
              <a:rPr lang="en-US" sz="4000" dirty="0" smtClean="0"/>
              <a:t>Forced Labor and the Power of the State</a:t>
            </a:r>
            <a:endParaRPr lang="en-US" sz="4000" dirty="0"/>
          </a:p>
        </p:txBody>
      </p:sp>
      <p:sp>
        <p:nvSpPr>
          <p:cNvPr id="3" name="Content Placeholder 2"/>
          <p:cNvSpPr>
            <a:spLocks noGrp="1"/>
          </p:cNvSpPr>
          <p:nvPr>
            <p:ph idx="1"/>
          </p:nvPr>
        </p:nvSpPr>
        <p:spPr>
          <a:xfrm>
            <a:off x="4343400" y="1600200"/>
            <a:ext cx="4648200" cy="5029200"/>
          </a:xfrm>
        </p:spPr>
        <p:txBody>
          <a:bodyPr>
            <a:normAutofit/>
          </a:bodyPr>
          <a:lstStyle/>
          <a:p>
            <a:pPr lvl="1"/>
            <a:r>
              <a:rPr lang="en-US" dirty="0"/>
              <a:t>V</a:t>
            </a:r>
            <a:r>
              <a:rPr lang="en-US" dirty="0" smtClean="0"/>
              <a:t>illagers </a:t>
            </a:r>
            <a:r>
              <a:rPr lang="en-US" dirty="0" smtClean="0">
                <a:sym typeface="Wingdings" pitchFamily="2" charset="2"/>
              </a:rPr>
              <a:t>had daily rubber quotas</a:t>
            </a:r>
          </a:p>
          <a:p>
            <a:pPr lvl="1"/>
            <a:r>
              <a:rPr lang="en-US" dirty="0" smtClean="0">
                <a:sym typeface="Wingdings" pitchFamily="2" charset="2"/>
              </a:rPr>
              <a:t>If rubber quotas were not met, villagers were tortured and/or killed</a:t>
            </a:r>
          </a:p>
          <a:p>
            <a:pPr lvl="2"/>
            <a:r>
              <a:rPr lang="en-US" dirty="0" smtClean="0">
                <a:sym typeface="Wingdings" pitchFamily="2" charset="2"/>
              </a:rPr>
              <a:t>Shot, ears/limbs cut off, tied up with ropes around their necks and dragged away, etc.</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85800" y="1752600"/>
            <a:ext cx="3549394" cy="4487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Scramble for Africa</a:t>
            </a:r>
            <a:endParaRPr lang="en-US" dirty="0"/>
          </a:p>
        </p:txBody>
      </p:sp>
      <p:sp>
        <p:nvSpPr>
          <p:cNvPr id="3" name="Content Placeholder 2"/>
          <p:cNvSpPr>
            <a:spLocks noGrp="1"/>
          </p:cNvSpPr>
          <p:nvPr>
            <p:ph idx="1"/>
          </p:nvPr>
        </p:nvSpPr>
        <p:spPr>
          <a:xfrm>
            <a:off x="228600" y="1775191"/>
            <a:ext cx="8534400" cy="4625609"/>
          </a:xfrm>
        </p:spPr>
        <p:txBody>
          <a:bodyPr>
            <a:normAutofit/>
          </a:bodyPr>
          <a:lstStyle/>
          <a:p>
            <a:r>
              <a:rPr lang="en-US" sz="2400" dirty="0"/>
              <a:t>M</a:t>
            </a:r>
            <a:r>
              <a:rPr lang="en-US" sz="2400" dirty="0" smtClean="0"/>
              <a:t>ost of the interior of Africa had not been explored (or exploited) by Europeans by 1870s, but…</a:t>
            </a:r>
          </a:p>
          <a:p>
            <a:pPr lvl="1"/>
            <a:r>
              <a:rPr lang="en-US" sz="2000" dirty="0" smtClean="0"/>
              <a:t>Invention of steam engines made travel possible (railroads, steamships)</a:t>
            </a:r>
          </a:p>
          <a:p>
            <a:pPr lvl="1"/>
            <a:r>
              <a:rPr lang="en-US" sz="2000" dirty="0" smtClean="0"/>
              <a:t>Invention of machine gun made conquering possible</a:t>
            </a:r>
          </a:p>
          <a:p>
            <a:pPr lvl="1"/>
            <a:r>
              <a:rPr lang="en-US" sz="2000" dirty="0" smtClean="0"/>
              <a:t>Invention of quinine helped prevent malaria</a:t>
            </a:r>
          </a:p>
          <a:p>
            <a:r>
              <a:rPr lang="en-US" sz="2400" dirty="0" smtClean="0"/>
              <a:t>Lack of unified governments made subjugation</a:t>
            </a:r>
            <a:br>
              <a:rPr lang="en-US" sz="2400" dirty="0" smtClean="0"/>
            </a:br>
            <a:r>
              <a:rPr lang="en-US" sz="2400" dirty="0" smtClean="0"/>
              <a:t>of natives more possible</a:t>
            </a:r>
          </a:p>
          <a:p>
            <a:pPr lvl="1"/>
            <a:endParaRPr lang="en-US" sz="2000" dirty="0" smtClean="0"/>
          </a:p>
          <a:p>
            <a:r>
              <a:rPr lang="en-US" sz="2400" dirty="0" smtClean="0"/>
              <a:t>European countries were prepared to fully </a:t>
            </a:r>
            <a:br>
              <a:rPr lang="en-US" sz="2400" dirty="0" smtClean="0"/>
            </a:br>
            <a:r>
              <a:rPr lang="en-US" sz="2400" dirty="0" smtClean="0"/>
              <a:t>conquer</a:t>
            </a:r>
            <a:r>
              <a:rPr lang="en-US" sz="2400" dirty="0"/>
              <a:t> </a:t>
            </a:r>
            <a:r>
              <a:rPr lang="en-US" sz="2400" dirty="0" smtClean="0"/>
              <a:t>Africa in the 1880s, seeking raw materials</a:t>
            </a:r>
          </a:p>
          <a:p>
            <a:pPr lvl="1"/>
            <a:r>
              <a:rPr lang="en-US" sz="2000" dirty="0"/>
              <a:t>G</a:t>
            </a:r>
            <a:r>
              <a:rPr lang="en-US" sz="2000" dirty="0" smtClean="0"/>
              <a:t>old, diamonds, cash crops (rubber, cocoa, cotton)</a:t>
            </a:r>
            <a:endParaRPr lang="en-US" sz="2000" dirty="0"/>
          </a:p>
        </p:txBody>
      </p:sp>
      <p:pic>
        <p:nvPicPr>
          <p:cNvPr id="1026" name="Picture 2" descr="http://ecx.images-amazon.com/images/I/51r1rU1nT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799" y="3726992"/>
            <a:ext cx="2016369" cy="313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0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George-Washington-Willi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648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AutoShape 5"/>
          <p:cNvSpPr>
            <a:spLocks noChangeArrowheads="1"/>
          </p:cNvSpPr>
          <p:nvPr/>
        </p:nvSpPr>
        <p:spPr bwMode="auto">
          <a:xfrm>
            <a:off x="685800" y="1752600"/>
            <a:ext cx="5867400" cy="4495800"/>
          </a:xfrm>
          <a:prstGeom prst="wedgeRoundRectCallout">
            <a:avLst>
              <a:gd name="adj1" fmla="val 59523"/>
              <a:gd name="adj2" fmla="val 37852"/>
              <a:gd name="adj3" fmla="val 16667"/>
            </a:avLst>
          </a:prstGeom>
          <a:solidFill>
            <a:srgbClr val="E1F2F3"/>
          </a:solidFill>
          <a:ln w="9525">
            <a:solidFill>
              <a:schemeClr val="tx1"/>
            </a:solidFill>
            <a:miter lim="800000"/>
            <a:headEnd/>
            <a:tailEnd/>
          </a:ln>
        </p:spPr>
        <p:txBody>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en-US" sz="1800" b="0"/>
              <a:t>For example…when shaking hands with chiefs they used batteries and wires to convince them that they had </a:t>
            </a:r>
            <a:r>
              <a:rPr lang="en-US" altLang="en-US" sz="1800"/>
              <a:t>super strength</a:t>
            </a:r>
            <a:r>
              <a:rPr lang="en-US" altLang="en-US" sz="1800" b="0"/>
              <a:t>...</a:t>
            </a:r>
          </a:p>
          <a:p>
            <a:pPr algn="ctr" eaLnBrk="1" hangingPunct="1"/>
            <a:endParaRPr lang="en-US" altLang="en-US" sz="1800" b="0"/>
          </a:p>
          <a:p>
            <a:pPr algn="ctr" eaLnBrk="1" hangingPunct="1"/>
            <a:r>
              <a:rPr lang="en-US" altLang="en-US" sz="1800" b="0"/>
              <a:t>Other times Stanley’s men would use magnifying glasses to light their cigars and thereby fool chiefs into thinking that they </a:t>
            </a:r>
            <a:r>
              <a:rPr lang="en-US" altLang="en-US" sz="1800"/>
              <a:t>commanded the power of the Sun</a:t>
            </a:r>
            <a:r>
              <a:rPr lang="en-US" altLang="en-US" sz="1800" b="0"/>
              <a:t> and could ask it set fire to villages.</a:t>
            </a:r>
          </a:p>
          <a:p>
            <a:pPr algn="ctr" eaLnBrk="1" hangingPunct="1"/>
            <a:endParaRPr lang="en-US" altLang="en-US" sz="1800" b="0"/>
          </a:p>
          <a:p>
            <a:pPr algn="ctr" eaLnBrk="1" hangingPunct="1"/>
            <a:r>
              <a:rPr lang="en-US" altLang="en-US" sz="1800" b="0"/>
              <a:t>Yet other times white men would visibly load a gun but slip the bullet into his pocket. Then he would ask the chief to shoot him and, when the shot did not appear to harm him, would produce the bullet at his feet and claim to be immune.</a:t>
            </a:r>
          </a:p>
        </p:txBody>
      </p:sp>
      <p:sp>
        <p:nvSpPr>
          <p:cNvPr id="44036" name="Rectangle 6"/>
          <p:cNvSpPr>
            <a:spLocks noChangeArrowheads="1"/>
          </p:cNvSpPr>
          <p:nvPr/>
        </p:nvSpPr>
        <p:spPr bwMode="auto">
          <a:xfrm>
            <a:off x="0" y="0"/>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en-US" b="0" dirty="0" smtClean="0"/>
              <a:t>One activist discovered that </a:t>
            </a:r>
            <a:r>
              <a:rPr lang="en-US" altLang="en-US" b="0" dirty="0"/>
              <a:t>in order to acquire the goodwill of the </a:t>
            </a:r>
            <a:r>
              <a:rPr lang="en-US" altLang="en-US" b="0" dirty="0" smtClean="0"/>
              <a:t>Congolese, </a:t>
            </a:r>
            <a:r>
              <a:rPr lang="en-US" altLang="en-US" b="0" dirty="0"/>
              <a:t>Stanley’s men used a variety of tricks, such as </a:t>
            </a:r>
            <a:r>
              <a:rPr lang="en-US" altLang="en-US" dirty="0"/>
              <a:t>fooling Africans</a:t>
            </a:r>
            <a:r>
              <a:rPr lang="en-US" altLang="en-US" b="0" dirty="0"/>
              <a:t> into thinking they had </a:t>
            </a:r>
            <a:r>
              <a:rPr lang="en-US" altLang="en-US" dirty="0"/>
              <a:t>supernatural powers</a:t>
            </a:r>
            <a:r>
              <a:rPr lang="en-US" altLang="en-US" b="0" dirty="0"/>
              <a:t> to get Congo chiefs to sign their land over to Leopold.</a:t>
            </a:r>
          </a:p>
        </p:txBody>
      </p:sp>
      <p:sp>
        <p:nvSpPr>
          <p:cNvPr id="44037" name="Rectangle 7"/>
          <p:cNvSpPr>
            <a:spLocks noChangeArrowheads="1"/>
          </p:cNvSpPr>
          <p:nvPr/>
        </p:nvSpPr>
        <p:spPr bwMode="auto">
          <a:xfrm>
            <a:off x="6934200" y="64912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en-US" sz="1800">
                <a:solidFill>
                  <a:schemeClr val="tx2"/>
                </a:solidFill>
              </a:rPr>
              <a:t>G.W. Williams</a:t>
            </a:r>
          </a:p>
        </p:txBody>
      </p:sp>
      <p:sp>
        <p:nvSpPr>
          <p:cNvPr id="44038" name="Text Box 10"/>
          <p:cNvSpPr txBox="1">
            <a:spLocks noChangeArrowheads="1"/>
          </p:cNvSpPr>
          <p:nvPr/>
        </p:nvSpPr>
        <p:spPr bwMode="auto">
          <a:xfrm>
            <a:off x="0" y="64008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200"/>
              <a:t>30 of 34</a:t>
            </a:r>
          </a:p>
        </p:txBody>
      </p:sp>
    </p:spTree>
    <p:extLst>
      <p:ext uri="{BB962C8B-B14F-4D97-AF65-F5344CB8AC3E}">
        <p14:creationId xmlns:p14="http://schemas.microsoft.com/office/powerpoint/2010/main" val="2260181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65919" y="1981200"/>
            <a:ext cx="8229600" cy="1143000"/>
          </a:xfrm>
        </p:spPr>
        <p:txBody>
          <a:bodyPr>
            <a:noAutofit/>
          </a:bodyPr>
          <a:lstStyle/>
          <a:p>
            <a:pPr eaLnBrk="1" hangingPunct="1"/>
            <a:r>
              <a:rPr lang="en-US" altLang="en-US" sz="2800" dirty="0" smtClean="0">
                <a:solidFill>
                  <a:schemeClr val="tx1"/>
                </a:solidFill>
                <a:latin typeface="+mn-lt"/>
              </a:rPr>
              <a:t>Historians estimate that during Leopold’s reign, the Congo lost between 4 to 8 million people due to violence and neglect. This makes it one of the </a:t>
            </a:r>
            <a:r>
              <a:rPr lang="en-US" altLang="en-US" sz="2800" u="sng" dirty="0" smtClean="0">
                <a:solidFill>
                  <a:schemeClr val="tx1"/>
                </a:solidFill>
                <a:latin typeface="+mn-lt"/>
              </a:rPr>
              <a:t>worst</a:t>
            </a:r>
            <a:r>
              <a:rPr lang="en-US" altLang="en-US" sz="2800" dirty="0" smtClean="0">
                <a:solidFill>
                  <a:schemeClr val="tx1"/>
                </a:solidFill>
                <a:latin typeface="+mn-lt"/>
              </a:rPr>
              <a:t> genocides in world history. It is also largely forgotten. </a:t>
            </a:r>
            <a:r>
              <a:rPr lang="en-US" altLang="en-US" sz="3200" dirty="0" smtClean="0">
                <a:solidFill>
                  <a:schemeClr val="tx1"/>
                </a:solidFill>
                <a:latin typeface="+mn-lt"/>
              </a:rPr>
              <a:t> </a:t>
            </a:r>
          </a:p>
        </p:txBody>
      </p:sp>
      <p:pic>
        <p:nvPicPr>
          <p:cNvPr id="48131" name="Picture 4" descr="100715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888" y="3505200"/>
            <a:ext cx="252062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457200" y="155448"/>
            <a:ext cx="8229600" cy="1252728"/>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dirty="0" smtClean="0"/>
              <a:t>Effect on Congo</a:t>
            </a:r>
            <a:endParaRPr lang="en-US" sz="4000" dirty="0"/>
          </a:p>
        </p:txBody>
      </p:sp>
    </p:spTree>
    <p:extLst>
      <p:ext uri="{BB962C8B-B14F-4D97-AF65-F5344CB8AC3E}">
        <p14:creationId xmlns:p14="http://schemas.microsoft.com/office/powerpoint/2010/main" val="4239501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2514600"/>
            <a:ext cx="8686800" cy="1143000"/>
          </a:xfrm>
        </p:spPr>
        <p:txBody>
          <a:bodyPr>
            <a:normAutofit fontScale="90000"/>
          </a:bodyPr>
          <a:lstStyle/>
          <a:p>
            <a:pPr eaLnBrk="1" hangingPunct="1"/>
            <a:r>
              <a:rPr lang="en-US" altLang="en-US" sz="2800" dirty="0" smtClean="0">
                <a:solidFill>
                  <a:schemeClr val="tx1"/>
                </a:solidFill>
              </a:rPr>
              <a:t>Leopold died in 1909, never having laid eyes on his beloved colony. After his death, the Belgian government took control. The situation improved greatly, but it wasn’t until Congolese </a:t>
            </a:r>
            <a:r>
              <a:rPr lang="en-US" altLang="en-US" sz="2800" b="1" dirty="0" smtClean="0">
                <a:solidFill>
                  <a:schemeClr val="tx1"/>
                </a:solidFill>
              </a:rPr>
              <a:t>nationalists </a:t>
            </a:r>
            <a:r>
              <a:rPr lang="en-US" altLang="en-US" sz="2800" dirty="0" smtClean="0">
                <a:solidFill>
                  <a:schemeClr val="tx1"/>
                </a:solidFill>
              </a:rPr>
              <a:t>began to actively revolt in the mid 20</a:t>
            </a:r>
            <a:r>
              <a:rPr lang="en-US" altLang="en-US" sz="2800" baseline="30000" dirty="0" smtClean="0">
                <a:solidFill>
                  <a:schemeClr val="tx1"/>
                </a:solidFill>
              </a:rPr>
              <a:t>th</a:t>
            </a:r>
            <a:r>
              <a:rPr lang="en-US" altLang="en-US" sz="2800" dirty="0" smtClean="0">
                <a:solidFill>
                  <a:schemeClr val="tx1"/>
                </a:solidFill>
              </a:rPr>
              <a:t> century that Belgium finally granted Congo independence. But the tragedy did not end. </a:t>
            </a:r>
            <a:br>
              <a:rPr lang="en-US" altLang="en-US" sz="2800" dirty="0" smtClean="0">
                <a:solidFill>
                  <a:schemeClr val="tx1"/>
                </a:solidFill>
              </a:rPr>
            </a:br>
            <a:r>
              <a:rPr lang="en-US" altLang="en-US" sz="2800" dirty="0" smtClean="0">
                <a:solidFill>
                  <a:schemeClr val="tx1"/>
                </a:solidFill>
              </a:rPr>
              <a:t/>
            </a:r>
            <a:br>
              <a:rPr lang="en-US" altLang="en-US" sz="2800" dirty="0" smtClean="0">
                <a:solidFill>
                  <a:schemeClr val="tx1"/>
                </a:solidFill>
              </a:rPr>
            </a:br>
            <a:endParaRPr lang="en-US" altLang="en-US" sz="4000" dirty="0" smtClean="0">
              <a:solidFill>
                <a:schemeClr val="tx1"/>
              </a:solidFill>
            </a:endParaRPr>
          </a:p>
        </p:txBody>
      </p:sp>
      <p:pic>
        <p:nvPicPr>
          <p:cNvPr id="49155" name="Picture 5" descr="Patrice-Lumumba-as-Africa-graphic-we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33800"/>
            <a:ext cx="29384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Lumumba1960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352800"/>
            <a:ext cx="44481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8"/>
          <p:cNvSpPr txBox="1">
            <a:spLocks noChangeArrowheads="1"/>
          </p:cNvSpPr>
          <p:nvPr/>
        </p:nvSpPr>
        <p:spPr bwMode="auto">
          <a:xfrm>
            <a:off x="3124200" y="6216650"/>
            <a:ext cx="23622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en-US" sz="1800"/>
              <a:t>Patrice Lumumba, Prime Minister</a:t>
            </a:r>
          </a:p>
        </p:txBody>
      </p:sp>
      <p:sp>
        <p:nvSpPr>
          <p:cNvPr id="6" name="Title 1"/>
          <p:cNvSpPr txBox="1">
            <a:spLocks/>
          </p:cNvSpPr>
          <p:nvPr/>
        </p:nvSpPr>
        <p:spPr>
          <a:xfrm>
            <a:off x="457200" y="155448"/>
            <a:ext cx="8229600" cy="1252728"/>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dirty="0" smtClean="0"/>
              <a:t>Effect on Congo</a:t>
            </a:r>
            <a:endParaRPr lang="en-US" sz="4000" dirty="0"/>
          </a:p>
        </p:txBody>
      </p:sp>
    </p:spTree>
    <p:extLst>
      <p:ext uri="{BB962C8B-B14F-4D97-AF65-F5344CB8AC3E}">
        <p14:creationId xmlns:p14="http://schemas.microsoft.com/office/powerpoint/2010/main" val="4207381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genocide-in-rwanda-sku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3390900"/>
            <a:ext cx="52387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6"/>
          <p:cNvSpPr>
            <a:spLocks noChangeArrowheads="1"/>
          </p:cNvSpPr>
          <p:nvPr/>
        </p:nvSpPr>
        <p:spPr bwMode="auto">
          <a:xfrm>
            <a:off x="59531" y="1450975"/>
            <a:ext cx="87772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37931725" indent="-37474525"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en-US" b="0" dirty="0">
                <a:solidFill>
                  <a:schemeClr val="tx2"/>
                </a:solidFill>
              </a:rPr>
              <a:t>Despite having gained its independence, Congo had been left</a:t>
            </a:r>
            <a:br>
              <a:rPr lang="en-US" altLang="en-US" b="0" dirty="0">
                <a:solidFill>
                  <a:schemeClr val="tx2"/>
                </a:solidFill>
              </a:rPr>
            </a:br>
            <a:r>
              <a:rPr lang="en-US" altLang="en-US" dirty="0">
                <a:solidFill>
                  <a:schemeClr val="tx2"/>
                </a:solidFill>
              </a:rPr>
              <a:t>without</a:t>
            </a:r>
            <a:r>
              <a:rPr lang="en-US" altLang="en-US" b="0" dirty="0">
                <a:solidFill>
                  <a:schemeClr val="tx2"/>
                </a:solidFill>
              </a:rPr>
              <a:t> lasting </a:t>
            </a:r>
            <a:r>
              <a:rPr lang="en-US" altLang="en-US" dirty="0">
                <a:solidFill>
                  <a:schemeClr val="tx2"/>
                </a:solidFill>
              </a:rPr>
              <a:t>infrastructure</a:t>
            </a:r>
            <a:r>
              <a:rPr lang="en-US" altLang="en-US" b="0" dirty="0">
                <a:solidFill>
                  <a:schemeClr val="tx2"/>
                </a:solidFill>
              </a:rPr>
              <a:t> or </a:t>
            </a:r>
            <a:r>
              <a:rPr lang="en-US" altLang="en-US" dirty="0">
                <a:solidFill>
                  <a:schemeClr val="tx2"/>
                </a:solidFill>
              </a:rPr>
              <a:t>stable political structure</a:t>
            </a:r>
            <a:r>
              <a:rPr lang="en-US" altLang="en-US" b="0" dirty="0">
                <a:solidFill>
                  <a:schemeClr val="tx2"/>
                </a:solidFill>
              </a:rPr>
              <a:t>,</a:t>
            </a:r>
          </a:p>
          <a:p>
            <a:pPr eaLnBrk="1" hangingPunct="1"/>
            <a:r>
              <a:rPr lang="en-US" altLang="en-US" b="0" dirty="0">
                <a:solidFill>
                  <a:schemeClr val="tx2"/>
                </a:solidFill>
              </a:rPr>
              <a:t>resulting in many more decades of brutality and war at the </a:t>
            </a:r>
            <a:br>
              <a:rPr lang="en-US" altLang="en-US" b="0" dirty="0">
                <a:solidFill>
                  <a:schemeClr val="tx2"/>
                </a:solidFill>
              </a:rPr>
            </a:br>
            <a:r>
              <a:rPr lang="en-US" altLang="en-US" b="0" dirty="0">
                <a:solidFill>
                  <a:schemeClr val="tx2"/>
                </a:solidFill>
              </a:rPr>
              <a:t>hands of dictators, warlords, and corporations. Today it remains</a:t>
            </a:r>
            <a:br>
              <a:rPr lang="en-US" altLang="en-US" b="0" dirty="0">
                <a:solidFill>
                  <a:schemeClr val="tx2"/>
                </a:solidFill>
              </a:rPr>
            </a:br>
            <a:r>
              <a:rPr lang="en-US" altLang="en-US" b="0" dirty="0">
                <a:solidFill>
                  <a:schemeClr val="tx2"/>
                </a:solidFill>
              </a:rPr>
              <a:t>in the grip of a civil war that has </a:t>
            </a:r>
            <a:r>
              <a:rPr lang="en-US" altLang="en-US" dirty="0">
                <a:solidFill>
                  <a:schemeClr val="tx2"/>
                </a:solidFill>
              </a:rPr>
              <a:t>killed more people</a:t>
            </a:r>
            <a:r>
              <a:rPr lang="en-US" altLang="en-US" b="0" dirty="0">
                <a:solidFill>
                  <a:schemeClr val="tx2"/>
                </a:solidFill>
              </a:rPr>
              <a:t> than any</a:t>
            </a:r>
            <a:br>
              <a:rPr lang="en-US" altLang="en-US" b="0" dirty="0">
                <a:solidFill>
                  <a:schemeClr val="tx2"/>
                </a:solidFill>
              </a:rPr>
            </a:br>
            <a:r>
              <a:rPr lang="en-US" altLang="en-US" b="0" dirty="0">
                <a:solidFill>
                  <a:schemeClr val="tx2"/>
                </a:solidFill>
              </a:rPr>
              <a:t>conflict since WWII.</a:t>
            </a:r>
          </a:p>
        </p:txBody>
      </p:sp>
      <p:sp>
        <p:nvSpPr>
          <p:cNvPr id="4" name="Title 1"/>
          <p:cNvSpPr txBox="1">
            <a:spLocks/>
          </p:cNvSpPr>
          <p:nvPr/>
        </p:nvSpPr>
        <p:spPr>
          <a:xfrm>
            <a:off x="457200" y="155448"/>
            <a:ext cx="8229600" cy="1252728"/>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dirty="0" smtClean="0"/>
              <a:t>Effect on Congo</a:t>
            </a:r>
            <a:endParaRPr lang="en-US" sz="4000" dirty="0"/>
          </a:p>
        </p:txBody>
      </p:sp>
    </p:spTree>
    <p:extLst>
      <p:ext uri="{BB962C8B-B14F-4D97-AF65-F5344CB8AC3E}">
        <p14:creationId xmlns:p14="http://schemas.microsoft.com/office/powerpoint/2010/main" val="3909171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Assessing Colonial Development</a:t>
            </a:r>
            <a:endParaRPr lang="en-US" dirty="0"/>
          </a:p>
        </p:txBody>
      </p:sp>
      <p:sp>
        <p:nvSpPr>
          <p:cNvPr id="3" name="Content Placeholder 2"/>
          <p:cNvSpPr>
            <a:spLocks noGrp="1"/>
          </p:cNvSpPr>
          <p:nvPr>
            <p:ph idx="1"/>
          </p:nvPr>
        </p:nvSpPr>
        <p:spPr>
          <a:xfrm>
            <a:off x="3810000" y="1600201"/>
            <a:ext cx="5181600" cy="5105400"/>
          </a:xfrm>
        </p:spPr>
        <p:txBody>
          <a:bodyPr>
            <a:normAutofit fontScale="85000" lnSpcReduction="10000"/>
          </a:bodyPr>
          <a:lstStyle/>
          <a:p>
            <a:r>
              <a:rPr lang="en-US" dirty="0" smtClean="0"/>
              <a:t>Clear results of economic development within European colonies in the 19</a:t>
            </a:r>
            <a:r>
              <a:rPr lang="en-US" baseline="30000" dirty="0" smtClean="0"/>
              <a:t>th</a:t>
            </a:r>
            <a:r>
              <a:rPr lang="en-US" dirty="0" smtClean="0"/>
              <a:t>-20</a:t>
            </a:r>
            <a:r>
              <a:rPr lang="en-US" baseline="30000" dirty="0" smtClean="0"/>
              <a:t>th</a:t>
            </a:r>
            <a:r>
              <a:rPr lang="en-US" dirty="0" smtClean="0"/>
              <a:t> centuries:</a:t>
            </a:r>
          </a:p>
          <a:p>
            <a:r>
              <a:rPr lang="en-US" dirty="0" smtClean="0"/>
              <a:t>(1) Colonial rule facilitated the integration of Asian and African economies into a global network of exchange</a:t>
            </a:r>
          </a:p>
          <a:p>
            <a:pPr lvl="1"/>
            <a:r>
              <a:rPr lang="en-US" dirty="0" smtClean="0"/>
              <a:t>More land and labor = devoted to production for the global market</a:t>
            </a:r>
          </a:p>
          <a:p>
            <a:r>
              <a:rPr lang="en-US" dirty="0" smtClean="0"/>
              <a:t>(2) Nowhere did a breakthrough to modern industrial society occur</a:t>
            </a:r>
          </a:p>
          <a:p>
            <a:pPr lvl="1">
              <a:buNone/>
            </a:pPr>
            <a:endParaRPr lang="en-US" dirty="0" smtClean="0"/>
          </a:p>
        </p:txBody>
      </p:sp>
    </p:spTree>
    <p:extLst>
      <p:ext uri="{BB962C8B-B14F-4D97-AF65-F5344CB8AC3E}">
        <p14:creationId xmlns:p14="http://schemas.microsoft.com/office/powerpoint/2010/main" val="877958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Assessing Colonial Development</a:t>
            </a:r>
            <a:endParaRPr lang="en-US" dirty="0"/>
          </a:p>
        </p:txBody>
      </p:sp>
      <p:sp>
        <p:nvSpPr>
          <p:cNvPr id="3" name="Content Placeholder 2"/>
          <p:cNvSpPr>
            <a:spLocks noGrp="1"/>
          </p:cNvSpPr>
          <p:nvPr>
            <p:ph idx="1"/>
          </p:nvPr>
        </p:nvSpPr>
        <p:spPr>
          <a:xfrm>
            <a:off x="152400" y="1600201"/>
            <a:ext cx="4648200" cy="5029200"/>
          </a:xfrm>
        </p:spPr>
        <p:txBody>
          <a:bodyPr>
            <a:normAutofit fontScale="85000" lnSpcReduction="20000"/>
          </a:bodyPr>
          <a:lstStyle/>
          <a:p>
            <a:r>
              <a:rPr lang="en-US" dirty="0" smtClean="0"/>
              <a:t>(3) The appearance of some elements of modernization</a:t>
            </a:r>
          </a:p>
          <a:p>
            <a:pPr lvl="1"/>
            <a:r>
              <a:rPr lang="en-US" dirty="0" smtClean="0"/>
              <a:t>Modern administrative and bureaucratic structures</a:t>
            </a:r>
          </a:p>
          <a:p>
            <a:pPr lvl="1"/>
            <a:r>
              <a:rPr lang="en-US" dirty="0" smtClean="0"/>
              <a:t>Schools </a:t>
            </a:r>
            <a:r>
              <a:rPr lang="en-US" dirty="0" smtClean="0">
                <a:sym typeface="Wingdings" pitchFamily="2" charset="2"/>
              </a:rPr>
              <a:t> used to train the intermediaries that were so crucial to colonial rule</a:t>
            </a:r>
          </a:p>
          <a:p>
            <a:pPr lvl="1"/>
            <a:r>
              <a:rPr lang="en-US" dirty="0" smtClean="0">
                <a:sym typeface="Wingdings" pitchFamily="2" charset="2"/>
              </a:rPr>
              <a:t>Communication and transportation  railroads, motorways, ports, telegraphs, postal services</a:t>
            </a:r>
          </a:p>
          <a:p>
            <a:pPr lvl="1"/>
            <a:r>
              <a:rPr lang="en-US" dirty="0" smtClean="0">
                <a:sym typeface="Wingdings" pitchFamily="2" charset="2"/>
              </a:rPr>
              <a:t>Modest health care provisions  part of the “civilizing mission”</a:t>
            </a:r>
            <a:endParaRPr lang="en-US" dirty="0"/>
          </a:p>
        </p:txBody>
      </p:sp>
    </p:spTree>
    <p:extLst>
      <p:ext uri="{BB962C8B-B14F-4D97-AF65-F5344CB8AC3E}">
        <p14:creationId xmlns:p14="http://schemas.microsoft.com/office/powerpoint/2010/main" val="4292565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Economies of Coercion:</a:t>
            </a:r>
            <a:br>
              <a:rPr lang="en-US" dirty="0" smtClean="0"/>
            </a:br>
            <a:r>
              <a:rPr lang="en-US" sz="3900" dirty="0" smtClean="0"/>
              <a:t>Forced Labor and the Power of the State</a:t>
            </a:r>
            <a:endParaRPr lang="en-US" sz="3900" dirty="0"/>
          </a:p>
        </p:txBody>
      </p:sp>
      <p:sp>
        <p:nvSpPr>
          <p:cNvPr id="3" name="Content Placeholder 2"/>
          <p:cNvSpPr>
            <a:spLocks noGrp="1"/>
          </p:cNvSpPr>
          <p:nvPr>
            <p:ph idx="1"/>
          </p:nvPr>
        </p:nvSpPr>
        <p:spPr>
          <a:xfrm>
            <a:off x="4267200" y="1752600"/>
            <a:ext cx="4648200" cy="4625609"/>
          </a:xfrm>
        </p:spPr>
        <p:txBody>
          <a:bodyPr/>
          <a:lstStyle/>
          <a:p>
            <a:r>
              <a:rPr lang="en-US" dirty="0" smtClean="0"/>
              <a:t>Forced labor was often used to meet the demands of the colonial state </a:t>
            </a:r>
            <a:r>
              <a:rPr lang="en-US" dirty="0" smtClean="0">
                <a:sym typeface="Wingdings" pitchFamily="2" charset="2"/>
              </a:rPr>
              <a:t> Examples:</a:t>
            </a:r>
            <a:endParaRPr lang="en-US" dirty="0" smtClean="0"/>
          </a:p>
          <a:p>
            <a:pPr lvl="1"/>
            <a:r>
              <a:rPr lang="en-US" dirty="0" smtClean="0"/>
              <a:t>Building railroads</a:t>
            </a:r>
          </a:p>
          <a:p>
            <a:pPr lvl="1"/>
            <a:r>
              <a:rPr lang="en-US" dirty="0" smtClean="0"/>
              <a:t>Constructing government buildings</a:t>
            </a:r>
          </a:p>
          <a:p>
            <a:pPr lvl="1"/>
            <a:r>
              <a:rPr lang="en-US" dirty="0" smtClean="0"/>
              <a:t>Transporting goods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Economies of Coercion:</a:t>
            </a:r>
            <a:br>
              <a:rPr lang="en-US" dirty="0" smtClean="0"/>
            </a:br>
            <a:r>
              <a:rPr lang="en-US" sz="4000" dirty="0" smtClean="0"/>
              <a:t>Forced Labor and the Power of the State</a:t>
            </a:r>
            <a:endParaRPr lang="en-US" sz="4000" dirty="0"/>
          </a:p>
        </p:txBody>
      </p:sp>
      <p:sp>
        <p:nvSpPr>
          <p:cNvPr id="3" name="Content Placeholder 2"/>
          <p:cNvSpPr>
            <a:spLocks noGrp="1"/>
          </p:cNvSpPr>
          <p:nvPr>
            <p:ph idx="1"/>
          </p:nvPr>
        </p:nvSpPr>
        <p:spPr>
          <a:xfrm>
            <a:off x="76200" y="1775191"/>
            <a:ext cx="4800600" cy="4625609"/>
          </a:xfrm>
        </p:spPr>
        <p:txBody>
          <a:bodyPr>
            <a:normAutofit fontScale="92500" lnSpcReduction="20000"/>
          </a:bodyPr>
          <a:lstStyle/>
          <a:p>
            <a:r>
              <a:rPr lang="en-US" dirty="0" smtClean="0"/>
              <a:t>Several colonial states used “cultivation systems”</a:t>
            </a:r>
          </a:p>
          <a:p>
            <a:pPr lvl="1"/>
            <a:r>
              <a:rPr lang="en-US" dirty="0" smtClean="0"/>
              <a:t>Peasants required to cultivate 20% or more of their land in cash crops such as sugar or tobacco to meet their tax obligation</a:t>
            </a:r>
          </a:p>
          <a:p>
            <a:pPr lvl="1"/>
            <a:r>
              <a:rPr lang="en-US" dirty="0" smtClean="0"/>
              <a:t>Cash crops sold to government contractors at fixed, low prices</a:t>
            </a:r>
          </a:p>
          <a:p>
            <a:pPr lvl="1"/>
            <a:r>
              <a:rPr lang="en-US" dirty="0" smtClean="0"/>
              <a:t>Cash crops resold in the world market for a very high profit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Economies of Cash-Crop Agriculture</a:t>
            </a:r>
            <a:endParaRPr lang="en-US" dirty="0"/>
          </a:p>
        </p:txBody>
      </p:sp>
      <p:sp>
        <p:nvSpPr>
          <p:cNvPr id="3" name="Content Placeholder 2"/>
          <p:cNvSpPr>
            <a:spLocks noGrp="1"/>
          </p:cNvSpPr>
          <p:nvPr>
            <p:ph idx="1"/>
          </p:nvPr>
        </p:nvSpPr>
        <p:spPr>
          <a:xfrm>
            <a:off x="3886200" y="1676400"/>
            <a:ext cx="5105400" cy="4800600"/>
          </a:xfrm>
        </p:spPr>
        <p:txBody>
          <a:bodyPr>
            <a:normAutofit fontScale="77500" lnSpcReduction="20000"/>
          </a:bodyPr>
          <a:lstStyle/>
          <a:p>
            <a:r>
              <a:rPr lang="en-US" dirty="0" smtClean="0"/>
              <a:t>In some places, colonial rule created conditions that facilitated and increased cash-crop production to the advantage of local farmers</a:t>
            </a:r>
          </a:p>
          <a:p>
            <a:r>
              <a:rPr lang="en-US" dirty="0" smtClean="0"/>
              <a:t>Example: British authorities in Burma encouraged rice production among small farmers</a:t>
            </a:r>
          </a:p>
          <a:p>
            <a:pPr lvl="1"/>
            <a:r>
              <a:rPr lang="en-US" dirty="0" smtClean="0"/>
              <a:t>Ended the prohibition on rice exports</a:t>
            </a:r>
          </a:p>
          <a:p>
            <a:pPr lvl="1"/>
            <a:r>
              <a:rPr lang="en-US" dirty="0" smtClean="0"/>
              <a:t>Provided irrigation and transportation facilities</a:t>
            </a:r>
          </a:p>
          <a:p>
            <a:pPr lvl="1"/>
            <a:r>
              <a:rPr lang="en-US" dirty="0" smtClean="0"/>
              <a:t>Passed laws that encouraged private ownership of small farms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Economies of Cash-Crop Agriculture</a:t>
            </a:r>
            <a:endParaRPr lang="en-US" dirty="0"/>
          </a:p>
        </p:txBody>
      </p:sp>
      <p:sp>
        <p:nvSpPr>
          <p:cNvPr id="3" name="Content Placeholder 2"/>
          <p:cNvSpPr>
            <a:spLocks noGrp="1"/>
          </p:cNvSpPr>
          <p:nvPr>
            <p:ph idx="1"/>
          </p:nvPr>
        </p:nvSpPr>
        <p:spPr>
          <a:xfrm>
            <a:off x="152400" y="1752600"/>
            <a:ext cx="4800600" cy="4625609"/>
          </a:xfrm>
        </p:spPr>
        <p:txBody>
          <a:bodyPr>
            <a:normAutofit fontScale="92500" lnSpcReduction="20000"/>
          </a:bodyPr>
          <a:lstStyle/>
          <a:p>
            <a:r>
              <a:rPr lang="en-US" dirty="0" smtClean="0"/>
              <a:t>Results of these policies in Burma:</a:t>
            </a:r>
          </a:p>
          <a:p>
            <a:pPr lvl="1"/>
            <a:r>
              <a:rPr lang="en-US" dirty="0" smtClean="0"/>
              <a:t>Population boomed </a:t>
            </a:r>
            <a:r>
              <a:rPr lang="en-US" dirty="0" smtClean="0">
                <a:sym typeface="Wingdings" pitchFamily="2" charset="2"/>
              </a:rPr>
              <a:t> </a:t>
            </a:r>
            <a:r>
              <a:rPr lang="en-US" dirty="0" smtClean="0"/>
              <a:t>in Burma </a:t>
            </a:r>
            <a:r>
              <a:rPr lang="en-US" u="sng" dirty="0" smtClean="0"/>
              <a:t>AND</a:t>
            </a:r>
            <a:r>
              <a:rPr lang="en-US" dirty="0" smtClean="0"/>
              <a:t> in other parts of Asia</a:t>
            </a:r>
          </a:p>
          <a:p>
            <a:pPr lvl="1"/>
            <a:r>
              <a:rPr lang="en-US" dirty="0" smtClean="0"/>
              <a:t>Rice exports soared</a:t>
            </a:r>
          </a:p>
          <a:p>
            <a:pPr lvl="1"/>
            <a:r>
              <a:rPr lang="en-US" dirty="0" smtClean="0"/>
              <a:t>Small farmers able to buy their own land, build nice homes, buy imported goods, etc.</a:t>
            </a:r>
          </a:p>
          <a:p>
            <a:pPr lvl="1"/>
            <a:r>
              <a:rPr lang="en-US" dirty="0" smtClean="0"/>
              <a:t>Standards of living improved sharply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0"/>
            <a:ext cx="48136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187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Economies of Cash-Crop Agriculture</a:t>
            </a:r>
            <a:endParaRPr lang="en-US" dirty="0"/>
          </a:p>
        </p:txBody>
      </p:sp>
      <p:sp>
        <p:nvSpPr>
          <p:cNvPr id="3" name="Content Placeholder 2"/>
          <p:cNvSpPr>
            <a:spLocks noGrp="1"/>
          </p:cNvSpPr>
          <p:nvPr>
            <p:ph idx="1"/>
          </p:nvPr>
        </p:nvSpPr>
        <p:spPr>
          <a:xfrm>
            <a:off x="4038600" y="1828800"/>
            <a:ext cx="4800600" cy="4625609"/>
          </a:xfrm>
        </p:spPr>
        <p:txBody>
          <a:bodyPr>
            <a:normAutofit fontScale="85000" lnSpcReduction="10000"/>
          </a:bodyPr>
          <a:lstStyle/>
          <a:p>
            <a:r>
              <a:rPr lang="en-US" dirty="0" smtClean="0"/>
              <a:t>Profitable cash-crop farming = in the southern Gold Coast</a:t>
            </a:r>
          </a:p>
          <a:p>
            <a:pPr lvl="1"/>
            <a:r>
              <a:rPr lang="en-US" dirty="0" smtClean="0"/>
              <a:t>British territory in West Africa</a:t>
            </a:r>
          </a:p>
          <a:p>
            <a:pPr lvl="1"/>
            <a:r>
              <a:rPr lang="en-US" dirty="0" smtClean="0"/>
              <a:t>Modern-day Ghana</a:t>
            </a:r>
          </a:p>
          <a:p>
            <a:pPr lvl="1"/>
            <a:r>
              <a:rPr lang="en-US" dirty="0" smtClean="0"/>
              <a:t>African farmers themselves developed this export agriculture</a:t>
            </a:r>
          </a:p>
          <a:p>
            <a:pPr lvl="1"/>
            <a:r>
              <a:rPr lang="en-US" dirty="0" smtClean="0"/>
              <a:t>Planted cacao trees in huge quantities and became the world’s leading supplier of cocoa by 1911</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Economies of Cash-Crop Agriculture</a:t>
            </a:r>
            <a:endParaRPr lang="en-US" dirty="0"/>
          </a:p>
        </p:txBody>
      </p:sp>
      <p:sp>
        <p:nvSpPr>
          <p:cNvPr id="3" name="Content Placeholder 2"/>
          <p:cNvSpPr>
            <a:spLocks noGrp="1"/>
          </p:cNvSpPr>
          <p:nvPr>
            <p:ph idx="1"/>
          </p:nvPr>
        </p:nvSpPr>
        <p:spPr>
          <a:xfrm>
            <a:off x="152400" y="1676400"/>
            <a:ext cx="4800600" cy="4876800"/>
          </a:xfrm>
        </p:spPr>
        <p:txBody>
          <a:bodyPr>
            <a:normAutofit fontScale="77500" lnSpcReduction="20000"/>
          </a:bodyPr>
          <a:lstStyle/>
          <a:p>
            <a:r>
              <a:rPr lang="en-US" dirty="0" smtClean="0"/>
              <a:t>Problems with cash-crops:</a:t>
            </a:r>
          </a:p>
          <a:p>
            <a:pPr lvl="1"/>
            <a:r>
              <a:rPr lang="en-US" dirty="0" smtClean="0"/>
              <a:t>Labor shortage = led to employment of former slaves who were exploited</a:t>
            </a:r>
          </a:p>
          <a:p>
            <a:pPr lvl="1"/>
            <a:r>
              <a:rPr lang="en-US" dirty="0" smtClean="0"/>
              <a:t>Labor shortage = led to migration of workers from the interior of Africa to the Gold Coast </a:t>
            </a:r>
            <a:r>
              <a:rPr lang="en-US" dirty="0" smtClean="0">
                <a:sym typeface="Wingdings" pitchFamily="2" charset="2"/>
              </a:rPr>
              <a:t> caused ethnic and class tensions</a:t>
            </a:r>
          </a:p>
          <a:p>
            <a:pPr lvl="1"/>
            <a:r>
              <a:rPr lang="en-US" dirty="0" smtClean="0">
                <a:sym typeface="Wingdings" pitchFamily="2" charset="2"/>
              </a:rPr>
              <a:t>Some men married women for their labor power, but didn’t take care of them</a:t>
            </a:r>
          </a:p>
          <a:p>
            <a:pPr lvl="1"/>
            <a:r>
              <a:rPr lang="en-US" dirty="0" smtClean="0">
                <a:sym typeface="Wingdings" pitchFamily="2" charset="2"/>
              </a:rPr>
              <a:t>Many colonies only specialized in one or two cash-crops  hurt them when world market prices dropped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Economies of Wage Labor:</a:t>
            </a:r>
            <a:br>
              <a:rPr lang="en-US" dirty="0" smtClean="0"/>
            </a:br>
            <a:r>
              <a:rPr lang="en-US" dirty="0" smtClean="0"/>
              <a:t>Working for Europeans</a:t>
            </a:r>
            <a:endParaRPr lang="en-US" dirty="0"/>
          </a:p>
        </p:txBody>
      </p:sp>
      <p:sp>
        <p:nvSpPr>
          <p:cNvPr id="3" name="Content Placeholder 2"/>
          <p:cNvSpPr>
            <a:spLocks noGrp="1"/>
          </p:cNvSpPr>
          <p:nvPr>
            <p:ph idx="1"/>
          </p:nvPr>
        </p:nvSpPr>
        <p:spPr>
          <a:xfrm>
            <a:off x="4267200" y="1752600"/>
            <a:ext cx="4648200" cy="4625609"/>
          </a:xfrm>
        </p:spPr>
        <p:txBody>
          <a:bodyPr>
            <a:normAutofit fontScale="85000" lnSpcReduction="10000"/>
          </a:bodyPr>
          <a:lstStyle/>
          <a:p>
            <a:r>
              <a:rPr lang="en-US" dirty="0" smtClean="0"/>
              <a:t>Millions of colonial subjects across Asia and Africa sought employment in European-owned plantations, mines, construction projects, and homes</a:t>
            </a:r>
          </a:p>
          <a:p>
            <a:pPr lvl="1"/>
            <a:r>
              <a:rPr lang="en-US" dirty="0" smtClean="0"/>
              <a:t>Needed money</a:t>
            </a:r>
          </a:p>
          <a:p>
            <a:pPr lvl="1"/>
            <a:r>
              <a:rPr lang="en-US" dirty="0" smtClean="0"/>
              <a:t>Lost land they needed to support their families</a:t>
            </a:r>
          </a:p>
          <a:p>
            <a:pPr lvl="1"/>
            <a:r>
              <a:rPr lang="en-US" dirty="0" smtClean="0"/>
              <a:t>Sometimes forced by colonial authorities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Economies of Wage Labor:</a:t>
            </a:r>
            <a:br>
              <a:rPr lang="en-US" dirty="0" smtClean="0"/>
            </a:br>
            <a:r>
              <a:rPr lang="en-US" dirty="0" smtClean="0"/>
              <a:t>Working for Europeans</a:t>
            </a:r>
            <a:endParaRPr lang="en-US" dirty="0"/>
          </a:p>
        </p:txBody>
      </p:sp>
      <p:sp>
        <p:nvSpPr>
          <p:cNvPr id="3" name="Content Placeholder 2"/>
          <p:cNvSpPr>
            <a:spLocks noGrp="1"/>
          </p:cNvSpPr>
          <p:nvPr>
            <p:ph idx="1"/>
          </p:nvPr>
        </p:nvSpPr>
        <p:spPr>
          <a:xfrm>
            <a:off x="228600" y="1600200"/>
            <a:ext cx="4495800" cy="5029199"/>
          </a:xfrm>
        </p:spPr>
        <p:txBody>
          <a:bodyPr>
            <a:normAutofit fontScale="85000" lnSpcReduction="10000"/>
          </a:bodyPr>
          <a:lstStyle/>
          <a:p>
            <a:r>
              <a:rPr lang="en-US" dirty="0" smtClean="0"/>
              <a:t>European-financed plantations in Southeast Asia that grew sugarcane, rubber, tea, tobacco, and so on employed hundreds of thousands of workers</a:t>
            </a:r>
          </a:p>
          <a:p>
            <a:pPr lvl="1"/>
            <a:r>
              <a:rPr lang="en-US" dirty="0" smtClean="0"/>
              <a:t>Workers = subject to very strict control</a:t>
            </a:r>
          </a:p>
          <a:p>
            <a:pPr lvl="1"/>
            <a:r>
              <a:rPr lang="en-US" dirty="0" smtClean="0"/>
              <a:t>Often housed in barracks</a:t>
            </a:r>
          </a:p>
          <a:p>
            <a:pPr lvl="1"/>
            <a:r>
              <a:rPr lang="en-US" dirty="0" smtClean="0"/>
              <a:t>Paid very little (and women made </a:t>
            </a:r>
            <a:r>
              <a:rPr lang="en-US" u="sng" dirty="0" smtClean="0"/>
              <a:t>even less</a:t>
            </a:r>
            <a:r>
              <a:rPr lang="en-US" dirty="0" smtClean="0"/>
              <a:t>)</a:t>
            </a:r>
          </a:p>
          <a:p>
            <a:pPr lvl="1"/>
            <a:r>
              <a:rPr lang="en-US" dirty="0" smtClean="0"/>
              <a:t>Disease was common </a:t>
            </a:r>
            <a:r>
              <a:rPr lang="en-US" dirty="0" smtClean="0">
                <a:sym typeface="Wingdings" pitchFamily="2" charset="2"/>
              </a:rPr>
              <a:t> high death rates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Economies of Wage Labor:</a:t>
            </a:r>
            <a:br>
              <a:rPr lang="en-US" dirty="0" smtClean="0"/>
            </a:br>
            <a:r>
              <a:rPr lang="en-US" dirty="0" smtClean="0"/>
              <a:t>Working for Europeans</a:t>
            </a:r>
            <a:endParaRPr lang="en-US" dirty="0"/>
          </a:p>
        </p:txBody>
      </p:sp>
      <p:sp>
        <p:nvSpPr>
          <p:cNvPr id="3" name="Content Placeholder 2"/>
          <p:cNvSpPr>
            <a:spLocks noGrp="1"/>
          </p:cNvSpPr>
          <p:nvPr>
            <p:ph idx="1"/>
          </p:nvPr>
        </p:nvSpPr>
        <p:spPr>
          <a:xfrm>
            <a:off x="4191000" y="1775191"/>
            <a:ext cx="4495800" cy="4625609"/>
          </a:xfrm>
        </p:spPr>
        <p:txBody>
          <a:bodyPr>
            <a:normAutofit fontScale="85000" lnSpcReduction="10000"/>
          </a:bodyPr>
          <a:lstStyle/>
          <a:p>
            <a:r>
              <a:rPr lang="en-US" dirty="0" smtClean="0"/>
              <a:t>Even more land taken from local people in Africa than in Southeast Asia</a:t>
            </a:r>
          </a:p>
          <a:p>
            <a:pPr lvl="1"/>
            <a:r>
              <a:rPr lang="en-US" dirty="0" smtClean="0"/>
              <a:t>Ex: South Africa in 1913 </a:t>
            </a:r>
            <a:r>
              <a:rPr lang="en-US" dirty="0" smtClean="0">
                <a:sym typeface="Wingdings" pitchFamily="2" charset="2"/>
              </a:rPr>
              <a:t> whites were 20% of the population, but controlled 88% of the land</a:t>
            </a:r>
            <a:endParaRPr lang="en-US" dirty="0" smtClean="0"/>
          </a:p>
          <a:p>
            <a:r>
              <a:rPr lang="en-US" dirty="0" smtClean="0"/>
              <a:t>“Squatters” = Africans who stayed and worked for the new landowners as the price of remaining on what had been their own land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Economies of Wage Labor</a:t>
            </a:r>
            <a:br>
              <a:rPr lang="en-US" dirty="0" smtClean="0"/>
            </a:br>
            <a:r>
              <a:rPr lang="en-US" dirty="0" smtClean="0"/>
              <a:t>Working for Europeans</a:t>
            </a:r>
            <a:endParaRPr lang="en-US" dirty="0"/>
          </a:p>
        </p:txBody>
      </p:sp>
      <p:sp>
        <p:nvSpPr>
          <p:cNvPr id="3" name="Content Placeholder 2"/>
          <p:cNvSpPr>
            <a:spLocks noGrp="1"/>
          </p:cNvSpPr>
          <p:nvPr>
            <p:ph idx="1"/>
          </p:nvPr>
        </p:nvSpPr>
        <p:spPr>
          <a:xfrm>
            <a:off x="228600" y="1775191"/>
            <a:ext cx="4343400" cy="4930409"/>
          </a:xfrm>
        </p:spPr>
        <p:txBody>
          <a:bodyPr>
            <a:normAutofit fontScale="85000" lnSpcReduction="20000"/>
          </a:bodyPr>
          <a:lstStyle/>
          <a:p>
            <a:r>
              <a:rPr lang="en-US" dirty="0" smtClean="0"/>
              <a:t>Another source of wage labor for many = mines</a:t>
            </a:r>
          </a:p>
          <a:p>
            <a:r>
              <a:rPr lang="en-US" dirty="0" smtClean="0"/>
              <a:t>Major tin mines in Malaysia</a:t>
            </a:r>
          </a:p>
          <a:p>
            <a:pPr lvl="1"/>
            <a:r>
              <a:rPr lang="en-US" dirty="0" smtClean="0"/>
              <a:t>Miners = mostly impoverished Chinese workers</a:t>
            </a:r>
          </a:p>
          <a:p>
            <a:pPr lvl="1"/>
            <a:r>
              <a:rPr lang="en-US" dirty="0" smtClean="0"/>
              <a:t>Worked on strictly-controlled 3-year contracts</a:t>
            </a:r>
          </a:p>
          <a:p>
            <a:pPr lvl="1"/>
            <a:r>
              <a:rPr lang="en-US" dirty="0" smtClean="0"/>
              <a:t>Horrible living conditions</a:t>
            </a:r>
          </a:p>
          <a:p>
            <a:pPr lvl="1"/>
            <a:r>
              <a:rPr lang="en-US" dirty="0" smtClean="0"/>
              <a:t>Rampant diseases</a:t>
            </a:r>
          </a:p>
          <a:p>
            <a:pPr lvl="1"/>
            <a:r>
              <a:rPr lang="en-US" dirty="0" smtClean="0"/>
              <a:t>Dangerous work = many accidents</a:t>
            </a:r>
          </a:p>
          <a:p>
            <a:pPr lvl="1"/>
            <a:r>
              <a:rPr lang="en-US" dirty="0" smtClean="0"/>
              <a:t>High death rates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Economies of Wage Labor:</a:t>
            </a:r>
            <a:br>
              <a:rPr lang="en-US" dirty="0" smtClean="0"/>
            </a:br>
            <a:r>
              <a:rPr lang="en-US" dirty="0" smtClean="0"/>
              <a:t>Working for Europeans</a:t>
            </a:r>
            <a:endParaRPr lang="en-US" dirty="0"/>
          </a:p>
        </p:txBody>
      </p:sp>
      <p:sp>
        <p:nvSpPr>
          <p:cNvPr id="3" name="Content Placeholder 2"/>
          <p:cNvSpPr>
            <a:spLocks noGrp="1"/>
          </p:cNvSpPr>
          <p:nvPr>
            <p:ph idx="1"/>
          </p:nvPr>
        </p:nvSpPr>
        <p:spPr>
          <a:xfrm>
            <a:off x="3886200" y="1775191"/>
            <a:ext cx="5029200" cy="4854209"/>
          </a:xfrm>
        </p:spPr>
        <p:txBody>
          <a:bodyPr>
            <a:normAutofit fontScale="92500" lnSpcReduction="20000"/>
          </a:bodyPr>
          <a:lstStyle/>
          <a:p>
            <a:r>
              <a:rPr lang="en-US" dirty="0" smtClean="0"/>
              <a:t>Major gold and diamond mines in South Africa</a:t>
            </a:r>
          </a:p>
          <a:p>
            <a:pPr lvl="1"/>
            <a:r>
              <a:rPr lang="en-US" dirty="0" smtClean="0"/>
              <a:t>Workers = mainly impoverished Africans</a:t>
            </a:r>
          </a:p>
          <a:p>
            <a:pPr lvl="1"/>
            <a:r>
              <a:rPr lang="en-US" dirty="0" smtClean="0"/>
              <a:t>Recruited on short-term contracts</a:t>
            </a:r>
          </a:p>
          <a:p>
            <a:pPr lvl="1"/>
            <a:r>
              <a:rPr lang="en-US" dirty="0" smtClean="0"/>
              <a:t>Lived in all-male prison-like barracks surrounded by barbed wire</a:t>
            </a:r>
          </a:p>
          <a:p>
            <a:pPr lvl="1"/>
            <a:r>
              <a:rPr lang="en-US" dirty="0" smtClean="0"/>
              <a:t>Forced to return home periodically so they didn’t establish a permanent family life near the mines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Large Colonial Cities</a:t>
            </a:r>
            <a:endParaRPr lang="en-US" dirty="0"/>
          </a:p>
        </p:txBody>
      </p:sp>
      <p:sp>
        <p:nvSpPr>
          <p:cNvPr id="3" name="Content Placeholder 2"/>
          <p:cNvSpPr>
            <a:spLocks noGrp="1"/>
          </p:cNvSpPr>
          <p:nvPr>
            <p:ph idx="1"/>
          </p:nvPr>
        </p:nvSpPr>
        <p:spPr>
          <a:xfrm>
            <a:off x="228600" y="1775191"/>
            <a:ext cx="5257800" cy="4854209"/>
          </a:xfrm>
        </p:spPr>
        <p:txBody>
          <a:bodyPr>
            <a:normAutofit fontScale="85000" lnSpcReduction="20000"/>
          </a:bodyPr>
          <a:lstStyle/>
          <a:p>
            <a:r>
              <a:rPr lang="en-US" dirty="0" smtClean="0"/>
              <a:t>Examples: Nairobi, Cairo, Singapore, etc.</a:t>
            </a:r>
          </a:p>
          <a:p>
            <a:r>
              <a:rPr lang="en-US" dirty="0" smtClean="0"/>
              <a:t>Racially segregated</a:t>
            </a:r>
          </a:p>
          <a:p>
            <a:r>
              <a:rPr lang="en-US" dirty="0" smtClean="0"/>
              <a:t>Often unsanitary</a:t>
            </a:r>
          </a:p>
          <a:p>
            <a:r>
              <a:rPr lang="en-US" dirty="0" smtClean="0"/>
              <a:t>Greatly overcrowded</a:t>
            </a:r>
          </a:p>
          <a:p>
            <a:r>
              <a:rPr lang="en-US" dirty="0" smtClean="0"/>
              <a:t>Seen as meccas of opportunity for people all across the social spectrum</a:t>
            </a:r>
          </a:p>
          <a:p>
            <a:r>
              <a:rPr lang="en-US" dirty="0" smtClean="0"/>
              <a:t>Western-educated people found opportunities as: teachers, doctors, professional specialists, clerks in European business offices, workers in European government bureaucracies, etc.</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Large Colonial Cities</a:t>
            </a:r>
            <a:endParaRPr lang="en-US" dirty="0"/>
          </a:p>
        </p:txBody>
      </p:sp>
      <p:sp>
        <p:nvSpPr>
          <p:cNvPr id="3" name="Content Placeholder 2"/>
          <p:cNvSpPr>
            <a:spLocks noGrp="1"/>
          </p:cNvSpPr>
          <p:nvPr>
            <p:ph idx="1"/>
          </p:nvPr>
        </p:nvSpPr>
        <p:spPr>
          <a:xfrm>
            <a:off x="3810000" y="1775191"/>
            <a:ext cx="5105400" cy="4854209"/>
          </a:xfrm>
        </p:spPr>
        <p:txBody>
          <a:bodyPr>
            <a:normAutofit fontScale="85000" lnSpcReduction="10000"/>
          </a:bodyPr>
          <a:lstStyle/>
          <a:p>
            <a:r>
              <a:rPr lang="en-US" dirty="0" smtClean="0"/>
              <a:t>Working-class elite = skilled workers on railways or in ports</a:t>
            </a:r>
          </a:p>
          <a:p>
            <a:pPr lvl="1"/>
            <a:r>
              <a:rPr lang="en-US" dirty="0" smtClean="0"/>
              <a:t>Also included workers in factories that processed agricultural goods or manufactured products such as beer, cigarettes, furniture, etc.</a:t>
            </a:r>
          </a:p>
          <a:p>
            <a:r>
              <a:rPr lang="en-US" dirty="0" smtClean="0"/>
              <a:t>Urban poor worked as: construction workers, rickshaw drivers, food sellers, domestic servants, prostitutes, etc.</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African Women and</a:t>
            </a:r>
            <a:br>
              <a:rPr lang="en-US" dirty="0" smtClean="0"/>
            </a:br>
            <a:r>
              <a:rPr lang="en-US" dirty="0" smtClean="0"/>
              <a:t>the Colonial Economy</a:t>
            </a:r>
            <a:endParaRPr lang="en-US" dirty="0"/>
          </a:p>
        </p:txBody>
      </p:sp>
      <p:sp>
        <p:nvSpPr>
          <p:cNvPr id="3" name="Content Placeholder 2"/>
          <p:cNvSpPr>
            <a:spLocks noGrp="1"/>
          </p:cNvSpPr>
          <p:nvPr>
            <p:ph idx="1"/>
          </p:nvPr>
        </p:nvSpPr>
        <p:spPr>
          <a:xfrm>
            <a:off x="228600" y="1676400"/>
            <a:ext cx="4724400" cy="4876799"/>
          </a:xfrm>
        </p:spPr>
        <p:txBody>
          <a:bodyPr>
            <a:normAutofit fontScale="85000" lnSpcReduction="20000"/>
          </a:bodyPr>
          <a:lstStyle/>
          <a:p>
            <a:r>
              <a:rPr lang="en-US" dirty="0" smtClean="0"/>
              <a:t>In pre-colonial times African women:</a:t>
            </a:r>
          </a:p>
          <a:p>
            <a:pPr lvl="1"/>
            <a:r>
              <a:rPr lang="en-US" dirty="0" smtClean="0"/>
              <a:t>Were active farmers</a:t>
            </a:r>
          </a:p>
          <a:p>
            <a:pPr lvl="1"/>
            <a:r>
              <a:rPr lang="en-US" dirty="0" smtClean="0"/>
              <a:t>Were responsible for planting, weeding, and harvesting</a:t>
            </a:r>
          </a:p>
          <a:p>
            <a:pPr lvl="1"/>
            <a:r>
              <a:rPr lang="en-US" dirty="0" smtClean="0"/>
              <a:t>Prepared the food</a:t>
            </a:r>
          </a:p>
          <a:p>
            <a:pPr lvl="1"/>
            <a:r>
              <a:rPr lang="en-US" dirty="0" smtClean="0"/>
              <a:t>Cared for the children</a:t>
            </a:r>
          </a:p>
          <a:p>
            <a:pPr lvl="1"/>
            <a:r>
              <a:rPr lang="en-US" dirty="0" smtClean="0"/>
              <a:t>Were allocated their own fields with which they could feed their families</a:t>
            </a:r>
          </a:p>
          <a:p>
            <a:pPr lvl="1"/>
            <a:r>
              <a:rPr lang="en-US" dirty="0" smtClean="0"/>
              <a:t>Were involved in local trade activity</a:t>
            </a:r>
          </a:p>
          <a:p>
            <a:pPr lvl="1"/>
            <a:r>
              <a:rPr lang="en-US" dirty="0" smtClean="0"/>
              <a:t>Enjoyed some economic independence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Scramble for Africa</a:t>
            </a:r>
            <a:endParaRPr lang="en-US" dirty="0"/>
          </a:p>
        </p:txBody>
      </p:sp>
      <p:sp>
        <p:nvSpPr>
          <p:cNvPr id="3" name="Content Placeholder 2"/>
          <p:cNvSpPr>
            <a:spLocks noGrp="1"/>
          </p:cNvSpPr>
          <p:nvPr>
            <p:ph idx="1"/>
          </p:nvPr>
        </p:nvSpPr>
        <p:spPr>
          <a:xfrm>
            <a:off x="457200" y="1447800"/>
            <a:ext cx="8229600" cy="4625609"/>
          </a:xfrm>
        </p:spPr>
        <p:txBody>
          <a:bodyPr>
            <a:normAutofit/>
          </a:bodyPr>
          <a:lstStyle/>
          <a:p>
            <a:r>
              <a:rPr lang="en-US" sz="2400" dirty="0" smtClean="0"/>
              <a:t>Rather than fighting wars with each other, European powers divided up the remaining 80% of Africa together</a:t>
            </a:r>
          </a:p>
          <a:p>
            <a:r>
              <a:rPr lang="en-US" sz="2400" dirty="0" smtClean="0"/>
              <a:t>The Berlin Conference (1884-85) included no African reps.</a:t>
            </a:r>
            <a:endParaRPr lang="en-US" sz="2000" dirty="0" smtClean="0"/>
          </a:p>
          <a:p>
            <a:pPr lvl="1"/>
            <a:r>
              <a:rPr lang="en-US" sz="2000" dirty="0" smtClean="0"/>
              <a:t>Divided up Africa along arbitrary lines—no thought given to ethnic or linguistic groups of people</a:t>
            </a:r>
          </a:p>
          <a:p>
            <a:pPr lvl="1"/>
            <a:r>
              <a:rPr lang="en-US" sz="2000" dirty="0" smtClean="0"/>
              <a:t>Legitimized and formalized African colonization</a:t>
            </a:r>
          </a:p>
          <a:p>
            <a:r>
              <a:rPr lang="en-US" sz="2400" dirty="0" smtClean="0"/>
              <a:t>90% of Africa colonized by 1900</a:t>
            </a:r>
          </a:p>
        </p:txBody>
      </p:sp>
      <p:pic>
        <p:nvPicPr>
          <p:cNvPr id="2050" name="Picture 2" descr="http://upload.wikimedia.org/wikipedia/commons/5/5c/Afrikakonferen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14800"/>
            <a:ext cx="362902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2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African Women and</a:t>
            </a:r>
            <a:br>
              <a:rPr lang="en-US" dirty="0" smtClean="0"/>
            </a:br>
            <a:r>
              <a:rPr lang="en-US" dirty="0" smtClean="0"/>
              <a:t>the Colonial Economy</a:t>
            </a:r>
            <a:endParaRPr lang="en-US" dirty="0"/>
          </a:p>
        </p:txBody>
      </p:sp>
      <p:sp>
        <p:nvSpPr>
          <p:cNvPr id="3" name="Content Placeholder 2"/>
          <p:cNvSpPr>
            <a:spLocks noGrp="1"/>
          </p:cNvSpPr>
          <p:nvPr>
            <p:ph idx="1"/>
          </p:nvPr>
        </p:nvSpPr>
        <p:spPr>
          <a:xfrm>
            <a:off x="3429000" y="1775191"/>
            <a:ext cx="5486400" cy="4930409"/>
          </a:xfrm>
        </p:spPr>
        <p:txBody>
          <a:bodyPr>
            <a:normAutofit fontScale="92500" lnSpcReduction="20000"/>
          </a:bodyPr>
          <a:lstStyle/>
          <a:p>
            <a:r>
              <a:rPr lang="en-US" dirty="0" smtClean="0"/>
              <a:t>Under colonial rule = men moved into wage labor or cash-crop agriculture</a:t>
            </a:r>
          </a:p>
          <a:p>
            <a:r>
              <a:rPr lang="en-US" dirty="0" smtClean="0"/>
              <a:t>This put A LOT more responsibility on women:</a:t>
            </a:r>
          </a:p>
          <a:p>
            <a:pPr lvl="1"/>
            <a:r>
              <a:rPr lang="en-US" dirty="0" smtClean="0"/>
              <a:t>Total responsibility for domestic food production</a:t>
            </a:r>
          </a:p>
          <a:p>
            <a:pPr lvl="1"/>
            <a:r>
              <a:rPr lang="en-US" dirty="0" smtClean="0"/>
              <a:t>Had to also supply food to men in the cities</a:t>
            </a:r>
          </a:p>
          <a:p>
            <a:pPr lvl="1"/>
            <a:r>
              <a:rPr lang="en-US" dirty="0" smtClean="0"/>
              <a:t>Took over traditionally male tasks </a:t>
            </a:r>
            <a:r>
              <a:rPr lang="en-US" dirty="0" smtClean="0">
                <a:sym typeface="Wingdings" pitchFamily="2" charset="2"/>
              </a:rPr>
              <a:t> breaking the ground for planting, milking cows, supervising the herds, etc.</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African Women and</a:t>
            </a:r>
            <a:br>
              <a:rPr lang="en-US" dirty="0" smtClean="0"/>
            </a:br>
            <a:r>
              <a:rPr lang="en-US" dirty="0" smtClean="0"/>
              <a:t>the Colonial Economy</a:t>
            </a:r>
            <a:endParaRPr lang="en-US" dirty="0"/>
          </a:p>
        </p:txBody>
      </p:sp>
      <p:sp>
        <p:nvSpPr>
          <p:cNvPr id="3" name="Content Placeholder 2"/>
          <p:cNvSpPr>
            <a:spLocks noGrp="1"/>
          </p:cNvSpPr>
          <p:nvPr>
            <p:ph idx="1"/>
          </p:nvPr>
        </p:nvSpPr>
        <p:spPr>
          <a:xfrm>
            <a:off x="228600" y="1775191"/>
            <a:ext cx="4876800" cy="4854209"/>
          </a:xfrm>
        </p:spPr>
        <p:txBody>
          <a:bodyPr>
            <a:normAutofit fontScale="77500" lnSpcReduction="20000"/>
          </a:bodyPr>
          <a:lstStyle/>
          <a:p>
            <a:r>
              <a:rPr lang="en-US" dirty="0" smtClean="0"/>
              <a:t>Result = many men and women began to live separate lives and develop different cultures</a:t>
            </a:r>
          </a:p>
          <a:p>
            <a:pPr lvl="1"/>
            <a:r>
              <a:rPr lang="en-US" dirty="0" smtClean="0"/>
              <a:t>Men in the cities working for wages</a:t>
            </a:r>
          </a:p>
          <a:p>
            <a:pPr lvl="1"/>
            <a:r>
              <a:rPr lang="en-US" dirty="0" smtClean="0"/>
              <a:t>Women in the villages focusing on subsistence agriculture</a:t>
            </a:r>
          </a:p>
          <a:p>
            <a:r>
              <a:rPr lang="en-US" dirty="0" smtClean="0"/>
              <a:t>Many married couples no longer lived together</a:t>
            </a:r>
          </a:p>
          <a:p>
            <a:pPr lvl="1"/>
            <a:r>
              <a:rPr lang="en-US" dirty="0" smtClean="0"/>
              <a:t>Women started to build closer relationships with their own family instead of their husband’s</a:t>
            </a:r>
          </a:p>
          <a:p>
            <a:r>
              <a:rPr lang="en-US" dirty="0" smtClean="0"/>
              <a:t>Many women became the heads of their households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53902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126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Cape-to-Cairo</a:t>
            </a:r>
            <a:endParaRPr lang="en-US" dirty="0"/>
          </a:p>
        </p:txBody>
      </p:sp>
      <p:sp>
        <p:nvSpPr>
          <p:cNvPr id="3" name="Content Placeholder 2"/>
          <p:cNvSpPr>
            <a:spLocks noGrp="1"/>
          </p:cNvSpPr>
          <p:nvPr>
            <p:ph idx="1"/>
          </p:nvPr>
        </p:nvSpPr>
        <p:spPr>
          <a:xfrm>
            <a:off x="0" y="1698991"/>
            <a:ext cx="8229600" cy="4625609"/>
          </a:xfrm>
        </p:spPr>
        <p:txBody>
          <a:bodyPr>
            <a:normAutofit/>
          </a:bodyPr>
          <a:lstStyle/>
          <a:p>
            <a:r>
              <a:rPr lang="en-US" sz="2800" dirty="0" smtClean="0"/>
              <a:t>British Imperialist Cecil Rhodes envisioned unbroken British control of East Africa</a:t>
            </a:r>
          </a:p>
          <a:p>
            <a:pPr lvl="1"/>
            <a:r>
              <a:rPr lang="en-US" sz="2400" dirty="0" smtClean="0"/>
              <a:t>Including continent-long railroad line</a:t>
            </a:r>
            <a:endParaRPr lang="en-US" sz="2400" dirty="0"/>
          </a:p>
        </p:txBody>
      </p:sp>
      <p:pic>
        <p:nvPicPr>
          <p:cNvPr id="6146" name="Picture 2" descr="https://espressostalinist.files.wordpress.com/2011/01/image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90" y="3429000"/>
            <a:ext cx="272678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thumb/8/86/Colonial_Africa_1913_Gold_Coast_map.svg/2000px-Colonial_Africa_1913_Gold_Coast_map.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781164"/>
            <a:ext cx="4410075" cy="410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34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9wTb8RJbkHc/TtSgkgsChTI/AAAAAAAABOA/kak9TW4nkXY/s1600/Punch_Rhodes_Colos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5273236" cy="68317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1630" y="575101"/>
            <a:ext cx="3837580" cy="830997"/>
          </a:xfrm>
          <a:prstGeom prst="rect">
            <a:avLst/>
          </a:prstGeom>
          <a:noFill/>
        </p:spPr>
        <p:txBody>
          <a:bodyPr wrap="square" rtlCol="0">
            <a:spAutoFit/>
          </a:bodyPr>
          <a:lstStyle/>
          <a:p>
            <a:r>
              <a:rPr lang="en-US" sz="2400" dirty="0" smtClean="0"/>
              <a:t>What objects do you see in this image?</a:t>
            </a:r>
            <a:endParaRPr lang="en-US" sz="2400" dirty="0"/>
          </a:p>
        </p:txBody>
      </p:sp>
      <p:sp>
        <p:nvSpPr>
          <p:cNvPr id="6" name="TextBox 5"/>
          <p:cNvSpPr txBox="1"/>
          <p:nvPr/>
        </p:nvSpPr>
        <p:spPr>
          <a:xfrm>
            <a:off x="5357300" y="1828800"/>
            <a:ext cx="3810000" cy="1200329"/>
          </a:xfrm>
          <a:prstGeom prst="rect">
            <a:avLst/>
          </a:prstGeom>
          <a:noFill/>
        </p:spPr>
        <p:txBody>
          <a:bodyPr wrap="square" rtlCol="0">
            <a:spAutoFit/>
          </a:bodyPr>
          <a:lstStyle/>
          <a:p>
            <a:r>
              <a:rPr lang="en-US" sz="2400" dirty="0" smtClean="0"/>
              <a:t>What do these objects tell you about Rhodes’ method of achieving his goal?</a:t>
            </a:r>
            <a:endParaRPr lang="en-US" sz="2400" dirty="0"/>
          </a:p>
        </p:txBody>
      </p:sp>
      <p:sp>
        <p:nvSpPr>
          <p:cNvPr id="7" name="TextBox 6"/>
          <p:cNvSpPr txBox="1"/>
          <p:nvPr/>
        </p:nvSpPr>
        <p:spPr>
          <a:xfrm>
            <a:off x="5319209" y="3352800"/>
            <a:ext cx="3810000" cy="1200329"/>
          </a:xfrm>
          <a:prstGeom prst="rect">
            <a:avLst/>
          </a:prstGeom>
          <a:noFill/>
        </p:spPr>
        <p:txBody>
          <a:bodyPr wrap="square" rtlCol="0">
            <a:spAutoFit/>
          </a:bodyPr>
          <a:lstStyle/>
          <a:p>
            <a:r>
              <a:rPr lang="en-US" sz="2400" dirty="0" smtClean="0"/>
              <a:t>How is the African continent portrayed? How are the African people portrayed?</a:t>
            </a:r>
            <a:endParaRPr lang="en-US" sz="2400" dirty="0"/>
          </a:p>
        </p:txBody>
      </p:sp>
      <p:sp>
        <p:nvSpPr>
          <p:cNvPr id="8" name="TextBox 7"/>
          <p:cNvSpPr txBox="1"/>
          <p:nvPr/>
        </p:nvSpPr>
        <p:spPr>
          <a:xfrm>
            <a:off x="5357300" y="4876800"/>
            <a:ext cx="3810000" cy="1569660"/>
          </a:xfrm>
          <a:prstGeom prst="rect">
            <a:avLst/>
          </a:prstGeom>
          <a:noFill/>
        </p:spPr>
        <p:txBody>
          <a:bodyPr wrap="square" rtlCol="0">
            <a:spAutoFit/>
          </a:bodyPr>
          <a:lstStyle/>
          <a:p>
            <a:r>
              <a:rPr lang="en-US" sz="2400" dirty="0" smtClean="0"/>
              <a:t>What does this cartoon tell you about the motivations that drove men like Cecil Rhodes to imperialize?</a:t>
            </a:r>
            <a:endParaRPr lang="en-US" sz="2400" dirty="0"/>
          </a:p>
        </p:txBody>
      </p:sp>
    </p:spTree>
    <p:extLst>
      <p:ext uri="{BB962C8B-B14F-4D97-AF65-F5344CB8AC3E}">
        <p14:creationId xmlns:p14="http://schemas.microsoft.com/office/powerpoint/2010/main" val="1516788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Belgium and the Congo</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6687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905000"/>
            <a:ext cx="8229600" cy="1143000"/>
          </a:xfrm>
        </p:spPr>
        <p:txBody>
          <a:bodyPr>
            <a:noAutofit/>
          </a:bodyPr>
          <a:lstStyle/>
          <a:p>
            <a:r>
              <a:rPr lang="en-US" altLang="en-US" sz="2800" dirty="0" smtClean="0">
                <a:solidFill>
                  <a:schemeClr val="tx1"/>
                </a:solidFill>
                <a:latin typeface="+mn-lt"/>
              </a:rPr>
              <a:t/>
            </a:r>
            <a:br>
              <a:rPr lang="en-US" altLang="en-US" sz="2800" dirty="0" smtClean="0">
                <a:solidFill>
                  <a:schemeClr val="tx1"/>
                </a:solidFill>
                <a:latin typeface="+mn-lt"/>
              </a:rPr>
            </a:br>
            <a:r>
              <a:rPr lang="en-US" altLang="en-US" sz="2800" dirty="0" smtClean="0">
                <a:solidFill>
                  <a:schemeClr val="tx1"/>
                </a:solidFill>
                <a:latin typeface="+mn-lt"/>
              </a:rPr>
              <a:t>The </a:t>
            </a:r>
            <a:r>
              <a:rPr lang="en-US" altLang="en-US" sz="2800" dirty="0">
                <a:solidFill>
                  <a:schemeClr val="tx1"/>
                </a:solidFill>
                <a:latin typeface="+mn-lt"/>
              </a:rPr>
              <a:t>interior of the Congo </a:t>
            </a:r>
            <a:r>
              <a:rPr lang="en-US" altLang="en-US" sz="2800" dirty="0" smtClean="0">
                <a:solidFill>
                  <a:schemeClr val="tx1"/>
                </a:solidFill>
                <a:latin typeface="+mn-lt"/>
              </a:rPr>
              <a:t>was a </a:t>
            </a:r>
            <a:r>
              <a:rPr lang="en-US" altLang="en-US" sz="2800" dirty="0">
                <a:solidFill>
                  <a:schemeClr val="tx1"/>
                </a:solidFill>
                <a:latin typeface="+mn-lt"/>
              </a:rPr>
              <a:t>“blank spot” </a:t>
            </a:r>
            <a:r>
              <a:rPr lang="en-US" altLang="en-US" sz="2800" dirty="0" smtClean="0">
                <a:solidFill>
                  <a:schemeClr val="tx1"/>
                </a:solidFill>
                <a:latin typeface="+mn-lt"/>
              </a:rPr>
              <a:t>due </a:t>
            </a:r>
            <a:r>
              <a:rPr lang="en-US" altLang="en-US" sz="2800" dirty="0">
                <a:solidFill>
                  <a:schemeClr val="tx1"/>
                </a:solidFill>
                <a:latin typeface="+mn-lt"/>
              </a:rPr>
              <a:t>to its harsh environment, disease, and hostile </a:t>
            </a:r>
            <a:r>
              <a:rPr lang="en-US" altLang="en-US" sz="2800" dirty="0" smtClean="0">
                <a:solidFill>
                  <a:schemeClr val="tx1"/>
                </a:solidFill>
                <a:latin typeface="+mn-lt"/>
              </a:rPr>
              <a:t>tribes, but it was known to be full </a:t>
            </a:r>
            <a:r>
              <a:rPr lang="en-US" altLang="en-US" sz="2800" dirty="0">
                <a:solidFill>
                  <a:schemeClr val="tx1"/>
                </a:solidFill>
                <a:latin typeface="+mn-lt"/>
              </a:rPr>
              <a:t>of </a:t>
            </a:r>
            <a:r>
              <a:rPr lang="en-US" altLang="en-US" sz="2800" dirty="0" smtClean="0">
                <a:solidFill>
                  <a:schemeClr val="tx1"/>
                </a:solidFill>
                <a:latin typeface="+mn-lt"/>
              </a:rPr>
              <a:t> profitable natural </a:t>
            </a:r>
            <a:r>
              <a:rPr lang="en-US" altLang="en-US" sz="2800" dirty="0">
                <a:solidFill>
                  <a:schemeClr val="tx1"/>
                </a:solidFill>
                <a:latin typeface="+mn-lt"/>
              </a:rPr>
              <a:t>resources such as ivory and rubber</a:t>
            </a:r>
            <a:r>
              <a:rPr lang="en-US" altLang="en-US" sz="2800" dirty="0" smtClean="0">
                <a:solidFill>
                  <a:schemeClr val="tx1"/>
                </a:solidFill>
                <a:latin typeface="+mn-lt"/>
              </a:rPr>
              <a:t>.</a:t>
            </a:r>
            <a:r>
              <a:rPr lang="en-US" altLang="en-US" sz="2800" dirty="0">
                <a:solidFill>
                  <a:schemeClr val="tx1"/>
                </a:solidFill>
                <a:latin typeface="+mn-lt"/>
              </a:rPr>
              <a:t/>
            </a:r>
            <a:br>
              <a:rPr lang="en-US" altLang="en-US" sz="2800" dirty="0">
                <a:solidFill>
                  <a:schemeClr val="tx1"/>
                </a:solidFill>
                <a:latin typeface="+mn-lt"/>
              </a:rPr>
            </a:br>
            <a:endParaRPr lang="en-US" altLang="en-US" sz="2800" dirty="0" smtClean="0">
              <a:solidFill>
                <a:schemeClr val="tx1"/>
              </a:solidFill>
              <a:latin typeface="+mn-lt"/>
            </a:endParaRPr>
          </a:p>
        </p:txBody>
      </p:sp>
      <p:pic>
        <p:nvPicPr>
          <p:cNvPr id="19461" name="Picture 11" descr="tu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494020"/>
            <a:ext cx="3352800" cy="136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0"/>
            <a:ext cx="460877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s3.amazonaws.com/rapgenius/1378119193_rubber-tre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249" y="3698492"/>
            <a:ext cx="2370708" cy="315950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1905000" y="3672216"/>
            <a:ext cx="1524000" cy="1025908"/>
          </a:xfrm>
          <a:prstGeom prst="straightConnector1">
            <a:avLst/>
          </a:prstGeom>
          <a:ln w="73025">
            <a:tailEnd type="arrow"/>
          </a:ln>
        </p:spPr>
        <p:style>
          <a:lnRef idx="1">
            <a:schemeClr val="accent2"/>
          </a:lnRef>
          <a:fillRef idx="0">
            <a:schemeClr val="accent2"/>
          </a:fillRef>
          <a:effectRef idx="0">
            <a:schemeClr val="accent2"/>
          </a:effectRef>
          <a:fontRef idx="minor">
            <a:schemeClr val="tx1"/>
          </a:fontRef>
        </p:style>
      </p:cxnSp>
      <p:sp>
        <p:nvSpPr>
          <p:cNvPr id="13" name="Title 1"/>
          <p:cNvSpPr txBox="1">
            <a:spLocks/>
          </p:cNvSpPr>
          <p:nvPr/>
        </p:nvSpPr>
        <p:spPr>
          <a:xfrm>
            <a:off x="457200" y="1554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dirty="0" smtClean="0"/>
              <a:t>The Congo</a:t>
            </a:r>
            <a:endParaRPr lang="en-US" dirty="0"/>
          </a:p>
        </p:txBody>
      </p:sp>
    </p:spTree>
    <p:extLst>
      <p:ext uri="{BB962C8B-B14F-4D97-AF65-F5344CB8AC3E}">
        <p14:creationId xmlns:p14="http://schemas.microsoft.com/office/powerpoint/2010/main" val="41406259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386</TotalTime>
  <Words>1830</Words>
  <Application>Microsoft Office PowerPoint</Application>
  <PresentationFormat>On-screen Show (4:3)</PresentationFormat>
  <Paragraphs>195</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Module</vt:lpstr>
      <vt:lpstr>The Scramble for Africa (1870 – 1914)</vt:lpstr>
      <vt:lpstr>The Scramble for Africa</vt:lpstr>
      <vt:lpstr>PowerPoint Presentation</vt:lpstr>
      <vt:lpstr>Scramble for Africa</vt:lpstr>
      <vt:lpstr>PowerPoint Presentation</vt:lpstr>
      <vt:lpstr>Cape-to-Cairo</vt:lpstr>
      <vt:lpstr>PowerPoint Presentation</vt:lpstr>
      <vt:lpstr>Belgium and the Congo</vt:lpstr>
      <vt:lpstr> The interior of the Congo was a “blank spot” due to its harsh environment, disease, and hostile tribes, but it was known to be full of  profitable natural resources such as ivory and rubber. </vt:lpstr>
      <vt:lpstr>PowerPoint Presentation</vt:lpstr>
      <vt:lpstr>PowerPoint Presentation</vt:lpstr>
      <vt:lpstr>PowerPoint Presentation</vt:lpstr>
      <vt:lpstr>None of the Great Powers of Europe were willing to let any others have such a rich and important colony. Wars had been fought for far less. </vt:lpstr>
      <vt:lpstr>It was decided at the Congress of Berlin that Congo would go to Belgium, a small, powerless European nation so insignificant that it could not threaten the power of the others.</vt:lpstr>
      <vt:lpstr>The king of that nation, Leopold II, made sweet-sounding promises. </vt:lpstr>
      <vt:lpstr>Once Congo was safely under Belgium’s control, Leopold began to exploit Congo for his own personal profit. </vt:lpstr>
      <vt:lpstr> The “Congo Free State” was turned into a modern-day Belgian slave empire</vt:lpstr>
      <vt:lpstr>Leopold maintained control over the territory  through a variety of methods.</vt:lpstr>
      <vt:lpstr>Economies of Coercion: Forced Labor and the Power of the State</vt:lpstr>
      <vt:lpstr>PowerPoint Presentation</vt:lpstr>
      <vt:lpstr>Historians estimate that during Leopold’s reign, the Congo lost between 4 to 8 million people due to violence and neglect. This makes it one of the worst genocides in world history. It is also largely forgotten.  </vt:lpstr>
      <vt:lpstr>Leopold died in 1909, never having laid eyes on his beloved colony. After his death, the Belgian government took control. The situation improved greatly, but it wasn’t until Congolese nationalists began to actively revolt in the mid 20th century that Belgium finally granted Congo independence. But the tragedy did not end.   </vt:lpstr>
      <vt:lpstr>PowerPoint Presentation</vt:lpstr>
      <vt:lpstr>Assessing Colonial Development</vt:lpstr>
      <vt:lpstr>Assessing Colonial Development</vt:lpstr>
      <vt:lpstr>Economies of Coercion: Forced Labor and the Power of the State</vt:lpstr>
      <vt:lpstr>Economies of Coercion: Forced Labor and the Power of the State</vt:lpstr>
      <vt:lpstr>Economies of Cash-Crop Agriculture</vt:lpstr>
      <vt:lpstr>Economies of Cash-Crop Agriculture</vt:lpstr>
      <vt:lpstr>Economies of Cash-Crop Agriculture</vt:lpstr>
      <vt:lpstr>Economies of Cash-Crop Agriculture</vt:lpstr>
      <vt:lpstr>Economies of Wage Labor: Working for Europeans</vt:lpstr>
      <vt:lpstr>Economies of Wage Labor: Working for Europeans</vt:lpstr>
      <vt:lpstr>Economies of Wage Labor: Working for Europeans</vt:lpstr>
      <vt:lpstr>Economies of Wage Labor Working for Europeans</vt:lpstr>
      <vt:lpstr>Economies of Wage Labor: Working for Europeans</vt:lpstr>
      <vt:lpstr>Large Colonial Cities</vt:lpstr>
      <vt:lpstr>Large Colonial Cities</vt:lpstr>
      <vt:lpstr>African Women and the Colonial Economy</vt:lpstr>
      <vt:lpstr>African Women and the Colonial Economy</vt:lpstr>
      <vt:lpstr>African Women and the Colonial Economy</vt:lpstr>
    </vt:vector>
  </TitlesOfParts>
  <Company>GSCS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Economies (1750 – 1914)</dc:title>
  <dc:creator>GSCS</dc:creator>
  <cp:lastModifiedBy>.</cp:lastModifiedBy>
  <cp:revision>63</cp:revision>
  <dcterms:created xsi:type="dcterms:W3CDTF">2012-03-07T20:35:30Z</dcterms:created>
  <dcterms:modified xsi:type="dcterms:W3CDTF">2015-03-05T00:12:44Z</dcterms:modified>
</cp:coreProperties>
</file>